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62"/>
  </p:handoutMasterIdLst>
  <p:sldIdLst>
    <p:sldId id="256" r:id="rId3"/>
    <p:sldId id="715" r:id="rId5"/>
    <p:sldId id="316" r:id="rId6"/>
    <p:sldId id="721" r:id="rId7"/>
    <p:sldId id="719" r:id="rId8"/>
    <p:sldId id="369" r:id="rId9"/>
    <p:sldId id="718" r:id="rId10"/>
    <p:sldId id="370" r:id="rId11"/>
    <p:sldId id="664" r:id="rId12"/>
    <p:sldId id="665" r:id="rId13"/>
    <p:sldId id="666" r:id="rId14"/>
    <p:sldId id="668" r:id="rId15"/>
    <p:sldId id="395" r:id="rId16"/>
    <p:sldId id="722" r:id="rId17"/>
    <p:sldId id="761" r:id="rId18"/>
    <p:sldId id="762" r:id="rId19"/>
    <p:sldId id="717" r:id="rId20"/>
    <p:sldId id="663" r:id="rId21"/>
    <p:sldId id="523" r:id="rId22"/>
    <p:sldId id="723" r:id="rId23"/>
    <p:sldId id="845" r:id="rId24"/>
    <p:sldId id="679" r:id="rId25"/>
    <p:sldId id="848" r:id="rId26"/>
    <p:sldId id="812" r:id="rId27"/>
    <p:sldId id="763" r:id="rId28"/>
    <p:sldId id="849" r:id="rId29"/>
    <p:sldId id="258" r:id="rId30"/>
    <p:sldId id="447" r:id="rId31"/>
    <p:sldId id="801" r:id="rId32"/>
    <p:sldId id="901" r:id="rId33"/>
    <p:sldId id="902" r:id="rId34"/>
    <p:sldId id="802" r:id="rId35"/>
    <p:sldId id="804" r:id="rId36"/>
    <p:sldId id="805" r:id="rId37"/>
    <p:sldId id="808" r:id="rId38"/>
    <p:sldId id="903" r:id="rId39"/>
    <p:sldId id="861" r:id="rId40"/>
    <p:sldId id="862" r:id="rId41"/>
    <p:sldId id="809" r:id="rId42"/>
    <p:sldId id="670" r:id="rId43"/>
    <p:sldId id="672" r:id="rId44"/>
    <p:sldId id="799" r:id="rId45"/>
    <p:sldId id="798" r:id="rId46"/>
    <p:sldId id="800" r:id="rId47"/>
    <p:sldId id="806" r:id="rId48"/>
    <p:sldId id="764" r:id="rId49"/>
    <p:sldId id="807" r:id="rId50"/>
    <p:sldId id="813" r:id="rId51"/>
    <p:sldId id="850" r:id="rId52"/>
    <p:sldId id="851" r:id="rId53"/>
    <p:sldId id="852" r:id="rId54"/>
    <p:sldId id="853" r:id="rId55"/>
    <p:sldId id="854" r:id="rId56"/>
    <p:sldId id="818" r:id="rId57"/>
    <p:sldId id="766" r:id="rId58"/>
    <p:sldId id="858" r:id="rId59"/>
    <p:sldId id="859" r:id="rId60"/>
    <p:sldId id="682" r:id="rId61"/>
  </p:sldIdLst>
  <p:sldSz cx="12192000" cy="6858000"/>
  <p:notesSz cx="6858000" cy="9144000"/>
  <p:embeddedFontLst>
    <p:embeddedFont>
      <p:font typeface="微软雅黑" panose="020B0503020204020204" charset="-122"/>
      <p:regular r:id="rId67"/>
    </p:embeddedFont>
    <p:embeddedFont>
      <p:font typeface="Agency FB" panose="020B0503020202020204" charset="0"/>
      <p:regular r:id="rId68"/>
    </p:embeddedFont>
    <p:embeddedFont>
      <p:font typeface="等线" panose="02010600030101010101" charset="0"/>
      <p:regular r:id="rId69"/>
    </p:embeddedFont>
    <p:embeddedFont>
      <p:font typeface="Calibri" panose="020F0502020204030204" charset="0"/>
      <p:regular r:id="rId70"/>
      <p:bold r:id="rId71"/>
      <p:italic r:id="rId7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刘思蜀" initials="刘思蜀"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549E"/>
    <a:srgbClr val="0059A6"/>
    <a:srgbClr val="005BAB"/>
    <a:srgbClr val="F68D10"/>
    <a:srgbClr val="8BBD30"/>
    <a:srgbClr val="90C432"/>
    <a:srgbClr val="293B13"/>
    <a:srgbClr val="8B8B8C"/>
    <a:srgbClr val="9919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93" autoAdjust="0"/>
    <p:restoredTop sz="94660"/>
  </p:normalViewPr>
  <p:slideViewPr>
    <p:cSldViewPr snapToGrid="0">
      <p:cViewPr varScale="1">
        <p:scale>
          <a:sx n="79" d="100"/>
          <a:sy n="79" d="100"/>
        </p:scale>
        <p:origin x="91" y="221"/>
      </p:cViewPr>
      <p:guideLst>
        <p:guide orient="horz" pos="2054"/>
        <p:guide pos="383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2" Type="http://schemas.openxmlformats.org/officeDocument/2006/relationships/font" Target="fonts/font6.fntdata"/><Relationship Id="rId71" Type="http://schemas.openxmlformats.org/officeDocument/2006/relationships/font" Target="fonts/font5.fntdata"/><Relationship Id="rId70" Type="http://schemas.openxmlformats.org/officeDocument/2006/relationships/font" Target="fonts/font4.fntdata"/><Relationship Id="rId7" Type="http://schemas.openxmlformats.org/officeDocument/2006/relationships/slide" Target="slides/slide4.xml"/><Relationship Id="rId69" Type="http://schemas.openxmlformats.org/officeDocument/2006/relationships/font" Target="fonts/font3.fntdata"/><Relationship Id="rId68" Type="http://schemas.openxmlformats.org/officeDocument/2006/relationships/font" Target="fonts/font2.fntdata"/><Relationship Id="rId67" Type="http://schemas.openxmlformats.org/officeDocument/2006/relationships/font" Target="fonts/font1.fntdata"/><Relationship Id="rId66" Type="http://schemas.openxmlformats.org/officeDocument/2006/relationships/commentAuthors" Target="commentAuthors.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handoutMaster" Target="handoutMasters/handoutMaster1.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zhaoyuejie\Desktop\&#38144;&#21806;&#32852;&#31995;&#26041;&#2433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0"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r>
              <a:t>中国教室照明合格率</a:t>
            </a:r>
          </a:p>
        </c:rich>
      </c:tx>
      <c:layout>
        <c:manualLayout>
          <c:xMode val="edge"/>
          <c:yMode val="edge"/>
          <c:x val="0.277136727438803"/>
          <c:y val="0.0566406474370601"/>
        </c:manualLayout>
      </c:layout>
      <c:overlay val="0"/>
      <c:spPr>
        <a:noFill/>
        <a:ln>
          <a:noFill/>
        </a:ln>
        <a:effectLst/>
      </c:spPr>
    </c:title>
    <c:autoTitleDeleted val="0"/>
    <c:plotArea>
      <c:layout/>
      <c:barChart>
        <c:barDir val="col"/>
        <c:grouping val="clustered"/>
        <c:varyColors val="0"/>
        <c:ser>
          <c:idx val="0"/>
          <c:order val="0"/>
          <c:spPr>
            <a:solidFill>
              <a:schemeClr val="accent6"/>
            </a:solidFill>
            <a:ln>
              <a:noFill/>
            </a:ln>
            <a:effectLst/>
          </c:spPr>
          <c:invertIfNegative val="0"/>
          <c:dLbls>
            <c:dLbl>
              <c:idx val="0"/>
              <c:layout>
                <c:manualLayout>
                  <c:x val="0.0611111120484271"/>
                  <c:y val="-0.0638268150859674"/>
                </c:manualLayout>
              </c:layout>
              <c:dLblPos val="outEnd"/>
              <c:showLegendKey val="1"/>
              <c:showVal val="1"/>
              <c:showCatName val="1"/>
              <c:showSerName val="1"/>
              <c:showPercent val="1"/>
              <c:showBubbleSize val="1"/>
              <c:extLst>
                <c:ext xmlns:c15="http://schemas.microsoft.com/office/drawing/2012/chart" uri="{CE6537A1-D6FC-4f65-9D91-7224C49458BB}">
                  <c15:layout/>
                </c:ext>
              </c:extLst>
            </c:dLbl>
            <c:dLbl>
              <c:idx val="1"/>
              <c:layout>
                <c:manualLayout>
                  <c:x val="-0.236738492040494"/>
                  <c:y val="-0.00607695058871976"/>
                </c:manualLayout>
              </c:layout>
              <c:tx>
                <c:rich>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r>
                      <a:t>97%</a:t>
                    </a:r>
                  </a:p>
                  <a:p>
                    <a:pPr>
                      <a:defRPr lang="zh-CN" sz="900" b="0" i="0" u="none" strike="noStrike" kern="1200" baseline="0">
                        <a:solidFill>
                          <a:schemeClr val="tx1">
                            <a:lumMod val="75000"/>
                            <a:lumOff val="25000"/>
                          </a:schemeClr>
                        </a:solidFill>
                        <a:latin typeface="+mn-lt"/>
                        <a:ea typeface="+mn-ea"/>
                        <a:cs typeface="+mn-cs"/>
                      </a:defRPr>
                    </a:pPr>
                    <a:r>
                      <a:t>不合格</a:t>
                    </a:r>
                  </a:p>
                </c:rich>
              </c:tx>
              <c:numFmt formatCode="General" sourceLinked="1"/>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1"/>
              <c:showVal val="1"/>
              <c:showCatName val="1"/>
              <c:showSerName val="1"/>
              <c:showPercent val="1"/>
              <c:showBubbleSize val="1"/>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lumMod val="75000"/>
                        <a:lumOff val="25000"/>
                      </a:schemeClr>
                    </a:solidFill>
                    <a:latin typeface="+mn-lt"/>
                    <a:ea typeface="+mn-ea"/>
                    <a:cs typeface="+mn-cs"/>
                  </a:defRPr>
                </a:pPr>
              </a:p>
            </c:txPr>
            <c:dLblPos val="outEnd"/>
            <c:showLegendKey val="1"/>
            <c:showVal val="1"/>
            <c:showCatName val="1"/>
            <c:showSerName val="1"/>
            <c:showPercent val="1"/>
            <c:showBubbleSize val="1"/>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Sheet1!$A$2:$B$2</c:f>
              <c:strCache>
                <c:ptCount val="2"/>
                <c:pt idx="0">
                  <c:v>符合国标</c:v>
                </c:pt>
                <c:pt idx="1">
                  <c:v>低于国标</c:v>
                </c:pt>
              </c:strCache>
            </c:strRef>
          </c:cat>
          <c:val>
            <c:numRef>
              <c:f>Sheet1!$A$3:$B$3</c:f>
              <c:numCache>
                <c:formatCode>General</c:formatCode>
                <c:ptCount val="2"/>
                <c:pt idx="0">
                  <c:v>3.3</c:v>
                </c:pt>
                <c:pt idx="1">
                  <c:v>96.7</c:v>
                </c:pt>
              </c:numCache>
            </c:numRef>
          </c:val>
        </c:ser>
        <c:dLbls>
          <c:showLegendKey val="1"/>
          <c:showVal val="1"/>
          <c:showCatName val="1"/>
          <c:showSerName val="1"/>
          <c:showPercent val="1"/>
          <c:showBubbleSize val="1"/>
        </c:dLbls>
        <c:gapWidth val="150"/>
        <c:overlap val="0"/>
        <c:axId val="988784606"/>
        <c:axId val="469151080"/>
      </c:barChart>
      <c:catAx>
        <c:axId val="988784606"/>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469151080"/>
        <c:crosses val="autoZero"/>
        <c:auto val="1"/>
        <c:lblAlgn val="ctr"/>
        <c:lblOffset val="100"/>
        <c:noMultiLvlLbl val="0"/>
      </c:catAx>
      <c:valAx>
        <c:axId val="469151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988784606"/>
        <c:crosses val="autoZero"/>
        <c:crossBetween val="between"/>
      </c:valAx>
      <c:spPr>
        <a:noFill/>
        <a:ln>
          <a:noFill/>
        </a:ln>
        <a:effectLst/>
      </c:spPr>
    </c:plotArea>
    <c:legend>
      <c:legendPos val="b"/>
      <c:layout/>
      <c:overlay val="0"/>
      <c:spPr>
        <a:noFill/>
        <a:ln>
          <a:noFill/>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legend>
    <c:plotVisOnly val="1"/>
    <c:dispBlanksAs val="zero"/>
    <c:showDLblsOverMax val="0"/>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42F214-2E4B-4B5A-9774-694028D64E8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DFDAE-03EA-44B6-94EF-7312A671F56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BDFDAE-03EA-44B6-94EF-7312A671F56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09FFCFB8-5EDF-41B0-A969-A870D986FAC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AD254E2-49A5-4C72-A0E8-9B509D84CA04}" type="slidenum">
              <a:rPr lang="zh-CN" altLang="en-US" smtClean="0"/>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FCFB8-5EDF-41B0-A969-A870D986FAC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254E2-49A5-4C72-A0E8-9B509D84CA0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tags" Target="../tags/tag3.xml"/><Relationship Id="rId4" Type="http://schemas.openxmlformats.org/officeDocument/2006/relationships/image" Target="../media/image21.jpe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1.xml"/><Relationship Id="rId7" Type="http://schemas.openxmlformats.org/officeDocument/2006/relationships/image" Target="../media/image3.png"/><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1.xml"/><Relationship Id="rId7" Type="http://schemas.openxmlformats.org/officeDocument/2006/relationships/image" Target="../media/image3.png"/><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1.xml"/><Relationship Id="rId7" Type="http://schemas.openxmlformats.org/officeDocument/2006/relationships/image" Target="../media/image37.jpeg"/><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7.xml"/><Relationship Id="rId4" Type="http://schemas.openxmlformats.org/officeDocument/2006/relationships/slideLayout" Target="../slideLayouts/slideLayout1.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1.xml"/><Relationship Id="rId2" Type="http://schemas.openxmlformats.org/officeDocument/2006/relationships/image" Target="../media/image40.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xml"/><Relationship Id="rId2" Type="http://schemas.openxmlformats.org/officeDocument/2006/relationships/tags" Target="../tags/tag7.xml"/><Relationship Id="rId1" Type="http://schemas.openxmlformats.org/officeDocument/2006/relationships/image" Target="../media/image3.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1.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3.png"/><Relationship Id="rId1"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6.png"/><Relationship Id="rId1" Type="http://schemas.openxmlformats.org/officeDocument/2006/relationships/image" Target="../media/image3.png"/></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3.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image" Target="../media/image3.png"/></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1.xml"/><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3.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1.xml"/><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3.png"/></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1.xml"/><Relationship Id="rId4" Type="http://schemas.openxmlformats.org/officeDocument/2006/relationships/image" Target="../media/image64.pn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3.pn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1.xml"/><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3.png"/></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1.xml"/><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3.png"/></Relationships>
</file>

<file path=ppt/slides/_rels/slide45.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1.xml"/><Relationship Id="rId4" Type="http://schemas.openxmlformats.org/officeDocument/2006/relationships/image" Target="../media/image73.png"/><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image" Target="../media/image3.png"/></Relationships>
</file>

<file path=ppt/slides/_rels/slide48.xml.rels><?xml version="1.0" encoding="UTF-8" standalone="yes"?>
<Relationships xmlns="http://schemas.openxmlformats.org/package/2006/relationships"><Relationship Id="rId7" Type="http://schemas.openxmlformats.org/officeDocument/2006/relationships/notesSlide" Target="../notesSlides/notesSlide39.xml"/><Relationship Id="rId6"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png"/><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image" Target="../media/image3.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image" Target="../media/image3.png"/></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3.png"/></Relationships>
</file>

<file path=ppt/slides/_rels/slide5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3.png"/><Relationship Id="rId1" Type="http://schemas.openxmlformats.org/officeDocument/2006/relationships/image" Target="../media/image3.png"/></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1.xml"/><Relationship Id="rId3" Type="http://schemas.openxmlformats.org/officeDocument/2006/relationships/tags" Target="../tags/tag9.xml"/><Relationship Id="rId2" Type="http://schemas.openxmlformats.org/officeDocument/2006/relationships/image" Target="../media/image84.png"/><Relationship Id="rId1"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1.xml"/><Relationship Id="rId2" Type="http://schemas.openxmlformats.org/officeDocument/2006/relationships/image" Target="../media/image85.png"/><Relationship Id="rId1" Type="http://schemas.openxmlformats.org/officeDocument/2006/relationships/image" Target="../media/image3.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1.xml"/><Relationship Id="rId2" Type="http://schemas.openxmlformats.org/officeDocument/2006/relationships/image" Target="../media/image86.jpeg"/><Relationship Id="rId1" Type="http://schemas.openxmlformats.org/officeDocument/2006/relationships/image" Target="../media/image3.png"/></Relationships>
</file>

<file path=ppt/slides/_rels/slide58.xml.rels><?xml version="1.0" encoding="UTF-8" standalone="yes"?>
<Relationships xmlns="http://schemas.openxmlformats.org/package/2006/relationships"><Relationship Id="rId6" Type="http://schemas.openxmlformats.org/officeDocument/2006/relationships/notesSlide" Target="../notesSlides/notesSlide44.xml"/><Relationship Id="rId5" Type="http://schemas.openxmlformats.org/officeDocument/2006/relationships/slideLayout" Target="../slideLayouts/slideLayout1.xml"/><Relationship Id="rId4" Type="http://schemas.openxmlformats.org/officeDocument/2006/relationships/image" Target="../media/image87.jpeg"/><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tags" Target="../tags/tag10.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chart" Target="../charts/chart1.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a:ea typeface="微软雅黑" panose="020B0503020204020204" charset="-122"/>
              <a:cs typeface="+mn-ea"/>
              <a:sym typeface="Arial" panose="020B0604020202020204"/>
            </a:endParaRPr>
          </a:p>
        </p:txBody>
      </p:sp>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pic>
        <p:nvPicPr>
          <p:cNvPr id="4" name="图片 3" descr="前台"/>
          <p:cNvPicPr>
            <a:picLocks noChangeAspect="1"/>
          </p:cNvPicPr>
          <p:nvPr>
            <p:custDataLst>
              <p:tags r:id="rId1"/>
            </p:custDataLst>
          </p:nvPr>
        </p:nvPicPr>
        <p:blipFill>
          <a:blip r:embed="rId2"/>
          <a:srcRect t="5106" b="4226"/>
          <a:stretch>
            <a:fillRect/>
          </a:stretch>
        </p:blipFill>
        <p:spPr>
          <a:xfrm>
            <a:off x="694690" y="487680"/>
            <a:ext cx="10812145" cy="5901690"/>
          </a:xfrm>
          <a:prstGeom prst="rect">
            <a:avLst/>
          </a:prstGeom>
        </p:spPr>
      </p:pic>
      <p:sp>
        <p:nvSpPr>
          <p:cNvPr id="6" name="矩形 5"/>
          <p:cNvSpPr/>
          <p:nvPr/>
        </p:nvSpPr>
        <p:spPr>
          <a:xfrm>
            <a:off x="695325" y="480695"/>
            <a:ext cx="10814685" cy="5908675"/>
          </a:xfrm>
          <a:prstGeom prst="rect">
            <a:avLst/>
          </a:prstGeom>
          <a:gradFill>
            <a:gsLst>
              <a:gs pos="0">
                <a:schemeClr val="accent1">
                  <a:lumMod val="5000"/>
                  <a:lumOff val="95000"/>
                  <a:alpha val="72000"/>
                </a:schemeClr>
              </a:gs>
              <a:gs pos="81000">
                <a:schemeClr val="bg1">
                  <a:lumMod val="85000"/>
                </a:schemeClr>
              </a:gs>
              <a:gs pos="28000">
                <a:schemeClr val="bg1">
                  <a:lumMod val="75000"/>
                  <a:alpha val="75000"/>
                </a:schemeClr>
              </a:gs>
              <a:gs pos="100000">
                <a:schemeClr val="bg1">
                  <a:lumMod val="9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11" name="矩形 10"/>
          <p:cNvSpPr/>
          <p:nvPr/>
        </p:nvSpPr>
        <p:spPr>
          <a:xfrm>
            <a:off x="640080" y="3416935"/>
            <a:ext cx="10958830" cy="768350"/>
          </a:xfrm>
          <a:prstGeom prst="rect">
            <a:avLst/>
          </a:prstGeom>
          <a:effectLst>
            <a:glow rad="63500">
              <a:schemeClr val="bg1">
                <a:alpha val="40000"/>
              </a:schemeClr>
            </a:glow>
            <a:outerShdw blurRad="50800" dist="12700" dir="5400000" algn="t" rotWithShape="0">
              <a:srgbClr val="293B13">
                <a:alpha val="100000"/>
              </a:srgbClr>
            </a:outerShdw>
          </a:effectLst>
        </p:spPr>
        <p:txBody>
          <a:bodyPr wrap="square">
            <a:spAutoFit/>
          </a:bodyPr>
          <a:lstStyle/>
          <a:p>
            <a:pPr algn="ctr"/>
            <a:r>
              <a:rPr lang="zh-CN" sz="4400" b="1" spc="300" dirty="0">
                <a:solidFill>
                  <a:srgbClr val="005BAB"/>
                </a:solidFill>
                <a:latin typeface="Arial" panose="020B0604020202020204"/>
                <a:ea typeface="微软雅黑" panose="020B0503020204020204" charset="-122"/>
                <a:cs typeface="+mn-ea"/>
                <a:sym typeface="Arial" panose="020B0604020202020204"/>
              </a:rPr>
              <a:t>中小学智慧教室</a:t>
            </a:r>
            <a:r>
              <a:rPr sz="4400" b="1" spc="300" dirty="0">
                <a:solidFill>
                  <a:srgbClr val="005BAB"/>
                </a:solidFill>
                <a:latin typeface="Arial" panose="020B0604020202020204"/>
                <a:ea typeface="微软雅黑" panose="020B0503020204020204" charset="-122"/>
                <a:cs typeface="+mn-ea"/>
                <a:sym typeface="Arial" panose="020B0604020202020204"/>
              </a:rPr>
              <a:t>解决方案</a:t>
            </a:r>
            <a:endParaRPr sz="4400" b="1" spc="300" dirty="0">
              <a:solidFill>
                <a:srgbClr val="005BAB"/>
              </a:solidFill>
              <a:latin typeface="Arial" panose="020B0604020202020204"/>
              <a:ea typeface="微软雅黑" panose="020B0503020204020204" charset="-122"/>
              <a:cs typeface="+mn-ea"/>
              <a:sym typeface="Arial" panose="020B0604020202020204"/>
            </a:endParaRPr>
          </a:p>
        </p:txBody>
      </p:sp>
      <p:sp>
        <p:nvSpPr>
          <p:cNvPr id="13" name="矩形 12"/>
          <p:cNvSpPr/>
          <p:nvPr/>
        </p:nvSpPr>
        <p:spPr>
          <a:xfrm>
            <a:off x="3982355" y="4675505"/>
            <a:ext cx="4210685" cy="460375"/>
          </a:xfrm>
          <a:prstGeom prst="rect">
            <a:avLst/>
          </a:prstGeom>
        </p:spPr>
        <p:txBody>
          <a:bodyPr wrap="square">
            <a:spAutoFit/>
          </a:bodyPr>
          <a:p>
            <a:pPr marL="323850" algn="dist" fontAlgn="auto">
              <a:lnSpc>
                <a:spcPct val="150000"/>
              </a:lnSpc>
              <a:buClr>
                <a:srgbClr val="E7E6E6">
                  <a:lumMod val="10000"/>
                </a:srgbClr>
              </a:buClr>
            </a:pPr>
            <a:r>
              <a:rPr lang="zh-CN" altLang="en-US" sz="1600" dirty="0">
                <a:solidFill>
                  <a:schemeClr val="tx1">
                    <a:lumMod val="65000"/>
                    <a:lumOff val="35000"/>
                  </a:schemeClr>
                </a:solidFill>
                <a:latin typeface="Arial" panose="020B0604020202020204"/>
                <a:ea typeface="微软雅黑" panose="020B0503020204020204" charset="-122"/>
                <a:cs typeface="+mn-ea"/>
                <a:sym typeface="Arial" panose="020B0604020202020204"/>
              </a:rPr>
              <a:t>上海凡特实业有限公司</a:t>
            </a:r>
            <a:endParaRPr lang="zh-CN" altLang="en-US" sz="1600" dirty="0">
              <a:solidFill>
                <a:schemeClr val="tx1">
                  <a:lumMod val="65000"/>
                  <a:lumOff val="35000"/>
                </a:schemeClr>
              </a:solidFill>
              <a:latin typeface="Arial" panose="020B0604020202020204"/>
              <a:ea typeface="微软雅黑" panose="020B0503020204020204" charset="-122"/>
              <a:cs typeface="+mn-ea"/>
              <a:sym typeface="Arial" panose="020B0604020202020204"/>
            </a:endParaRPr>
          </a:p>
        </p:txBody>
      </p:sp>
      <p:pic>
        <p:nvPicPr>
          <p:cNvPr id="2" name="图片 1" descr="凡特大LOGO-01"/>
          <p:cNvPicPr>
            <a:picLocks noChangeAspect="1"/>
          </p:cNvPicPr>
          <p:nvPr/>
        </p:nvPicPr>
        <p:blipFill>
          <a:blip r:embed="rId3"/>
          <a:stretch>
            <a:fillRect/>
          </a:stretch>
        </p:blipFill>
        <p:spPr>
          <a:xfrm>
            <a:off x="4176395" y="1675130"/>
            <a:ext cx="3633470" cy="1022985"/>
          </a:xfrm>
          <a:prstGeom prst="rect">
            <a:avLst/>
          </a:prstGeom>
        </p:spPr>
      </p:pic>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 name="文本框 2"/>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2" name="文本框 1"/>
          <p:cNvSpPr txBox="1"/>
          <p:nvPr/>
        </p:nvSpPr>
        <p:spPr>
          <a:xfrm>
            <a:off x="1461135" y="852170"/>
            <a:ext cx="9601200" cy="368300"/>
          </a:xfrm>
          <a:prstGeom prst="rect">
            <a:avLst/>
          </a:prstGeom>
          <a:noFill/>
        </p:spPr>
        <p:txBody>
          <a:bodyPr wrap="square" rtlCol="0">
            <a:spAutoFit/>
          </a:bodyPr>
          <a:p>
            <a:pPr marL="0" marR="0" lvl="0" indent="0" algn="l" defTabSz="914400" rtl="0" fontAlgn="auto">
              <a:lnSpc>
                <a:spcPct val="100000"/>
              </a:lnSpc>
              <a:spcBef>
                <a:spcPts val="0"/>
              </a:spcBef>
              <a:spcAft>
                <a:spcPts val="0"/>
              </a:spcAft>
              <a:buClrTx/>
              <a:buSzTx/>
              <a:buFontTx/>
              <a:buNone/>
              <a:defRPr/>
            </a:pPr>
            <a:r>
              <a:rPr kumimoji="0" lang="zh-CN" altLang="en-US"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·2018年8月    教育部同国家八大部门制定《综合防控儿童青少年近视实施方案》</a:t>
            </a:r>
            <a:endParaRPr kumimoji="0" lang="zh-CN" altLang="en-US"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endParaRPr>
          </a:p>
        </p:txBody>
      </p:sp>
      <p:pic>
        <p:nvPicPr>
          <p:cNvPr id="4" name="图片 3" descr="a1"/>
          <p:cNvPicPr>
            <a:picLocks noChangeAspect="1"/>
          </p:cNvPicPr>
          <p:nvPr/>
        </p:nvPicPr>
        <p:blipFill>
          <a:blip r:embed="rId1"/>
          <a:stretch>
            <a:fillRect/>
          </a:stretch>
        </p:blipFill>
        <p:spPr>
          <a:xfrm>
            <a:off x="2307236" y="1408047"/>
            <a:ext cx="7560000" cy="4974610"/>
          </a:xfrm>
          <a:prstGeom prst="rect">
            <a:avLst/>
          </a:prstGeom>
        </p:spPr>
      </p:pic>
      <p:pic>
        <p:nvPicPr>
          <p:cNvPr id="7" name="图片 6" descr="凡特LOGO横-01"/>
          <p:cNvPicPr>
            <a:picLocks noChangeAspect="1"/>
          </p:cNvPicPr>
          <p:nvPr/>
        </p:nvPicPr>
        <p:blipFill>
          <a:blip r:embed="rId2"/>
          <a:stretch>
            <a:fillRect/>
          </a:stretch>
        </p:blipFill>
        <p:spPr>
          <a:xfrm>
            <a:off x="5121910" y="-125730"/>
            <a:ext cx="1965325" cy="747395"/>
          </a:xfrm>
          <a:prstGeom prst="rect">
            <a:avLst/>
          </a:prstGeom>
        </p:spPr>
      </p:pic>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4" name="文本框 3"/>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2" name="文本框 1"/>
          <p:cNvSpPr txBox="1"/>
          <p:nvPr/>
        </p:nvSpPr>
        <p:spPr>
          <a:xfrm>
            <a:off x="1461135" y="852170"/>
            <a:ext cx="9601200" cy="1414780"/>
          </a:xfrm>
          <a:prstGeom prst="rect">
            <a:avLst/>
          </a:prstGeom>
          <a:noFill/>
        </p:spPr>
        <p:txBody>
          <a:bodyPr wrap="square" rtlCol="0">
            <a:spAutoFit/>
          </a:bodyPr>
          <a:p>
            <a:pPr marL="0" marR="0" lvl="0" indent="0" algn="l" defTabSz="914400" rtl="0" fontAlgn="auto">
              <a:lnSpc>
                <a:spcPct val="100000"/>
              </a:lnSpc>
              <a:spcBef>
                <a:spcPts val="0"/>
              </a:spcBef>
              <a:spcAft>
                <a:spcPts val="0"/>
              </a:spcAft>
              <a:buClrTx/>
              <a:buSzTx/>
              <a:buFontTx/>
              <a:buNone/>
              <a:defRPr/>
            </a:pPr>
            <a:r>
              <a:rPr kumimoji="0" lang="zh-CN" altLang="en-US"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·2019年3月    教育部、国家卫健委印发《关于开展2019年托幼机构、校外培训机构、</a:t>
            </a:r>
            <a:endParaRPr kumimoji="0" lang="zh-CN" altLang="en-US"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Tx/>
              <a:buNone/>
              <a:defRPr/>
            </a:pPr>
            <a:r>
              <a:rPr kumimoji="0" lang="zh-CN" altLang="en-US"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学校采光照明“双随机”抽检工作的通知》</a:t>
            </a:r>
            <a:endParaRPr kumimoji="0" lang="zh-CN" altLang="en-US"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Tx/>
              <a:buNone/>
              <a:defRPr/>
            </a:pPr>
            <a:endParaRPr kumimoji="0" lang="zh-CN" altLang="en-US"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Tx/>
              <a:buNone/>
              <a:defRPr/>
            </a:pPr>
            <a:endParaRPr kumimoji="0" lang="zh-CN" altLang="en-US"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Tx/>
              <a:buNone/>
              <a:defRPr/>
            </a:pPr>
            <a:r>
              <a:rPr kumimoji="0" lang="zh-CN" altLang="en-US" sz="1400" i="0" u="none" strike="noStrike" kern="1200" cap="none" spc="0" normalizeH="0" baseline="0" noProof="0" dirty="0">
                <a:ln>
                  <a:noFill/>
                </a:ln>
                <a:solidFill>
                  <a:srgbClr val="005BAB"/>
                </a:solidFill>
                <a:effectLst/>
                <a:uLnTx/>
                <a:uFillTx/>
                <a:latin typeface="Arial" panose="020B0604020202020204" pitchFamily="34" charset="0"/>
                <a:ea typeface="微软雅黑" panose="020B0503020204020204" charset="-122"/>
                <a:cs typeface="+mn-ea"/>
                <a:sym typeface="Arial" panose="020B0604020202020204"/>
              </a:rPr>
              <a:t>将对学校、托幼机构、校外培训机构等教学场所的采光和照明进行抽检记录和公布。</a:t>
            </a:r>
            <a:endParaRPr kumimoji="0" lang="zh-CN" altLang="en-US" sz="1400" i="0" u="none" strike="noStrike" kern="1200" cap="none" spc="0" normalizeH="0" baseline="0" noProof="0" dirty="0">
              <a:ln>
                <a:noFill/>
              </a:ln>
              <a:solidFill>
                <a:srgbClr val="005BAB"/>
              </a:solidFill>
              <a:effectLst/>
              <a:uLnTx/>
              <a:uFillTx/>
              <a:latin typeface="Arial" panose="020B0604020202020204" pitchFamily="34" charset="0"/>
              <a:ea typeface="微软雅黑" panose="020B0503020204020204" charset="-122"/>
              <a:cs typeface="+mn-ea"/>
              <a:sym typeface="Arial" panose="020B0604020202020204"/>
            </a:endParaRPr>
          </a:p>
        </p:txBody>
      </p:sp>
      <p:pic>
        <p:nvPicPr>
          <p:cNvPr id="3" name="图片 2" descr="a2"/>
          <p:cNvPicPr>
            <a:picLocks noChangeAspect="1"/>
          </p:cNvPicPr>
          <p:nvPr/>
        </p:nvPicPr>
        <p:blipFill>
          <a:blip r:embed="rId1"/>
          <a:stretch>
            <a:fillRect/>
          </a:stretch>
        </p:blipFill>
        <p:spPr>
          <a:xfrm>
            <a:off x="2127236" y="1986089"/>
            <a:ext cx="7920000" cy="4396568"/>
          </a:xfrm>
          <a:prstGeom prst="rect">
            <a:avLst/>
          </a:prstGeom>
        </p:spPr>
      </p:pic>
      <p:pic>
        <p:nvPicPr>
          <p:cNvPr id="7" name="图片 6" descr="凡特LOGO横-01"/>
          <p:cNvPicPr>
            <a:picLocks noChangeAspect="1"/>
          </p:cNvPicPr>
          <p:nvPr/>
        </p:nvPicPr>
        <p:blipFill>
          <a:blip r:embed="rId2"/>
          <a:stretch>
            <a:fillRect/>
          </a:stretch>
        </p:blipFill>
        <p:spPr>
          <a:xfrm>
            <a:off x="5121910" y="-125730"/>
            <a:ext cx="1965325" cy="747395"/>
          </a:xfrm>
          <a:prstGeom prst="rect">
            <a:avLst/>
          </a:prstGeom>
        </p:spPr>
      </p:pic>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 name="文本框 2"/>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2" name="文本框 1"/>
          <p:cNvSpPr txBox="1"/>
          <p:nvPr/>
        </p:nvSpPr>
        <p:spPr>
          <a:xfrm>
            <a:off x="1461135" y="852170"/>
            <a:ext cx="9601200" cy="1353185"/>
          </a:xfrm>
          <a:prstGeom prst="rect">
            <a:avLst/>
          </a:prstGeom>
          <a:noFill/>
        </p:spPr>
        <p:txBody>
          <a:bodyPr wrap="square" rtlCol="0">
            <a:spAutoFit/>
          </a:bodyPr>
          <a:p>
            <a:pPr marL="0" marR="0" lvl="0" indent="0" algn="l" defTabSz="914400" rtl="0" fontAlgn="auto">
              <a:lnSpc>
                <a:spcPct val="100000"/>
              </a:lnSpc>
              <a:spcBef>
                <a:spcPts val="0"/>
              </a:spcBef>
              <a:spcAft>
                <a:spcPts val="0"/>
              </a:spcAft>
              <a:buClrTx/>
              <a:buSzTx/>
              <a:buFontTx/>
              <a:buNone/>
              <a:defRPr/>
            </a:pPr>
            <a:r>
              <a:rPr kumimoji="0" lang="zh-CN" altLang="en-US"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2019年5月    教育部、国家卫健委与22个省级人民政府签订《 全面加强儿童青少年</a:t>
            </a:r>
            <a:endParaRPr kumimoji="0" lang="zh-CN" altLang="en-US"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Tx/>
              <a:buNone/>
              <a:defRPr/>
            </a:pPr>
            <a:r>
              <a:rPr kumimoji="0" lang="zh-CN" altLang="en-US"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近视防控工作责任书 》</a:t>
            </a:r>
            <a:endParaRPr kumimoji="0" lang="zh-CN" altLang="en-US"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Tx/>
              <a:buNone/>
              <a:defRPr/>
            </a:pPr>
            <a:endParaRPr kumimoji="0" lang="zh-CN" altLang="en-US" i="0" u="none" strike="noStrike" kern="1200" cap="none" spc="0" normalizeH="0" baseline="0" noProof="0" dirty="0">
              <a:ln>
                <a:noFill/>
              </a:ln>
              <a:solidFill>
                <a:srgbClr val="90C432"/>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Tx/>
              <a:buNone/>
              <a:defRPr/>
            </a:pPr>
            <a:r>
              <a:rPr kumimoji="0" lang="zh-CN" altLang="en-US" sz="1400" i="0" u="none" strike="noStrike" kern="1200" cap="none" spc="0" normalizeH="0" baseline="0" noProof="0" dirty="0">
                <a:ln>
                  <a:noFill/>
                </a:ln>
                <a:solidFill>
                  <a:srgbClr val="293B13"/>
                </a:solidFill>
                <a:effectLst/>
                <a:uLnTx/>
                <a:uFillTx/>
                <a:latin typeface="Arial" panose="020B0604020202020204" pitchFamily="34" charset="0"/>
                <a:ea typeface="微软雅黑" panose="020B0503020204020204" charset="-122"/>
                <a:cs typeface="+mn-ea"/>
                <a:sym typeface="Arial" panose="020B0604020202020204"/>
              </a:rPr>
              <a:t>力争儿童青少年总体近视率每年下降0.5%以上，近视率高于全国总体平均水平的省份每</a:t>
            </a:r>
            <a:endParaRPr kumimoji="0" lang="zh-CN" altLang="en-US" sz="1400" i="0" u="none" strike="noStrike" kern="1200" cap="none" spc="0" normalizeH="0" baseline="0" noProof="0" dirty="0">
              <a:ln>
                <a:noFill/>
              </a:ln>
              <a:solidFill>
                <a:srgbClr val="293B13"/>
              </a:solidFill>
              <a:effectLst/>
              <a:uLnTx/>
              <a:uFillTx/>
              <a:latin typeface="Arial" panose="020B0604020202020204" pitchFamily="34" charset="0"/>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Tx/>
              <a:buNone/>
              <a:defRPr/>
            </a:pPr>
            <a:r>
              <a:rPr kumimoji="0" lang="zh-CN" altLang="en-US" sz="1400" i="0" u="none" strike="noStrike" kern="1200" cap="none" spc="0" normalizeH="0" baseline="0" noProof="0" dirty="0">
                <a:ln>
                  <a:noFill/>
                </a:ln>
                <a:solidFill>
                  <a:srgbClr val="293B13"/>
                </a:solidFill>
                <a:effectLst/>
                <a:uLnTx/>
                <a:uFillTx/>
                <a:latin typeface="Arial" panose="020B0604020202020204" pitchFamily="34" charset="0"/>
                <a:ea typeface="微软雅黑" panose="020B0503020204020204" charset="-122"/>
                <a:cs typeface="+mn-ea"/>
                <a:sym typeface="Arial" panose="020B0604020202020204"/>
              </a:rPr>
              <a:t>年下降1%以上。</a:t>
            </a:r>
            <a:endParaRPr kumimoji="0" lang="zh-CN" altLang="en-US" sz="1400" i="0" u="none" strike="noStrike" kern="1200" cap="none" spc="0" normalizeH="0" baseline="0" noProof="0" dirty="0">
              <a:ln>
                <a:noFill/>
              </a:ln>
              <a:solidFill>
                <a:srgbClr val="293B13"/>
              </a:solidFill>
              <a:effectLst/>
              <a:uLnTx/>
              <a:uFillTx/>
              <a:latin typeface="Arial" panose="020B0604020202020204" pitchFamily="34" charset="0"/>
              <a:ea typeface="微软雅黑" panose="020B0503020204020204" charset="-122"/>
              <a:cs typeface="+mn-ea"/>
              <a:sym typeface="Arial" panose="020B0604020202020204"/>
            </a:endParaRPr>
          </a:p>
        </p:txBody>
      </p:sp>
      <p:pic>
        <p:nvPicPr>
          <p:cNvPr id="6" name="图片 5" descr="a3"/>
          <p:cNvPicPr>
            <a:picLocks noChangeAspect="1"/>
          </p:cNvPicPr>
          <p:nvPr/>
        </p:nvPicPr>
        <p:blipFill>
          <a:blip r:embed="rId1"/>
          <a:stretch>
            <a:fillRect/>
          </a:stretch>
        </p:blipFill>
        <p:spPr>
          <a:xfrm>
            <a:off x="2307236" y="1385936"/>
            <a:ext cx="7560000" cy="4996721"/>
          </a:xfrm>
          <a:prstGeom prst="rect">
            <a:avLst/>
          </a:prstGeom>
        </p:spPr>
      </p:pic>
      <p:pic>
        <p:nvPicPr>
          <p:cNvPr id="7" name="图片 6" descr="凡特LOGO横-01"/>
          <p:cNvPicPr>
            <a:picLocks noChangeAspect="1"/>
          </p:cNvPicPr>
          <p:nvPr/>
        </p:nvPicPr>
        <p:blipFill>
          <a:blip r:embed="rId2"/>
          <a:stretch>
            <a:fillRect/>
          </a:stretch>
        </p:blipFill>
        <p:spPr>
          <a:xfrm>
            <a:off x="5121910" y="-125730"/>
            <a:ext cx="1965325" cy="747395"/>
          </a:xfrm>
          <a:prstGeom prst="rect">
            <a:avLst/>
          </a:prstGeom>
        </p:spPr>
      </p:pic>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6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63" name="文本框 62"/>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2" name="文本框 1"/>
          <p:cNvSpPr txBox="1"/>
          <p:nvPr/>
        </p:nvSpPr>
        <p:spPr>
          <a:xfrm>
            <a:off x="4097146" y="852170"/>
            <a:ext cx="3980180" cy="475615"/>
          </a:xfrm>
          <a:prstGeom prst="rect">
            <a:avLst/>
          </a:prstGeom>
          <a:noFill/>
        </p:spPr>
        <p:txBody>
          <a:bodyPr wrap="square" rtlCol="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500"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国家对教室照明制定标准</a:t>
            </a:r>
            <a:endParaRPr kumimoji="0" lang="zh-CN" altLang="en-US" sz="2500"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endParaRPr>
          </a:p>
        </p:txBody>
      </p:sp>
      <p:graphicFrame>
        <p:nvGraphicFramePr>
          <p:cNvPr id="6" name="表格 5"/>
          <p:cNvGraphicFramePr/>
          <p:nvPr>
            <p:custDataLst>
              <p:tags r:id="rId1"/>
            </p:custDataLst>
          </p:nvPr>
        </p:nvGraphicFramePr>
        <p:xfrm>
          <a:off x="1232535" y="1513205"/>
          <a:ext cx="9736455" cy="4349115"/>
        </p:xfrm>
        <a:graphic>
          <a:graphicData uri="http://schemas.openxmlformats.org/drawingml/2006/table">
            <a:tbl>
              <a:tblPr firstRow="1" bandRow="1">
                <a:tableStyleId>{5C22544A-7EE6-4342-B048-85BDC9FD1C3A}</a:tableStyleId>
              </a:tblPr>
              <a:tblGrid>
                <a:gridCol w="1278890"/>
                <a:gridCol w="765175"/>
                <a:gridCol w="901065"/>
                <a:gridCol w="775335"/>
                <a:gridCol w="657225"/>
                <a:gridCol w="916305"/>
                <a:gridCol w="724535"/>
                <a:gridCol w="1189355"/>
                <a:gridCol w="1251585"/>
                <a:gridCol w="1276985"/>
              </a:tblGrid>
              <a:tr h="483235">
                <a:tc>
                  <a:txBody>
                    <a:bodyPr/>
                    <a:p>
                      <a:pPr>
                        <a:buNone/>
                      </a:pPr>
                      <a:endParaRPr lang="zh-CN" altLang="en-US">
                        <a:solidFill>
                          <a:srgbClr val="646464"/>
                        </a:solidFill>
                      </a:endParaRPr>
                    </a:p>
                  </a:txBody>
                  <a:tcPr>
                    <a:solidFill>
                      <a:schemeClr val="bg1">
                        <a:lumMod val="75000"/>
                      </a:schemeClr>
                    </a:solidFill>
                  </a:tcPr>
                </a:tc>
                <a:tc>
                  <a:txBody>
                    <a:bodyPr/>
                    <a:p>
                      <a:pPr>
                        <a:buNone/>
                      </a:pPr>
                      <a:endParaRPr lang="zh-CN" altLang="en-US">
                        <a:solidFill>
                          <a:srgbClr val="646464"/>
                        </a:solidFill>
                      </a:endParaRPr>
                    </a:p>
                  </a:txBody>
                  <a:tcPr>
                    <a:solidFill>
                      <a:schemeClr val="bg1">
                        <a:lumMod val="75000"/>
                      </a:schemeClr>
                    </a:solidFill>
                  </a:tcPr>
                </a:tc>
                <a:tc>
                  <a:txBody>
                    <a:bodyPr/>
                    <a:p>
                      <a:pPr>
                        <a:buNone/>
                      </a:pPr>
                      <a:endParaRPr lang="zh-CN" altLang="en-US">
                        <a:solidFill>
                          <a:srgbClr val="646464"/>
                        </a:solidFill>
                      </a:endParaRPr>
                    </a:p>
                  </a:txBody>
                  <a:tcPr>
                    <a:solidFill>
                      <a:schemeClr val="bg1">
                        <a:lumMod val="75000"/>
                      </a:schemeClr>
                    </a:solidFill>
                  </a:tcPr>
                </a:tc>
                <a:tc>
                  <a:txBody>
                    <a:bodyPr/>
                    <a:p>
                      <a:pPr>
                        <a:buNone/>
                      </a:pPr>
                      <a:endParaRPr lang="zh-CN" altLang="en-US">
                        <a:solidFill>
                          <a:srgbClr val="646464"/>
                        </a:solidFill>
                      </a:endParaRPr>
                    </a:p>
                  </a:txBody>
                  <a:tcPr>
                    <a:solidFill>
                      <a:schemeClr val="bg1">
                        <a:lumMod val="75000"/>
                      </a:schemeClr>
                    </a:solidFill>
                  </a:tcPr>
                </a:tc>
                <a:tc>
                  <a:txBody>
                    <a:bodyPr/>
                    <a:p>
                      <a:pPr>
                        <a:buNone/>
                      </a:pPr>
                      <a:endParaRPr lang="zh-CN" altLang="en-US">
                        <a:solidFill>
                          <a:srgbClr val="646464"/>
                        </a:solidFill>
                      </a:endParaRPr>
                    </a:p>
                  </a:txBody>
                  <a:tcPr>
                    <a:solidFill>
                      <a:schemeClr val="bg1">
                        <a:lumMod val="75000"/>
                      </a:schemeClr>
                    </a:solidFill>
                  </a:tcPr>
                </a:tc>
                <a:tc>
                  <a:txBody>
                    <a:bodyPr/>
                    <a:p>
                      <a:pPr>
                        <a:buNone/>
                      </a:pPr>
                      <a:endParaRPr lang="zh-CN" altLang="en-US">
                        <a:solidFill>
                          <a:srgbClr val="646464"/>
                        </a:solidFill>
                      </a:endParaRPr>
                    </a:p>
                  </a:txBody>
                  <a:tcPr>
                    <a:solidFill>
                      <a:schemeClr val="bg1">
                        <a:lumMod val="75000"/>
                      </a:schemeClr>
                    </a:solidFill>
                  </a:tcPr>
                </a:tc>
                <a:tc>
                  <a:txBody>
                    <a:bodyPr/>
                    <a:p>
                      <a:pPr>
                        <a:buNone/>
                      </a:pPr>
                      <a:endParaRPr lang="zh-CN" altLang="en-US">
                        <a:solidFill>
                          <a:srgbClr val="646464"/>
                        </a:solidFill>
                      </a:endParaRPr>
                    </a:p>
                  </a:txBody>
                  <a:tcPr>
                    <a:solidFill>
                      <a:schemeClr val="bg1">
                        <a:lumMod val="75000"/>
                      </a:schemeClr>
                    </a:solidFill>
                  </a:tcPr>
                </a:tc>
                <a:tc>
                  <a:txBody>
                    <a:bodyPr/>
                    <a:p>
                      <a:pPr>
                        <a:buNone/>
                      </a:pPr>
                      <a:endParaRPr lang="zh-CN" altLang="en-US">
                        <a:solidFill>
                          <a:srgbClr val="646464"/>
                        </a:solidFill>
                      </a:endParaRPr>
                    </a:p>
                  </a:txBody>
                  <a:tcPr>
                    <a:solidFill>
                      <a:schemeClr val="bg1">
                        <a:lumMod val="75000"/>
                      </a:schemeClr>
                    </a:solidFill>
                  </a:tcPr>
                </a:tc>
                <a:tc>
                  <a:txBody>
                    <a:bodyPr/>
                    <a:p>
                      <a:pPr>
                        <a:buNone/>
                      </a:pPr>
                      <a:endParaRPr lang="zh-CN" altLang="en-US">
                        <a:solidFill>
                          <a:srgbClr val="646464"/>
                        </a:solidFill>
                      </a:endParaRPr>
                    </a:p>
                  </a:txBody>
                  <a:tcPr>
                    <a:solidFill>
                      <a:schemeClr val="bg1">
                        <a:lumMod val="75000"/>
                      </a:schemeClr>
                    </a:solidFill>
                  </a:tcPr>
                </a:tc>
                <a:tc>
                  <a:txBody>
                    <a:bodyPr/>
                    <a:p>
                      <a:pPr>
                        <a:buNone/>
                      </a:pPr>
                      <a:endParaRPr lang="zh-CN" altLang="en-US">
                        <a:solidFill>
                          <a:srgbClr val="646464"/>
                        </a:solidFill>
                      </a:endParaRPr>
                    </a:p>
                  </a:txBody>
                  <a:tcPr>
                    <a:solidFill>
                      <a:schemeClr val="bg1">
                        <a:lumMod val="75000"/>
                      </a:schemeClr>
                    </a:solidFill>
                  </a:tcPr>
                </a:tc>
              </a:tr>
              <a:tr h="483235">
                <a:tc>
                  <a:txBody>
                    <a:bodyPr/>
                    <a:p>
                      <a:pPr>
                        <a:buNone/>
                      </a:pPr>
                      <a:endParaRPr lang="zh-CN" altLang="en-US">
                        <a:solidFill>
                          <a:srgbClr val="646464"/>
                        </a:solidFill>
                      </a:endParaRPr>
                    </a:p>
                  </a:txBody>
                  <a:tcPr>
                    <a:solidFill>
                      <a:schemeClr val="tx1">
                        <a:lumMod val="50000"/>
                        <a:lumOff val="50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r>
              <a:tr h="483235">
                <a:tc>
                  <a:txBody>
                    <a:bodyPr/>
                    <a:p>
                      <a:pPr>
                        <a:buNone/>
                      </a:pPr>
                      <a:endParaRPr lang="zh-CN" altLang="en-US">
                        <a:solidFill>
                          <a:srgbClr val="646464"/>
                        </a:solidFill>
                      </a:endParaRPr>
                    </a:p>
                  </a:txBody>
                  <a:tcPr>
                    <a:solidFill>
                      <a:schemeClr val="tx1">
                        <a:lumMod val="50000"/>
                        <a:lumOff val="50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r>
              <a:tr h="483235">
                <a:tc>
                  <a:txBody>
                    <a:bodyPr/>
                    <a:p>
                      <a:pPr>
                        <a:buNone/>
                      </a:pPr>
                      <a:endParaRPr lang="zh-CN" altLang="en-US">
                        <a:solidFill>
                          <a:srgbClr val="646464"/>
                        </a:solidFill>
                      </a:endParaRPr>
                    </a:p>
                  </a:txBody>
                  <a:tcPr>
                    <a:solidFill>
                      <a:schemeClr val="tx1">
                        <a:lumMod val="50000"/>
                        <a:lumOff val="50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r>
              <a:tr h="483235">
                <a:tc>
                  <a:txBody>
                    <a:bodyPr/>
                    <a:p>
                      <a:pPr>
                        <a:buNone/>
                      </a:pPr>
                      <a:endParaRPr lang="zh-CN" altLang="en-US">
                        <a:solidFill>
                          <a:srgbClr val="646464"/>
                        </a:solidFill>
                      </a:endParaRPr>
                    </a:p>
                  </a:txBody>
                  <a:tcPr>
                    <a:solidFill>
                      <a:schemeClr val="tx1">
                        <a:lumMod val="50000"/>
                        <a:lumOff val="50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r>
              <a:tr h="483235">
                <a:tc>
                  <a:txBody>
                    <a:bodyPr/>
                    <a:p>
                      <a:pPr>
                        <a:buNone/>
                      </a:pPr>
                      <a:endParaRPr lang="zh-CN" altLang="en-US">
                        <a:solidFill>
                          <a:srgbClr val="646464"/>
                        </a:solidFill>
                      </a:endParaRPr>
                    </a:p>
                  </a:txBody>
                  <a:tcPr>
                    <a:solidFill>
                      <a:schemeClr val="tx1">
                        <a:lumMod val="50000"/>
                        <a:lumOff val="50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r>
              <a:tr h="483235">
                <a:tc>
                  <a:txBody>
                    <a:bodyPr/>
                    <a:p>
                      <a:pPr>
                        <a:buNone/>
                      </a:pPr>
                      <a:endParaRPr lang="zh-CN" altLang="en-US">
                        <a:solidFill>
                          <a:srgbClr val="646464"/>
                        </a:solidFill>
                      </a:endParaRPr>
                    </a:p>
                  </a:txBody>
                  <a:tcPr>
                    <a:solidFill>
                      <a:schemeClr val="tx1">
                        <a:lumMod val="50000"/>
                        <a:lumOff val="50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r>
              <a:tr h="483235">
                <a:tc>
                  <a:txBody>
                    <a:bodyPr/>
                    <a:p>
                      <a:pPr>
                        <a:buNone/>
                      </a:pPr>
                      <a:endParaRPr lang="zh-CN" altLang="en-US">
                        <a:solidFill>
                          <a:srgbClr val="646464"/>
                        </a:solidFill>
                      </a:endParaRPr>
                    </a:p>
                  </a:txBody>
                  <a:tcPr>
                    <a:solidFill>
                      <a:srgbClr val="90C432"/>
                    </a:solidFill>
                  </a:tcPr>
                </a:tc>
                <a:tc>
                  <a:txBody>
                    <a:bodyPr/>
                    <a:p>
                      <a:pPr>
                        <a:buNone/>
                      </a:pPr>
                      <a:endParaRPr lang="zh-CN" altLang="en-US">
                        <a:solidFill>
                          <a:srgbClr val="404040"/>
                        </a:solidFill>
                      </a:endParaRPr>
                    </a:p>
                  </a:txBody>
                  <a:tcPr>
                    <a:solidFill>
                      <a:schemeClr val="accent6">
                        <a:lumMod val="20000"/>
                        <a:lumOff val="80000"/>
                      </a:schemeClr>
                    </a:solidFill>
                  </a:tcPr>
                </a:tc>
                <a:tc>
                  <a:txBody>
                    <a:bodyPr/>
                    <a:p>
                      <a:pPr>
                        <a:buNone/>
                      </a:pPr>
                      <a:endParaRPr lang="zh-CN" altLang="en-US">
                        <a:solidFill>
                          <a:srgbClr val="404040"/>
                        </a:solidFill>
                      </a:endParaRPr>
                    </a:p>
                  </a:txBody>
                  <a:tcPr>
                    <a:solidFill>
                      <a:schemeClr val="accent6">
                        <a:lumMod val="20000"/>
                        <a:lumOff val="80000"/>
                      </a:schemeClr>
                    </a:solidFill>
                  </a:tcPr>
                </a:tc>
                <a:tc>
                  <a:txBody>
                    <a:bodyPr/>
                    <a:p>
                      <a:pPr>
                        <a:buNone/>
                      </a:pPr>
                      <a:endParaRPr lang="zh-CN" altLang="en-US">
                        <a:solidFill>
                          <a:srgbClr val="404040"/>
                        </a:solidFill>
                      </a:endParaRPr>
                    </a:p>
                  </a:txBody>
                  <a:tcPr>
                    <a:solidFill>
                      <a:schemeClr val="accent6">
                        <a:lumMod val="20000"/>
                        <a:lumOff val="80000"/>
                      </a:schemeClr>
                    </a:solidFill>
                  </a:tcPr>
                </a:tc>
                <a:tc>
                  <a:txBody>
                    <a:bodyPr/>
                    <a:p>
                      <a:pPr>
                        <a:buNone/>
                      </a:pPr>
                      <a:endParaRPr lang="zh-CN" altLang="en-US">
                        <a:solidFill>
                          <a:srgbClr val="404040"/>
                        </a:solidFill>
                      </a:endParaRPr>
                    </a:p>
                  </a:txBody>
                  <a:tcPr>
                    <a:solidFill>
                      <a:schemeClr val="accent6">
                        <a:lumMod val="20000"/>
                        <a:lumOff val="80000"/>
                      </a:schemeClr>
                    </a:solidFill>
                  </a:tcPr>
                </a:tc>
                <a:tc>
                  <a:txBody>
                    <a:bodyPr/>
                    <a:p>
                      <a:pPr>
                        <a:buNone/>
                      </a:pPr>
                      <a:endParaRPr lang="zh-CN" altLang="en-US">
                        <a:solidFill>
                          <a:srgbClr val="404040"/>
                        </a:solidFill>
                      </a:endParaRPr>
                    </a:p>
                  </a:txBody>
                  <a:tcPr>
                    <a:solidFill>
                      <a:schemeClr val="accent6">
                        <a:lumMod val="20000"/>
                        <a:lumOff val="80000"/>
                      </a:schemeClr>
                    </a:solidFill>
                  </a:tcPr>
                </a:tc>
                <a:tc>
                  <a:txBody>
                    <a:bodyPr/>
                    <a:p>
                      <a:pPr>
                        <a:buNone/>
                      </a:pPr>
                      <a:endParaRPr lang="zh-CN" altLang="en-US">
                        <a:solidFill>
                          <a:srgbClr val="404040"/>
                        </a:solidFill>
                      </a:endParaRPr>
                    </a:p>
                  </a:txBody>
                  <a:tcPr>
                    <a:solidFill>
                      <a:schemeClr val="accent6">
                        <a:lumMod val="20000"/>
                        <a:lumOff val="80000"/>
                      </a:schemeClr>
                    </a:solidFill>
                  </a:tcPr>
                </a:tc>
                <a:tc>
                  <a:txBody>
                    <a:bodyPr/>
                    <a:p>
                      <a:pPr>
                        <a:buNone/>
                      </a:pPr>
                      <a:endParaRPr lang="zh-CN" altLang="en-US">
                        <a:solidFill>
                          <a:srgbClr val="404040"/>
                        </a:solidFill>
                      </a:endParaRPr>
                    </a:p>
                  </a:txBody>
                  <a:tcPr>
                    <a:solidFill>
                      <a:schemeClr val="accent6">
                        <a:lumMod val="20000"/>
                        <a:lumOff val="80000"/>
                      </a:schemeClr>
                    </a:solidFill>
                  </a:tcPr>
                </a:tc>
                <a:tc>
                  <a:txBody>
                    <a:bodyPr/>
                    <a:p>
                      <a:pPr>
                        <a:buNone/>
                      </a:pPr>
                      <a:endParaRPr lang="zh-CN" altLang="en-US">
                        <a:solidFill>
                          <a:srgbClr val="404040"/>
                        </a:solidFill>
                      </a:endParaRPr>
                    </a:p>
                  </a:txBody>
                  <a:tcPr>
                    <a:solidFill>
                      <a:schemeClr val="accent6">
                        <a:lumMod val="20000"/>
                        <a:lumOff val="80000"/>
                      </a:schemeClr>
                    </a:solidFill>
                  </a:tcPr>
                </a:tc>
                <a:tc>
                  <a:txBody>
                    <a:bodyPr/>
                    <a:p>
                      <a:pPr>
                        <a:buNone/>
                      </a:pPr>
                      <a:endParaRPr lang="zh-CN" altLang="en-US">
                        <a:solidFill>
                          <a:srgbClr val="404040"/>
                        </a:solidFill>
                      </a:endParaRPr>
                    </a:p>
                  </a:txBody>
                  <a:tcPr>
                    <a:solidFill>
                      <a:schemeClr val="accent6">
                        <a:lumMod val="20000"/>
                        <a:lumOff val="80000"/>
                      </a:schemeClr>
                    </a:solidFill>
                  </a:tcPr>
                </a:tc>
              </a:tr>
              <a:tr h="483235">
                <a:tc>
                  <a:txBody>
                    <a:bodyPr/>
                    <a:p>
                      <a:pPr>
                        <a:buNone/>
                      </a:pPr>
                      <a:endParaRPr lang="zh-CN" altLang="en-US">
                        <a:solidFill>
                          <a:srgbClr val="646464"/>
                        </a:solidFill>
                      </a:endParaRPr>
                    </a:p>
                  </a:txBody>
                  <a:tcPr>
                    <a:solidFill>
                      <a:srgbClr val="90C432"/>
                    </a:solidFill>
                  </a:tcPr>
                </a:tc>
                <a:tc>
                  <a:txBody>
                    <a:bodyPr/>
                    <a:p>
                      <a:pPr>
                        <a:buNone/>
                      </a:pPr>
                      <a:endParaRPr lang="zh-CN" altLang="en-US">
                        <a:solidFill>
                          <a:srgbClr val="404040"/>
                        </a:solidFill>
                      </a:endParaRPr>
                    </a:p>
                  </a:txBody>
                  <a:tcPr>
                    <a:solidFill>
                      <a:schemeClr val="accent6">
                        <a:lumMod val="20000"/>
                        <a:lumOff val="80000"/>
                      </a:schemeClr>
                    </a:solidFill>
                  </a:tcPr>
                </a:tc>
                <a:tc>
                  <a:txBody>
                    <a:bodyPr/>
                    <a:p>
                      <a:pPr>
                        <a:buNone/>
                      </a:pPr>
                      <a:endParaRPr lang="zh-CN" altLang="en-US">
                        <a:solidFill>
                          <a:srgbClr val="404040"/>
                        </a:solidFill>
                      </a:endParaRPr>
                    </a:p>
                  </a:txBody>
                  <a:tcPr>
                    <a:solidFill>
                      <a:schemeClr val="accent6">
                        <a:lumMod val="20000"/>
                        <a:lumOff val="80000"/>
                      </a:schemeClr>
                    </a:solidFill>
                  </a:tcPr>
                </a:tc>
                <a:tc>
                  <a:txBody>
                    <a:bodyPr/>
                    <a:p>
                      <a:pPr>
                        <a:buNone/>
                      </a:pPr>
                      <a:endParaRPr lang="zh-CN" altLang="en-US">
                        <a:solidFill>
                          <a:srgbClr val="404040"/>
                        </a:solidFill>
                      </a:endParaRPr>
                    </a:p>
                  </a:txBody>
                  <a:tcPr>
                    <a:solidFill>
                      <a:schemeClr val="accent6">
                        <a:lumMod val="20000"/>
                        <a:lumOff val="80000"/>
                      </a:schemeClr>
                    </a:solidFill>
                  </a:tcPr>
                </a:tc>
                <a:tc>
                  <a:txBody>
                    <a:bodyPr/>
                    <a:p>
                      <a:pPr>
                        <a:buNone/>
                      </a:pPr>
                      <a:endParaRPr lang="zh-CN" altLang="en-US">
                        <a:solidFill>
                          <a:srgbClr val="404040"/>
                        </a:solidFill>
                      </a:endParaRPr>
                    </a:p>
                  </a:txBody>
                  <a:tcPr>
                    <a:solidFill>
                      <a:schemeClr val="accent6">
                        <a:lumMod val="20000"/>
                        <a:lumOff val="80000"/>
                      </a:schemeClr>
                    </a:solidFill>
                  </a:tcPr>
                </a:tc>
                <a:tc>
                  <a:txBody>
                    <a:bodyPr/>
                    <a:p>
                      <a:pPr>
                        <a:buNone/>
                      </a:pPr>
                      <a:endParaRPr lang="zh-CN" altLang="en-US">
                        <a:solidFill>
                          <a:srgbClr val="404040"/>
                        </a:solidFill>
                      </a:endParaRPr>
                    </a:p>
                  </a:txBody>
                  <a:tcPr>
                    <a:solidFill>
                      <a:schemeClr val="accent6">
                        <a:lumMod val="20000"/>
                        <a:lumOff val="80000"/>
                      </a:schemeClr>
                    </a:solidFill>
                  </a:tcPr>
                </a:tc>
                <a:tc>
                  <a:txBody>
                    <a:bodyPr/>
                    <a:p>
                      <a:pPr>
                        <a:buNone/>
                      </a:pPr>
                      <a:endParaRPr lang="zh-CN" altLang="en-US">
                        <a:solidFill>
                          <a:srgbClr val="404040"/>
                        </a:solidFill>
                      </a:endParaRPr>
                    </a:p>
                  </a:txBody>
                  <a:tcPr>
                    <a:solidFill>
                      <a:schemeClr val="accent6">
                        <a:lumMod val="20000"/>
                        <a:lumOff val="80000"/>
                      </a:schemeClr>
                    </a:solidFill>
                  </a:tcPr>
                </a:tc>
                <a:tc>
                  <a:txBody>
                    <a:bodyPr/>
                    <a:p>
                      <a:pPr>
                        <a:buNone/>
                      </a:pPr>
                      <a:endParaRPr lang="zh-CN" altLang="en-US">
                        <a:solidFill>
                          <a:srgbClr val="404040"/>
                        </a:solidFill>
                      </a:endParaRPr>
                    </a:p>
                  </a:txBody>
                  <a:tcPr>
                    <a:solidFill>
                      <a:schemeClr val="accent6">
                        <a:lumMod val="20000"/>
                        <a:lumOff val="80000"/>
                      </a:schemeClr>
                    </a:solidFill>
                  </a:tcPr>
                </a:tc>
                <a:tc>
                  <a:txBody>
                    <a:bodyPr/>
                    <a:p>
                      <a:pPr>
                        <a:buNone/>
                      </a:pPr>
                      <a:endParaRPr lang="zh-CN" altLang="en-US">
                        <a:solidFill>
                          <a:srgbClr val="404040"/>
                        </a:solidFill>
                      </a:endParaRPr>
                    </a:p>
                  </a:txBody>
                  <a:tcPr>
                    <a:solidFill>
                      <a:schemeClr val="accent6">
                        <a:lumMod val="20000"/>
                        <a:lumOff val="80000"/>
                      </a:schemeClr>
                    </a:solidFill>
                  </a:tcPr>
                </a:tc>
                <a:tc>
                  <a:txBody>
                    <a:bodyPr/>
                    <a:p>
                      <a:pPr>
                        <a:buNone/>
                      </a:pPr>
                      <a:endParaRPr lang="zh-CN" altLang="en-US">
                        <a:solidFill>
                          <a:srgbClr val="404040"/>
                        </a:solidFill>
                      </a:endParaRPr>
                    </a:p>
                  </a:txBody>
                  <a:tcPr>
                    <a:solidFill>
                      <a:schemeClr val="accent6">
                        <a:lumMod val="20000"/>
                        <a:lumOff val="80000"/>
                      </a:schemeClr>
                    </a:solidFill>
                  </a:tcPr>
                </a:tc>
              </a:tr>
            </a:tbl>
          </a:graphicData>
        </a:graphic>
      </p:graphicFrame>
      <p:sp>
        <p:nvSpPr>
          <p:cNvPr id="14" name="TextBox 24"/>
          <p:cNvSpPr txBox="1">
            <a:spLocks noChangeArrowheads="1"/>
          </p:cNvSpPr>
          <p:nvPr/>
        </p:nvSpPr>
        <p:spPr bwMode="auto">
          <a:xfrm>
            <a:off x="1474130" y="1551036"/>
            <a:ext cx="835660"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教室类型</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（或场所）</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5" name="TextBox 24"/>
          <p:cNvSpPr txBox="1">
            <a:spLocks noChangeArrowheads="1"/>
          </p:cNvSpPr>
          <p:nvPr/>
        </p:nvSpPr>
        <p:spPr bwMode="auto">
          <a:xfrm>
            <a:off x="1404280" y="2132696"/>
            <a:ext cx="9753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教室、阅览室</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19" name="TextBox 24"/>
          <p:cNvSpPr txBox="1">
            <a:spLocks noChangeArrowheads="1"/>
          </p:cNvSpPr>
          <p:nvPr/>
        </p:nvSpPr>
        <p:spPr bwMode="auto">
          <a:xfrm>
            <a:off x="1613830" y="2601326"/>
            <a:ext cx="5562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实验室</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20" name="TextBox 24"/>
          <p:cNvSpPr txBox="1">
            <a:spLocks noChangeArrowheads="1"/>
          </p:cNvSpPr>
          <p:nvPr/>
        </p:nvSpPr>
        <p:spPr bwMode="auto">
          <a:xfrm>
            <a:off x="1543980" y="3078846"/>
            <a:ext cx="6959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美术教室</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21" name="TextBox 24"/>
          <p:cNvSpPr txBox="1">
            <a:spLocks noChangeArrowheads="1"/>
          </p:cNvSpPr>
          <p:nvPr/>
        </p:nvSpPr>
        <p:spPr bwMode="auto">
          <a:xfrm>
            <a:off x="1338240" y="5415646"/>
            <a:ext cx="1107440"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bg1"/>
                </a:solidFill>
                <a:effectLst/>
                <a:uLnTx/>
                <a:uFillTx/>
                <a:latin typeface="Arial" panose="020B0604020202020204"/>
                <a:cs typeface="+mn-ea"/>
                <a:sym typeface="Arial" panose="020B0604020202020204"/>
              </a:rPr>
              <a:t>凡特</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bg1"/>
                </a:solidFill>
                <a:effectLst/>
                <a:uLnTx/>
                <a:uFillTx/>
                <a:latin typeface="Arial" panose="020B0604020202020204"/>
                <a:cs typeface="+mn-ea"/>
                <a:sym typeface="Arial" panose="020B0604020202020204"/>
              </a:rPr>
              <a:t>LED护眼教室灯</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22" name="TextBox 24"/>
          <p:cNvSpPr txBox="1">
            <a:spLocks noChangeArrowheads="1"/>
          </p:cNvSpPr>
          <p:nvPr/>
        </p:nvSpPr>
        <p:spPr bwMode="auto">
          <a:xfrm>
            <a:off x="1474130" y="3569701"/>
            <a:ext cx="8356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多媒体教室</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23" name="TextBox 24"/>
          <p:cNvSpPr txBox="1">
            <a:spLocks noChangeArrowheads="1"/>
          </p:cNvSpPr>
          <p:nvPr/>
        </p:nvSpPr>
        <p:spPr bwMode="auto">
          <a:xfrm>
            <a:off x="1346178" y="3969751"/>
            <a:ext cx="1091565"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   </a:t>
            </a: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计算机教室、</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电子阅览室</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24" name="TextBox 24"/>
          <p:cNvSpPr txBox="1">
            <a:spLocks noChangeArrowheads="1"/>
          </p:cNvSpPr>
          <p:nvPr/>
        </p:nvSpPr>
        <p:spPr bwMode="auto">
          <a:xfrm>
            <a:off x="1613830" y="4523471"/>
            <a:ext cx="5562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书写板</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25" name="TextBox 24"/>
          <p:cNvSpPr txBox="1">
            <a:spLocks noChangeArrowheads="1"/>
          </p:cNvSpPr>
          <p:nvPr/>
        </p:nvSpPr>
        <p:spPr bwMode="auto">
          <a:xfrm>
            <a:off x="1338240" y="4937491"/>
            <a:ext cx="1107440"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凡特</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LED护眼黑板灯</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27" name="TextBox 24"/>
          <p:cNvSpPr txBox="1">
            <a:spLocks noChangeArrowheads="1"/>
          </p:cNvSpPr>
          <p:nvPr/>
        </p:nvSpPr>
        <p:spPr bwMode="auto">
          <a:xfrm>
            <a:off x="2546645" y="1551036"/>
            <a:ext cx="695960"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规定照度</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的平面</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28" name="TextBox 24"/>
          <p:cNvSpPr txBox="1">
            <a:spLocks noChangeArrowheads="1"/>
          </p:cNvSpPr>
          <p:nvPr/>
        </p:nvSpPr>
        <p:spPr bwMode="auto">
          <a:xfrm>
            <a:off x="2616495" y="2132696"/>
            <a:ext cx="5562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课桌面</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29" name="TextBox 24"/>
          <p:cNvSpPr txBox="1">
            <a:spLocks noChangeArrowheads="1"/>
          </p:cNvSpPr>
          <p:nvPr/>
        </p:nvSpPr>
        <p:spPr bwMode="auto">
          <a:xfrm>
            <a:off x="2546645" y="2601326"/>
            <a:ext cx="6959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试验桌面</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0" name="TextBox 24"/>
          <p:cNvSpPr txBox="1">
            <a:spLocks noChangeArrowheads="1"/>
          </p:cNvSpPr>
          <p:nvPr/>
        </p:nvSpPr>
        <p:spPr bwMode="auto">
          <a:xfrm>
            <a:off x="2616495" y="3078846"/>
            <a:ext cx="5562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作业面</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1" name="TextBox 24"/>
          <p:cNvSpPr txBox="1">
            <a:spLocks noChangeArrowheads="1"/>
          </p:cNvSpPr>
          <p:nvPr/>
        </p:nvSpPr>
        <p:spPr bwMode="auto">
          <a:xfrm>
            <a:off x="2616495" y="5491846"/>
            <a:ext cx="5562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课桌面</a:t>
            </a:r>
            <a:endPar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32" name="TextBox 24"/>
          <p:cNvSpPr txBox="1">
            <a:spLocks noChangeArrowheads="1"/>
          </p:cNvSpPr>
          <p:nvPr/>
        </p:nvSpPr>
        <p:spPr bwMode="auto">
          <a:xfrm>
            <a:off x="2616495" y="3464926"/>
            <a:ext cx="556260"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0.75m</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水平面</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8" name="TextBox 24"/>
          <p:cNvSpPr txBox="1">
            <a:spLocks noChangeArrowheads="1"/>
          </p:cNvSpPr>
          <p:nvPr/>
        </p:nvSpPr>
        <p:spPr bwMode="auto">
          <a:xfrm>
            <a:off x="2613003" y="3969751"/>
            <a:ext cx="563245"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a:t>
            </a: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0.75m</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水平面</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9" name="TextBox 24"/>
          <p:cNvSpPr txBox="1">
            <a:spLocks noChangeArrowheads="1"/>
          </p:cNvSpPr>
          <p:nvPr/>
        </p:nvSpPr>
        <p:spPr bwMode="auto">
          <a:xfrm>
            <a:off x="2546645" y="4532996"/>
            <a:ext cx="6959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书写板面</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40" name="TextBox 24"/>
          <p:cNvSpPr txBox="1">
            <a:spLocks noChangeArrowheads="1"/>
          </p:cNvSpPr>
          <p:nvPr/>
        </p:nvSpPr>
        <p:spPr bwMode="auto">
          <a:xfrm>
            <a:off x="2546645" y="5013691"/>
            <a:ext cx="6959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书写板面</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42" name="TextBox 24"/>
          <p:cNvSpPr txBox="1">
            <a:spLocks noChangeArrowheads="1"/>
          </p:cNvSpPr>
          <p:nvPr/>
        </p:nvSpPr>
        <p:spPr bwMode="auto">
          <a:xfrm>
            <a:off x="3327378" y="1544686"/>
            <a:ext cx="796925"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维持平均</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照度（lx）</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43" name="TextBox 24"/>
          <p:cNvSpPr txBox="1">
            <a:spLocks noChangeArrowheads="1"/>
          </p:cNvSpPr>
          <p:nvPr/>
        </p:nvSpPr>
        <p:spPr bwMode="auto">
          <a:xfrm>
            <a:off x="3502638" y="2126346"/>
            <a:ext cx="44640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≥300</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44" name="TextBox 24"/>
          <p:cNvSpPr txBox="1">
            <a:spLocks noChangeArrowheads="1"/>
          </p:cNvSpPr>
          <p:nvPr/>
        </p:nvSpPr>
        <p:spPr bwMode="auto">
          <a:xfrm>
            <a:off x="3502638" y="2594976"/>
            <a:ext cx="44640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≥300</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45" name="TextBox 24"/>
          <p:cNvSpPr txBox="1">
            <a:spLocks noChangeArrowheads="1"/>
          </p:cNvSpPr>
          <p:nvPr/>
        </p:nvSpPr>
        <p:spPr bwMode="auto">
          <a:xfrm>
            <a:off x="3502638" y="3072496"/>
            <a:ext cx="44640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≥300</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46" name="TextBox 24"/>
          <p:cNvSpPr txBox="1">
            <a:spLocks noChangeArrowheads="1"/>
          </p:cNvSpPr>
          <p:nvPr/>
        </p:nvSpPr>
        <p:spPr bwMode="auto">
          <a:xfrm>
            <a:off x="3482953" y="5485496"/>
            <a:ext cx="48577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583.6</a:t>
            </a:r>
            <a:endPar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47" name="TextBox 24"/>
          <p:cNvSpPr txBox="1">
            <a:spLocks noChangeArrowheads="1"/>
          </p:cNvSpPr>
          <p:nvPr/>
        </p:nvSpPr>
        <p:spPr bwMode="auto">
          <a:xfrm>
            <a:off x="3502638" y="3572876"/>
            <a:ext cx="44640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≥300</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48" name="TextBox 24"/>
          <p:cNvSpPr txBox="1">
            <a:spLocks noChangeArrowheads="1"/>
          </p:cNvSpPr>
          <p:nvPr/>
        </p:nvSpPr>
        <p:spPr bwMode="auto">
          <a:xfrm>
            <a:off x="3483271" y="4058651"/>
            <a:ext cx="48514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a:t>
            </a: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a:t>
            </a:r>
            <a:r>
              <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5</a:t>
            </a: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00</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49" name="TextBox 24"/>
          <p:cNvSpPr txBox="1">
            <a:spLocks noChangeArrowheads="1"/>
          </p:cNvSpPr>
          <p:nvPr/>
        </p:nvSpPr>
        <p:spPr bwMode="auto">
          <a:xfrm>
            <a:off x="3502638" y="4526646"/>
            <a:ext cx="44640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a:t>
            </a:r>
            <a:r>
              <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5</a:t>
            </a: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00</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50" name="TextBox 24"/>
          <p:cNvSpPr txBox="1">
            <a:spLocks noChangeArrowheads="1"/>
          </p:cNvSpPr>
          <p:nvPr/>
        </p:nvSpPr>
        <p:spPr bwMode="auto">
          <a:xfrm>
            <a:off x="3482953" y="5007341"/>
            <a:ext cx="48577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624.9</a:t>
            </a:r>
            <a:endPar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51" name="TextBox 24"/>
          <p:cNvSpPr txBox="1">
            <a:spLocks noChangeArrowheads="1"/>
          </p:cNvSpPr>
          <p:nvPr/>
        </p:nvSpPr>
        <p:spPr bwMode="auto">
          <a:xfrm>
            <a:off x="4194154" y="1547861"/>
            <a:ext cx="727075"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眩光值</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（UGR）</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52" name="TextBox 24"/>
          <p:cNvSpPr txBox="1">
            <a:spLocks noChangeArrowheads="1"/>
          </p:cNvSpPr>
          <p:nvPr/>
        </p:nvSpPr>
        <p:spPr bwMode="auto">
          <a:xfrm>
            <a:off x="4373224" y="2129521"/>
            <a:ext cx="36893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≤16</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53" name="TextBox 24"/>
          <p:cNvSpPr txBox="1">
            <a:spLocks noChangeArrowheads="1"/>
          </p:cNvSpPr>
          <p:nvPr/>
        </p:nvSpPr>
        <p:spPr bwMode="auto">
          <a:xfrm>
            <a:off x="4373224" y="2598151"/>
            <a:ext cx="36893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≤16</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54" name="TextBox 24"/>
          <p:cNvSpPr txBox="1">
            <a:spLocks noChangeArrowheads="1"/>
          </p:cNvSpPr>
          <p:nvPr/>
        </p:nvSpPr>
        <p:spPr bwMode="auto">
          <a:xfrm>
            <a:off x="4373224" y="3075671"/>
            <a:ext cx="36893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≤16</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55" name="TextBox 24"/>
          <p:cNvSpPr txBox="1">
            <a:spLocks noChangeArrowheads="1"/>
          </p:cNvSpPr>
          <p:nvPr/>
        </p:nvSpPr>
        <p:spPr bwMode="auto">
          <a:xfrm>
            <a:off x="4353539" y="5488671"/>
            <a:ext cx="40830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rPr>
              <a:t>15.8</a:t>
            </a:r>
            <a:endPar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56" name="TextBox 24"/>
          <p:cNvSpPr txBox="1">
            <a:spLocks noChangeArrowheads="1"/>
          </p:cNvSpPr>
          <p:nvPr/>
        </p:nvSpPr>
        <p:spPr bwMode="auto">
          <a:xfrm>
            <a:off x="4373224" y="3576051"/>
            <a:ext cx="36893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≤16</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57" name="TextBox 24"/>
          <p:cNvSpPr txBox="1">
            <a:spLocks noChangeArrowheads="1"/>
          </p:cNvSpPr>
          <p:nvPr/>
        </p:nvSpPr>
        <p:spPr bwMode="auto">
          <a:xfrm>
            <a:off x="4353856" y="4061826"/>
            <a:ext cx="40767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a:t>
            </a: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≤16</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58" name="TextBox 24"/>
          <p:cNvSpPr txBox="1">
            <a:spLocks noChangeArrowheads="1"/>
          </p:cNvSpPr>
          <p:nvPr/>
        </p:nvSpPr>
        <p:spPr bwMode="auto">
          <a:xfrm>
            <a:off x="4349411" y="4529821"/>
            <a:ext cx="4165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a:t>
            </a:r>
            <a:endPar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59" name="TextBox 24"/>
          <p:cNvSpPr txBox="1">
            <a:spLocks noChangeArrowheads="1"/>
          </p:cNvSpPr>
          <p:nvPr/>
        </p:nvSpPr>
        <p:spPr bwMode="auto">
          <a:xfrm>
            <a:off x="4349411" y="5010516"/>
            <a:ext cx="4165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rPr>
              <a:t>——</a:t>
            </a:r>
            <a:endPar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3" name="TextBox 24"/>
          <p:cNvSpPr txBox="1">
            <a:spLocks noChangeArrowheads="1"/>
          </p:cNvSpPr>
          <p:nvPr/>
        </p:nvSpPr>
        <p:spPr bwMode="auto">
          <a:xfrm>
            <a:off x="5016161" y="1634221"/>
            <a:ext cx="5562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均匀度</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4" name="TextBox 24"/>
          <p:cNvSpPr txBox="1">
            <a:spLocks noChangeArrowheads="1"/>
          </p:cNvSpPr>
          <p:nvPr/>
        </p:nvSpPr>
        <p:spPr bwMode="auto">
          <a:xfrm>
            <a:off x="5051721" y="2124441"/>
            <a:ext cx="48514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≥0.70</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7" name="TextBox 24"/>
          <p:cNvSpPr txBox="1">
            <a:spLocks noChangeArrowheads="1"/>
          </p:cNvSpPr>
          <p:nvPr/>
        </p:nvSpPr>
        <p:spPr bwMode="auto">
          <a:xfrm>
            <a:off x="5051721" y="2593071"/>
            <a:ext cx="48514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≥0.70</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8" name="TextBox 24"/>
          <p:cNvSpPr txBox="1">
            <a:spLocks noChangeArrowheads="1"/>
          </p:cNvSpPr>
          <p:nvPr/>
        </p:nvSpPr>
        <p:spPr bwMode="auto">
          <a:xfrm>
            <a:off x="5051721" y="3070591"/>
            <a:ext cx="48514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≥0.70</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9" name="TextBox 24"/>
          <p:cNvSpPr txBox="1">
            <a:spLocks noChangeArrowheads="1"/>
          </p:cNvSpPr>
          <p:nvPr/>
        </p:nvSpPr>
        <p:spPr bwMode="auto">
          <a:xfrm>
            <a:off x="5090138" y="5483591"/>
            <a:ext cx="40830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rPr>
              <a:t>0.82</a:t>
            </a:r>
            <a:endPar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10" name="TextBox 24"/>
          <p:cNvSpPr txBox="1">
            <a:spLocks noChangeArrowheads="1"/>
          </p:cNvSpPr>
          <p:nvPr/>
        </p:nvSpPr>
        <p:spPr bwMode="auto">
          <a:xfrm>
            <a:off x="5051721" y="3570971"/>
            <a:ext cx="48514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≥0.70</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1" name="TextBox 24"/>
          <p:cNvSpPr txBox="1">
            <a:spLocks noChangeArrowheads="1"/>
          </p:cNvSpPr>
          <p:nvPr/>
        </p:nvSpPr>
        <p:spPr bwMode="auto">
          <a:xfrm>
            <a:off x="5032353" y="4056746"/>
            <a:ext cx="52387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a:t>
            </a: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≥0.70</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2" name="TextBox 24"/>
          <p:cNvSpPr txBox="1">
            <a:spLocks noChangeArrowheads="1"/>
          </p:cNvSpPr>
          <p:nvPr/>
        </p:nvSpPr>
        <p:spPr bwMode="auto">
          <a:xfrm>
            <a:off x="5051721" y="4524741"/>
            <a:ext cx="48514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≥0.70</a:t>
            </a:r>
            <a:endPar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3" name="TextBox 24"/>
          <p:cNvSpPr txBox="1">
            <a:spLocks noChangeArrowheads="1"/>
          </p:cNvSpPr>
          <p:nvPr/>
        </p:nvSpPr>
        <p:spPr bwMode="auto">
          <a:xfrm>
            <a:off x="5090138" y="5005436"/>
            <a:ext cx="40830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rPr>
              <a:t>0.88</a:t>
            </a:r>
            <a:endPar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26" name="TextBox 24"/>
          <p:cNvSpPr txBox="1">
            <a:spLocks noChangeArrowheads="1"/>
          </p:cNvSpPr>
          <p:nvPr/>
        </p:nvSpPr>
        <p:spPr bwMode="auto">
          <a:xfrm>
            <a:off x="5602266" y="1542781"/>
            <a:ext cx="928370"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照明功率密</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度（W/m²）</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3" name="TextBox 24"/>
          <p:cNvSpPr txBox="1">
            <a:spLocks noChangeArrowheads="1"/>
          </p:cNvSpPr>
          <p:nvPr/>
        </p:nvSpPr>
        <p:spPr bwMode="auto">
          <a:xfrm>
            <a:off x="5920718" y="2124441"/>
            <a:ext cx="29146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≤8</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4" name="TextBox 24"/>
          <p:cNvSpPr txBox="1">
            <a:spLocks noChangeArrowheads="1"/>
          </p:cNvSpPr>
          <p:nvPr/>
        </p:nvSpPr>
        <p:spPr bwMode="auto">
          <a:xfrm>
            <a:off x="5920718" y="2593071"/>
            <a:ext cx="29146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≤8</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5" name="TextBox 24"/>
          <p:cNvSpPr txBox="1">
            <a:spLocks noChangeArrowheads="1"/>
          </p:cNvSpPr>
          <p:nvPr/>
        </p:nvSpPr>
        <p:spPr bwMode="auto">
          <a:xfrm>
            <a:off x="5823881" y="3070591"/>
            <a:ext cx="485140"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a:t>
            </a:r>
            <a:r>
              <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rPr>
              <a:t>13.5</a:t>
            </a:r>
            <a:endPar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6" name="TextBox 24"/>
          <p:cNvSpPr txBox="1">
            <a:spLocks noChangeArrowheads="1"/>
          </p:cNvSpPr>
          <p:nvPr/>
        </p:nvSpPr>
        <p:spPr bwMode="auto">
          <a:xfrm>
            <a:off x="5901034" y="5483591"/>
            <a:ext cx="33083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rPr>
              <a:t>6.7</a:t>
            </a:r>
            <a:endPar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37" name="TextBox 24"/>
          <p:cNvSpPr txBox="1">
            <a:spLocks noChangeArrowheads="1"/>
          </p:cNvSpPr>
          <p:nvPr/>
        </p:nvSpPr>
        <p:spPr bwMode="auto">
          <a:xfrm>
            <a:off x="5920718" y="3570971"/>
            <a:ext cx="29146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≤8</a:t>
            </a:r>
            <a:endPar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41" name="TextBox 24"/>
          <p:cNvSpPr txBox="1">
            <a:spLocks noChangeArrowheads="1"/>
          </p:cNvSpPr>
          <p:nvPr/>
        </p:nvSpPr>
        <p:spPr bwMode="auto">
          <a:xfrm>
            <a:off x="5804513" y="4056746"/>
            <a:ext cx="523875"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a:t>
            </a: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a:t>
            </a:r>
            <a:r>
              <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rPr>
              <a:t>13.5</a:t>
            </a:r>
            <a:endPar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60" name="TextBox 24"/>
          <p:cNvSpPr txBox="1">
            <a:spLocks noChangeArrowheads="1"/>
          </p:cNvSpPr>
          <p:nvPr/>
        </p:nvSpPr>
        <p:spPr bwMode="auto">
          <a:xfrm>
            <a:off x="5858171" y="4524741"/>
            <a:ext cx="4165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rPr>
              <a:t>——</a:t>
            </a:r>
            <a:endPar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61" name="TextBox 24"/>
          <p:cNvSpPr txBox="1">
            <a:spLocks noChangeArrowheads="1"/>
          </p:cNvSpPr>
          <p:nvPr/>
        </p:nvSpPr>
        <p:spPr bwMode="auto">
          <a:xfrm>
            <a:off x="5858171" y="5005436"/>
            <a:ext cx="416560"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rPr>
              <a:t>——</a:t>
            </a:r>
            <a:endPar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endPar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71" name="TextBox 24"/>
          <p:cNvSpPr txBox="1">
            <a:spLocks noChangeArrowheads="1"/>
          </p:cNvSpPr>
          <p:nvPr/>
        </p:nvSpPr>
        <p:spPr bwMode="auto">
          <a:xfrm>
            <a:off x="6608741" y="1552941"/>
            <a:ext cx="556260"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蓝光危</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害等级</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72" name="TextBox 24"/>
          <p:cNvSpPr txBox="1">
            <a:spLocks noChangeArrowheads="1"/>
          </p:cNvSpPr>
          <p:nvPr/>
        </p:nvSpPr>
        <p:spPr bwMode="auto">
          <a:xfrm>
            <a:off x="6674781" y="2134601"/>
            <a:ext cx="42418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RG0</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73" name="TextBox 24"/>
          <p:cNvSpPr txBox="1">
            <a:spLocks noChangeArrowheads="1"/>
          </p:cNvSpPr>
          <p:nvPr/>
        </p:nvSpPr>
        <p:spPr bwMode="auto">
          <a:xfrm>
            <a:off x="6674781" y="2603231"/>
            <a:ext cx="42418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RG0</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74" name="TextBox 24"/>
          <p:cNvSpPr txBox="1">
            <a:spLocks noChangeArrowheads="1"/>
          </p:cNvSpPr>
          <p:nvPr/>
        </p:nvSpPr>
        <p:spPr bwMode="auto">
          <a:xfrm>
            <a:off x="6674781" y="3080751"/>
            <a:ext cx="42418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RG0</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75" name="TextBox 24"/>
          <p:cNvSpPr txBox="1">
            <a:spLocks noChangeArrowheads="1"/>
          </p:cNvSpPr>
          <p:nvPr/>
        </p:nvSpPr>
        <p:spPr bwMode="auto">
          <a:xfrm>
            <a:off x="6674781" y="5493751"/>
            <a:ext cx="42418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rPr>
              <a:t>RG0</a:t>
            </a:r>
            <a:endPar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76" name="TextBox 24"/>
          <p:cNvSpPr txBox="1">
            <a:spLocks noChangeArrowheads="1"/>
          </p:cNvSpPr>
          <p:nvPr/>
        </p:nvSpPr>
        <p:spPr bwMode="auto">
          <a:xfrm>
            <a:off x="6674781" y="3581131"/>
            <a:ext cx="42418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RG0</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77" name="TextBox 24"/>
          <p:cNvSpPr txBox="1">
            <a:spLocks noChangeArrowheads="1"/>
          </p:cNvSpPr>
          <p:nvPr/>
        </p:nvSpPr>
        <p:spPr bwMode="auto">
          <a:xfrm>
            <a:off x="6655414" y="4066906"/>
            <a:ext cx="46291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a:t>
            </a: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RG0</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78" name="TextBox 24"/>
          <p:cNvSpPr txBox="1">
            <a:spLocks noChangeArrowheads="1"/>
          </p:cNvSpPr>
          <p:nvPr/>
        </p:nvSpPr>
        <p:spPr bwMode="auto">
          <a:xfrm>
            <a:off x="6674781" y="4534901"/>
            <a:ext cx="42418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RG0</a:t>
            </a:r>
            <a:endPar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79" name="TextBox 24"/>
          <p:cNvSpPr txBox="1">
            <a:spLocks noChangeArrowheads="1"/>
          </p:cNvSpPr>
          <p:nvPr/>
        </p:nvSpPr>
        <p:spPr bwMode="auto">
          <a:xfrm>
            <a:off x="6674781" y="5015596"/>
            <a:ext cx="42418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rPr>
              <a:t>RG0</a:t>
            </a:r>
            <a:endPar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80" name="TextBox 24"/>
          <p:cNvSpPr txBox="1">
            <a:spLocks noChangeArrowheads="1"/>
          </p:cNvSpPr>
          <p:nvPr/>
        </p:nvSpPr>
        <p:spPr bwMode="auto">
          <a:xfrm>
            <a:off x="7360581" y="1547861"/>
            <a:ext cx="975360"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教室照明光环</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境的相关色温</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81" name="TextBox 24"/>
          <p:cNvSpPr txBox="1">
            <a:spLocks noChangeArrowheads="1"/>
          </p:cNvSpPr>
          <p:nvPr/>
        </p:nvSpPr>
        <p:spPr bwMode="auto">
          <a:xfrm>
            <a:off x="7335816" y="2129521"/>
            <a:ext cx="102489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3300K~5500K</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82" name="TextBox 24"/>
          <p:cNvSpPr txBox="1">
            <a:spLocks noChangeArrowheads="1"/>
          </p:cNvSpPr>
          <p:nvPr/>
        </p:nvSpPr>
        <p:spPr bwMode="auto">
          <a:xfrm>
            <a:off x="7335816" y="2598151"/>
            <a:ext cx="102489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3300K~5500K</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83" name="TextBox 24"/>
          <p:cNvSpPr txBox="1">
            <a:spLocks noChangeArrowheads="1"/>
          </p:cNvSpPr>
          <p:nvPr/>
        </p:nvSpPr>
        <p:spPr bwMode="auto">
          <a:xfrm>
            <a:off x="7335816" y="3075671"/>
            <a:ext cx="102489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3300K~5500K</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84" name="TextBox 24"/>
          <p:cNvSpPr txBox="1">
            <a:spLocks noChangeArrowheads="1"/>
          </p:cNvSpPr>
          <p:nvPr/>
        </p:nvSpPr>
        <p:spPr bwMode="auto">
          <a:xfrm>
            <a:off x="7624741" y="5488671"/>
            <a:ext cx="44704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sz="1100" noProof="0">
                <a:ln>
                  <a:noFill/>
                </a:ln>
                <a:solidFill>
                  <a:schemeClr val="tx1">
                    <a:lumMod val="65000"/>
                    <a:lumOff val="35000"/>
                  </a:schemeClr>
                </a:solidFill>
                <a:effectLst/>
                <a:uLnTx/>
                <a:uFillTx/>
                <a:latin typeface="Arial" panose="020B0604020202020204"/>
                <a:cs typeface="+mn-ea"/>
                <a:sym typeface="Arial" panose="020B0604020202020204"/>
              </a:rPr>
              <a:t>5000</a:t>
            </a:r>
            <a:endParaRPr 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85" name="TextBox 24"/>
          <p:cNvSpPr txBox="1">
            <a:spLocks noChangeArrowheads="1"/>
          </p:cNvSpPr>
          <p:nvPr/>
        </p:nvSpPr>
        <p:spPr bwMode="auto">
          <a:xfrm>
            <a:off x="7335816" y="3576051"/>
            <a:ext cx="102489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3300K~5500K</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86" name="TextBox 24"/>
          <p:cNvSpPr txBox="1">
            <a:spLocks noChangeArrowheads="1"/>
          </p:cNvSpPr>
          <p:nvPr/>
        </p:nvSpPr>
        <p:spPr bwMode="auto">
          <a:xfrm>
            <a:off x="7316449" y="4061826"/>
            <a:ext cx="106362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a:t>
            </a: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3300K~5500K</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87" name="TextBox 24"/>
          <p:cNvSpPr txBox="1">
            <a:spLocks noChangeArrowheads="1"/>
          </p:cNvSpPr>
          <p:nvPr/>
        </p:nvSpPr>
        <p:spPr bwMode="auto">
          <a:xfrm>
            <a:off x="7335816" y="4529821"/>
            <a:ext cx="102489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3300K~5500K</a:t>
            </a:r>
            <a:endPar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88" name="TextBox 24"/>
          <p:cNvSpPr txBox="1">
            <a:spLocks noChangeArrowheads="1"/>
          </p:cNvSpPr>
          <p:nvPr/>
        </p:nvSpPr>
        <p:spPr bwMode="auto">
          <a:xfrm>
            <a:off x="7624741" y="5010516"/>
            <a:ext cx="44704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rPr>
              <a:t>5000</a:t>
            </a:r>
            <a:endPar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98" name="TextBox 24"/>
          <p:cNvSpPr txBox="1">
            <a:spLocks noChangeArrowheads="1"/>
          </p:cNvSpPr>
          <p:nvPr/>
        </p:nvSpPr>
        <p:spPr bwMode="auto">
          <a:xfrm>
            <a:off x="8495644" y="1542781"/>
            <a:ext cx="1153795"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教室照明光环</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境的显色指数Ra</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99" name="TextBox 24"/>
          <p:cNvSpPr txBox="1">
            <a:spLocks noChangeArrowheads="1"/>
          </p:cNvSpPr>
          <p:nvPr/>
        </p:nvSpPr>
        <p:spPr bwMode="auto">
          <a:xfrm>
            <a:off x="8888074" y="2124441"/>
            <a:ext cx="36893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≥80</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00" name="TextBox 24"/>
          <p:cNvSpPr txBox="1">
            <a:spLocks noChangeArrowheads="1"/>
          </p:cNvSpPr>
          <p:nvPr/>
        </p:nvSpPr>
        <p:spPr bwMode="auto">
          <a:xfrm>
            <a:off x="8888074" y="2593071"/>
            <a:ext cx="36893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≥80</a:t>
            </a:r>
            <a:endPar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101" name="TextBox 24"/>
          <p:cNvSpPr txBox="1">
            <a:spLocks noChangeArrowheads="1"/>
          </p:cNvSpPr>
          <p:nvPr/>
        </p:nvSpPr>
        <p:spPr bwMode="auto">
          <a:xfrm>
            <a:off x="8888074" y="3070591"/>
            <a:ext cx="36893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≥80</a:t>
            </a:r>
            <a:endPar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102" name="TextBox 24"/>
          <p:cNvSpPr txBox="1">
            <a:spLocks noChangeArrowheads="1"/>
          </p:cNvSpPr>
          <p:nvPr/>
        </p:nvSpPr>
        <p:spPr bwMode="auto">
          <a:xfrm>
            <a:off x="8926491" y="5483591"/>
            <a:ext cx="29210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sz="1100" noProof="0">
                <a:ln>
                  <a:noFill/>
                </a:ln>
                <a:solidFill>
                  <a:schemeClr val="tx1">
                    <a:lumMod val="65000"/>
                    <a:lumOff val="35000"/>
                  </a:schemeClr>
                </a:solidFill>
                <a:effectLst/>
                <a:uLnTx/>
                <a:uFillTx/>
                <a:latin typeface="Arial" panose="020B0604020202020204"/>
                <a:cs typeface="+mn-ea"/>
                <a:sym typeface="Arial" panose="020B0604020202020204"/>
              </a:rPr>
              <a:t>91</a:t>
            </a:r>
            <a:endParaRPr 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103" name="TextBox 24"/>
          <p:cNvSpPr txBox="1">
            <a:spLocks noChangeArrowheads="1"/>
          </p:cNvSpPr>
          <p:nvPr/>
        </p:nvSpPr>
        <p:spPr bwMode="auto">
          <a:xfrm>
            <a:off x="8888074" y="3570971"/>
            <a:ext cx="36893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≥80</a:t>
            </a:r>
            <a:endPar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104" name="TextBox 24"/>
          <p:cNvSpPr txBox="1">
            <a:spLocks noChangeArrowheads="1"/>
          </p:cNvSpPr>
          <p:nvPr/>
        </p:nvSpPr>
        <p:spPr bwMode="auto">
          <a:xfrm>
            <a:off x="8868706" y="4056746"/>
            <a:ext cx="40767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a:t>
            </a: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≥80</a:t>
            </a:r>
            <a:endPar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105" name="TextBox 24"/>
          <p:cNvSpPr txBox="1">
            <a:spLocks noChangeArrowheads="1"/>
          </p:cNvSpPr>
          <p:nvPr/>
        </p:nvSpPr>
        <p:spPr bwMode="auto">
          <a:xfrm>
            <a:off x="8888074" y="4524741"/>
            <a:ext cx="36893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≥80</a:t>
            </a:r>
            <a:endPar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106" name="TextBox 24"/>
          <p:cNvSpPr txBox="1">
            <a:spLocks noChangeArrowheads="1"/>
          </p:cNvSpPr>
          <p:nvPr/>
        </p:nvSpPr>
        <p:spPr bwMode="auto">
          <a:xfrm>
            <a:off x="8926491" y="5005436"/>
            <a:ext cx="29210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sz="1100" noProof="0">
                <a:ln>
                  <a:noFill/>
                </a:ln>
                <a:solidFill>
                  <a:schemeClr val="tx1">
                    <a:lumMod val="65000"/>
                    <a:lumOff val="35000"/>
                  </a:schemeClr>
                </a:solidFill>
                <a:effectLst/>
                <a:uLnTx/>
                <a:uFillTx/>
                <a:latin typeface="Arial" panose="020B0604020202020204"/>
                <a:cs typeface="+mn-ea"/>
                <a:sym typeface="Arial" panose="020B0604020202020204"/>
              </a:rPr>
              <a:t>91</a:t>
            </a:r>
            <a:endParaRPr 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107" name="TextBox 24"/>
          <p:cNvSpPr txBox="1">
            <a:spLocks noChangeArrowheads="1"/>
          </p:cNvSpPr>
          <p:nvPr/>
        </p:nvSpPr>
        <p:spPr bwMode="auto">
          <a:xfrm>
            <a:off x="9885659" y="1547861"/>
            <a:ext cx="874395"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饱和红色</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显色指数</a:t>
            </a:r>
            <a:r>
              <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R9</a:t>
            </a:r>
            <a:endPar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08" name="TextBox 24"/>
          <p:cNvSpPr txBox="1">
            <a:spLocks noChangeArrowheads="1"/>
          </p:cNvSpPr>
          <p:nvPr/>
        </p:nvSpPr>
        <p:spPr bwMode="auto">
          <a:xfrm>
            <a:off x="10138389" y="2129521"/>
            <a:ext cx="36893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a:t>
            </a:r>
            <a:r>
              <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5</a:t>
            </a: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0</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09" name="TextBox 24"/>
          <p:cNvSpPr txBox="1">
            <a:spLocks noChangeArrowheads="1"/>
          </p:cNvSpPr>
          <p:nvPr/>
        </p:nvSpPr>
        <p:spPr bwMode="auto">
          <a:xfrm>
            <a:off x="10138389" y="2598151"/>
            <a:ext cx="36893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a:t>
            </a:r>
            <a:r>
              <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rPr>
              <a:t>5</a:t>
            </a: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0</a:t>
            </a:r>
            <a:endPar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110" name="TextBox 24"/>
          <p:cNvSpPr txBox="1">
            <a:spLocks noChangeArrowheads="1"/>
          </p:cNvSpPr>
          <p:nvPr/>
        </p:nvSpPr>
        <p:spPr bwMode="auto">
          <a:xfrm>
            <a:off x="10138389" y="3075671"/>
            <a:ext cx="36893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a:t>
            </a:r>
            <a:r>
              <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rPr>
              <a:t>5</a:t>
            </a: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0</a:t>
            </a:r>
            <a:endPar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111" name="TextBox 24"/>
          <p:cNvSpPr txBox="1">
            <a:spLocks noChangeArrowheads="1"/>
          </p:cNvSpPr>
          <p:nvPr/>
        </p:nvSpPr>
        <p:spPr bwMode="auto">
          <a:xfrm>
            <a:off x="10176806" y="5488671"/>
            <a:ext cx="29210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sz="1100" noProof="0">
                <a:ln>
                  <a:noFill/>
                </a:ln>
                <a:solidFill>
                  <a:schemeClr val="tx1">
                    <a:lumMod val="65000"/>
                    <a:lumOff val="35000"/>
                  </a:schemeClr>
                </a:solidFill>
                <a:effectLst/>
                <a:uLnTx/>
                <a:uFillTx/>
                <a:latin typeface="Arial" panose="020B0604020202020204"/>
                <a:cs typeface="+mn-ea"/>
                <a:sym typeface="Arial" panose="020B0604020202020204"/>
              </a:rPr>
              <a:t>66</a:t>
            </a:r>
            <a:endParaRPr 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112" name="TextBox 24"/>
          <p:cNvSpPr txBox="1">
            <a:spLocks noChangeArrowheads="1"/>
          </p:cNvSpPr>
          <p:nvPr/>
        </p:nvSpPr>
        <p:spPr bwMode="auto">
          <a:xfrm>
            <a:off x="10138389" y="3576051"/>
            <a:ext cx="36893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a:t>
            </a:r>
            <a:r>
              <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rPr>
              <a:t>5</a:t>
            </a: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0</a:t>
            </a:r>
            <a:endPar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113" name="TextBox 24"/>
          <p:cNvSpPr txBox="1">
            <a:spLocks noChangeArrowheads="1"/>
          </p:cNvSpPr>
          <p:nvPr/>
        </p:nvSpPr>
        <p:spPr bwMode="auto">
          <a:xfrm>
            <a:off x="10119021" y="4061826"/>
            <a:ext cx="40767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a:t>
            </a: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a:t>
            </a:r>
            <a:r>
              <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rPr>
              <a:t>5</a:t>
            </a: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0</a:t>
            </a:r>
            <a:endPar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114" name="TextBox 24"/>
          <p:cNvSpPr txBox="1">
            <a:spLocks noChangeArrowheads="1"/>
          </p:cNvSpPr>
          <p:nvPr/>
        </p:nvSpPr>
        <p:spPr bwMode="auto">
          <a:xfrm>
            <a:off x="10138389" y="4529821"/>
            <a:ext cx="36893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a:t>
            </a:r>
            <a:r>
              <a:rPr lang="en-US" altLang="zh-CN" sz="1100" noProof="0">
                <a:ln>
                  <a:noFill/>
                </a:ln>
                <a:solidFill>
                  <a:schemeClr val="tx1">
                    <a:lumMod val="65000"/>
                    <a:lumOff val="35000"/>
                  </a:schemeClr>
                </a:solidFill>
                <a:effectLst/>
                <a:uLnTx/>
                <a:uFillTx/>
                <a:latin typeface="Arial" panose="020B0604020202020204"/>
                <a:cs typeface="+mn-ea"/>
                <a:sym typeface="Arial" panose="020B0604020202020204"/>
              </a:rPr>
              <a:t>5</a:t>
            </a: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0</a:t>
            </a:r>
            <a:endPar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115" name="TextBox 24"/>
          <p:cNvSpPr txBox="1">
            <a:spLocks noChangeArrowheads="1"/>
          </p:cNvSpPr>
          <p:nvPr/>
        </p:nvSpPr>
        <p:spPr bwMode="auto">
          <a:xfrm>
            <a:off x="10176806" y="5010516"/>
            <a:ext cx="29210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sz="1100" noProof="0">
                <a:ln>
                  <a:noFill/>
                </a:ln>
                <a:solidFill>
                  <a:schemeClr val="tx1">
                    <a:lumMod val="65000"/>
                    <a:lumOff val="35000"/>
                  </a:schemeClr>
                </a:solidFill>
                <a:effectLst/>
                <a:uLnTx/>
                <a:uFillTx/>
                <a:latin typeface="Arial" panose="020B0604020202020204"/>
                <a:cs typeface="+mn-ea"/>
                <a:sym typeface="Arial" panose="020B0604020202020204"/>
              </a:rPr>
              <a:t>66</a:t>
            </a:r>
            <a:endParaRPr 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pic>
        <p:nvPicPr>
          <p:cNvPr id="65" name="图片 64" descr="凡特LOGO横-01"/>
          <p:cNvPicPr>
            <a:picLocks noChangeAspect="1"/>
          </p:cNvPicPr>
          <p:nvPr/>
        </p:nvPicPr>
        <p:blipFill>
          <a:blip r:embed="rId2"/>
          <a:stretch>
            <a:fillRect/>
          </a:stretch>
        </p:blipFill>
        <p:spPr>
          <a:xfrm>
            <a:off x="5121910" y="-125730"/>
            <a:ext cx="1965325" cy="747395"/>
          </a:xfrm>
          <a:prstGeom prst="rect">
            <a:avLst/>
          </a:prstGeom>
        </p:spPr>
      </p:pic>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2" name="文本框 1"/>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6" name="矩形 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3" name="文本框 32"/>
          <p:cNvSpPr txBox="1"/>
          <p:nvPr/>
        </p:nvSpPr>
        <p:spPr>
          <a:xfrm>
            <a:off x="1653540" y="3227705"/>
            <a:ext cx="4608195" cy="9836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800" b="1"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02</a:t>
            </a:r>
            <a:r>
              <a:rPr kumimoji="0" lang="en-US" altLang="zh-CN" sz="4800" b="1"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 </a:t>
            </a:r>
            <a:r>
              <a:rPr kumimoji="0" lang="en-US" altLang="zh-CN" sz="28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PART</a:t>
            </a:r>
            <a:endParaRPr kumimoji="0" lang="en-US" altLang="zh-CN" sz="28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endParaRPr>
          </a:p>
        </p:txBody>
      </p:sp>
      <p:grpSp>
        <p:nvGrpSpPr>
          <p:cNvPr id="9" name="组合 8"/>
          <p:cNvGrpSpPr/>
          <p:nvPr/>
        </p:nvGrpSpPr>
        <p:grpSpPr>
          <a:xfrm>
            <a:off x="6176645" y="2730056"/>
            <a:ext cx="3840480" cy="1479550"/>
            <a:chOff x="9727" y="3238"/>
            <a:chExt cx="6048" cy="2330"/>
          </a:xfrm>
        </p:grpSpPr>
        <p:sp>
          <p:nvSpPr>
            <p:cNvPr id="34" name="矩形 33"/>
            <p:cNvSpPr/>
            <p:nvPr/>
          </p:nvSpPr>
          <p:spPr>
            <a:xfrm>
              <a:off x="9727" y="3238"/>
              <a:ext cx="6048" cy="10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目前中小学校现状</a:t>
              </a:r>
              <a:endParaRPr kumimoji="0" lang="zh-CN" altLang="en-US" sz="3600" b="1" i="0" u="none" strike="noStrike" kern="1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endParaRPr>
            </a:p>
          </p:txBody>
        </p:sp>
        <p:sp>
          <p:nvSpPr>
            <p:cNvPr id="35" name="TextBox 23"/>
            <p:cNvSpPr txBox="1">
              <a:spLocks noChangeArrowheads="1"/>
            </p:cNvSpPr>
            <p:nvPr/>
          </p:nvSpPr>
          <p:spPr bwMode="auto">
            <a:xfrm>
              <a:off x="9727" y="4652"/>
              <a:ext cx="3066"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学校教室现状实地拍摄</a:t>
              </a:r>
              <a:endParaRPr kumimoji="0" lang="zh-CN" altLang="en-US" sz="12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6" name="TextBox 24"/>
            <p:cNvSpPr txBox="1">
              <a:spLocks noChangeArrowheads="1"/>
            </p:cNvSpPr>
            <p:nvPr/>
          </p:nvSpPr>
          <p:spPr bwMode="auto">
            <a:xfrm>
              <a:off x="9727" y="5170"/>
              <a:ext cx="4266"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学校教室传统灯具照明光环境实测</a:t>
              </a:r>
              <a:endPar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endParaRPr>
            </a:p>
          </p:txBody>
        </p:sp>
      </p:grpSp>
      <p:cxnSp>
        <p:nvCxnSpPr>
          <p:cNvPr id="41" name="直接连接符 40"/>
          <p:cNvCxnSpPr/>
          <p:nvPr/>
        </p:nvCxnSpPr>
        <p:spPr>
          <a:xfrm>
            <a:off x="5474970" y="2217420"/>
            <a:ext cx="0" cy="2674620"/>
          </a:xfrm>
          <a:prstGeom prst="line">
            <a:avLst/>
          </a:prstGeom>
          <a:noFill/>
          <a:ln w="6350" cap="flat" cmpd="sng" algn="ctr">
            <a:solidFill>
              <a:schemeClr val="tx1">
                <a:lumMod val="50000"/>
                <a:lumOff val="50000"/>
              </a:schemeClr>
            </a:solidFill>
            <a:prstDash val="dash"/>
            <a:miter lim="800000"/>
          </a:ln>
          <a:effectLst/>
        </p:spPr>
      </p:cxnSp>
      <p:pic>
        <p:nvPicPr>
          <p:cNvPr id="8" name="图片 7" descr="凡特LOGO横-01"/>
          <p:cNvPicPr>
            <a:picLocks noChangeAspect="1"/>
          </p:cNvPicPr>
          <p:nvPr/>
        </p:nvPicPr>
        <p:blipFill>
          <a:blip r:embed="rId1"/>
          <a:stretch>
            <a:fillRect/>
          </a:stretch>
        </p:blipFill>
        <p:spPr>
          <a:xfrm>
            <a:off x="5121910" y="-125730"/>
            <a:ext cx="1965325" cy="747395"/>
          </a:xfrm>
          <a:prstGeom prst="rect">
            <a:avLst/>
          </a:prstGeom>
        </p:spPr>
      </p:pic>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4" name="文本框 3"/>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16" name="矩形 15"/>
          <p:cNvSpPr/>
          <p:nvPr/>
        </p:nvSpPr>
        <p:spPr>
          <a:xfrm>
            <a:off x="694989" y="51636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27" name="文本框 26"/>
          <p:cNvSpPr txBox="1"/>
          <p:nvPr/>
        </p:nvSpPr>
        <p:spPr>
          <a:xfrm>
            <a:off x="3286886" y="852170"/>
            <a:ext cx="5600700" cy="475615"/>
          </a:xfrm>
          <a:prstGeom prst="rect">
            <a:avLst/>
          </a:prstGeom>
          <a:noFill/>
        </p:spPr>
        <p:txBody>
          <a:bodyPr wrap="square" rtlCol="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500" i="0" u="none" strike="noStrike" kern="1200" cap="none" spc="0" normalizeH="0" baseline="0" noProof="0" dirty="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中小学校教室现状实地拍摄</a:t>
            </a:r>
            <a:endParaRPr kumimoji="0" lang="zh-CN" altLang="en-US" sz="2500" i="0" u="none" strike="noStrike" kern="1200" cap="none" spc="0" normalizeH="0" baseline="0" noProof="0" dirty="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pic>
        <p:nvPicPr>
          <p:cNvPr id="2" name="图片 1" descr="8"/>
          <p:cNvPicPr>
            <a:picLocks noChangeAspect="1"/>
          </p:cNvPicPr>
          <p:nvPr/>
        </p:nvPicPr>
        <p:blipFill>
          <a:blip r:embed="rId1"/>
          <a:stretch>
            <a:fillRect/>
          </a:stretch>
        </p:blipFill>
        <p:spPr>
          <a:xfrm>
            <a:off x="4842743" y="1541810"/>
            <a:ext cx="2612390" cy="1959610"/>
          </a:xfrm>
          <a:prstGeom prst="roundRect">
            <a:avLst/>
          </a:prstGeom>
        </p:spPr>
      </p:pic>
      <p:pic>
        <p:nvPicPr>
          <p:cNvPr id="3" name="图片 2" descr="1"/>
          <p:cNvPicPr>
            <a:picLocks noChangeAspect="1"/>
          </p:cNvPicPr>
          <p:nvPr/>
        </p:nvPicPr>
        <p:blipFill>
          <a:blip r:embed="rId2"/>
          <a:stretch>
            <a:fillRect/>
          </a:stretch>
        </p:blipFill>
        <p:spPr>
          <a:xfrm>
            <a:off x="8093350" y="1542415"/>
            <a:ext cx="2611035" cy="1958400"/>
          </a:xfrm>
          <a:prstGeom prst="roundRect">
            <a:avLst/>
          </a:prstGeom>
        </p:spPr>
      </p:pic>
      <p:pic>
        <p:nvPicPr>
          <p:cNvPr id="6" name="图片 5" descr="7"/>
          <p:cNvPicPr>
            <a:picLocks noChangeAspect="1"/>
          </p:cNvPicPr>
          <p:nvPr/>
        </p:nvPicPr>
        <p:blipFill>
          <a:blip r:embed="rId3"/>
          <a:stretch>
            <a:fillRect/>
          </a:stretch>
        </p:blipFill>
        <p:spPr>
          <a:xfrm>
            <a:off x="8093625" y="3724910"/>
            <a:ext cx="2610485" cy="1958400"/>
          </a:xfrm>
          <a:prstGeom prst="roundRect">
            <a:avLst/>
          </a:prstGeom>
        </p:spPr>
      </p:pic>
      <p:pic>
        <p:nvPicPr>
          <p:cNvPr id="7" name="图片 6" descr="6"/>
          <p:cNvPicPr>
            <a:picLocks noChangeAspect="1"/>
          </p:cNvPicPr>
          <p:nvPr/>
        </p:nvPicPr>
        <p:blipFill>
          <a:blip r:embed="rId4"/>
          <a:stretch>
            <a:fillRect/>
          </a:stretch>
        </p:blipFill>
        <p:spPr>
          <a:xfrm>
            <a:off x="1593215" y="3734435"/>
            <a:ext cx="2611035" cy="1958400"/>
          </a:xfrm>
          <a:prstGeom prst="roundRect">
            <a:avLst/>
          </a:prstGeom>
        </p:spPr>
      </p:pic>
      <p:pic>
        <p:nvPicPr>
          <p:cNvPr id="8" name="图片 7" descr="4"/>
          <p:cNvPicPr>
            <a:picLocks noChangeAspect="1"/>
          </p:cNvPicPr>
          <p:nvPr/>
        </p:nvPicPr>
        <p:blipFill>
          <a:blip r:embed="rId5"/>
          <a:stretch>
            <a:fillRect/>
          </a:stretch>
        </p:blipFill>
        <p:spPr>
          <a:xfrm>
            <a:off x="4843695" y="3734435"/>
            <a:ext cx="2610485" cy="1958400"/>
          </a:xfrm>
          <a:prstGeom prst="roundRect">
            <a:avLst/>
          </a:prstGeom>
        </p:spPr>
      </p:pic>
      <p:sp>
        <p:nvSpPr>
          <p:cNvPr id="9" name="TextBox 23"/>
          <p:cNvSpPr txBox="1">
            <a:spLocks noChangeArrowheads="1"/>
          </p:cNvSpPr>
          <p:nvPr/>
        </p:nvSpPr>
        <p:spPr bwMode="auto">
          <a:xfrm>
            <a:off x="1361440" y="2014855"/>
            <a:ext cx="3075305" cy="80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使用传统教室灯具的光环境实地现场拍摄照片资料。</a:t>
            </a:r>
            <a:endPar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endPar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pic>
        <p:nvPicPr>
          <p:cNvPr id="11" name="图片 10" descr="凡特LOGO横-01"/>
          <p:cNvPicPr>
            <a:picLocks noChangeAspect="1"/>
          </p:cNvPicPr>
          <p:nvPr/>
        </p:nvPicPr>
        <p:blipFill>
          <a:blip r:embed="rId6"/>
          <a:stretch>
            <a:fillRect/>
          </a:stretch>
        </p:blipFill>
        <p:spPr>
          <a:xfrm>
            <a:off x="5121910" y="-125730"/>
            <a:ext cx="1965325" cy="747395"/>
          </a:xfrm>
          <a:prstGeom prst="rect">
            <a:avLst/>
          </a:prstGeom>
        </p:spPr>
      </p:pic>
    </p:spTree>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 name="文本框 2"/>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16" name="矩形 15"/>
          <p:cNvSpPr/>
          <p:nvPr/>
        </p:nvSpPr>
        <p:spPr>
          <a:xfrm>
            <a:off x="694989" y="51636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27" name="文本框 26"/>
          <p:cNvSpPr txBox="1"/>
          <p:nvPr/>
        </p:nvSpPr>
        <p:spPr>
          <a:xfrm>
            <a:off x="2378201" y="852170"/>
            <a:ext cx="7418070" cy="475615"/>
          </a:xfrm>
          <a:prstGeom prst="rect">
            <a:avLst/>
          </a:prstGeom>
          <a:noFill/>
        </p:spPr>
        <p:txBody>
          <a:bodyPr wrap="square" rtlCol="0">
            <a:spAutoFit/>
          </a:bodyPr>
          <a:p>
            <a:pPr marL="0" marR="0" lvl="0" indent="0" algn="dist" defTabSz="914400" rtl="0" eaLnBrk="1" fontAlgn="auto" latinLnBrk="0" hangingPunct="1">
              <a:lnSpc>
                <a:spcPct val="100000"/>
              </a:lnSpc>
              <a:spcBef>
                <a:spcPts val="0"/>
              </a:spcBef>
              <a:spcAft>
                <a:spcPts val="0"/>
              </a:spcAft>
              <a:buClrTx/>
              <a:buSzTx/>
              <a:buFontTx/>
              <a:buNone/>
              <a:defRPr/>
            </a:pPr>
            <a:r>
              <a:rPr lang="zh-CN" altLang="en-US" sz="2500" noProof="0">
                <a:ln>
                  <a:noFill/>
                </a:ln>
                <a:solidFill>
                  <a:schemeClr val="tx1">
                    <a:lumMod val="65000"/>
                    <a:lumOff val="35000"/>
                  </a:schemeClr>
                </a:solidFill>
                <a:effectLst/>
                <a:uLnTx/>
                <a:uFillTx/>
                <a:latin typeface="Arial" panose="020B0604020202020204"/>
                <a:cs typeface="+mn-ea"/>
                <a:sym typeface="Arial" panose="020B0604020202020204"/>
              </a:rPr>
              <a:t>中小学学校教室传统灯具照明光环境实测</a:t>
            </a:r>
            <a:endParaRPr kumimoji="0" lang="zh-CN" altLang="en-US" sz="25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endParaRPr>
          </a:p>
        </p:txBody>
      </p:sp>
      <p:pic>
        <p:nvPicPr>
          <p:cNvPr id="4" name="图片 3" descr="微信图片_202011161633436"/>
          <p:cNvPicPr>
            <a:picLocks noChangeAspect="1"/>
          </p:cNvPicPr>
          <p:nvPr/>
        </p:nvPicPr>
        <p:blipFill>
          <a:blip r:embed="rId1"/>
          <a:srcRect t="31942" b="22411"/>
          <a:stretch>
            <a:fillRect/>
          </a:stretch>
        </p:blipFill>
        <p:spPr>
          <a:xfrm>
            <a:off x="3616325" y="3740785"/>
            <a:ext cx="1910080" cy="1544955"/>
          </a:xfrm>
          <a:prstGeom prst="roundRect">
            <a:avLst/>
          </a:prstGeom>
        </p:spPr>
      </p:pic>
      <p:pic>
        <p:nvPicPr>
          <p:cNvPr id="10" name="图片 9" descr="2"/>
          <p:cNvPicPr>
            <a:picLocks noChangeAspect="1"/>
          </p:cNvPicPr>
          <p:nvPr/>
        </p:nvPicPr>
        <p:blipFill>
          <a:blip r:embed="rId2"/>
          <a:stretch>
            <a:fillRect/>
          </a:stretch>
        </p:blipFill>
        <p:spPr>
          <a:xfrm>
            <a:off x="1277620" y="3726815"/>
            <a:ext cx="2087880" cy="1566545"/>
          </a:xfrm>
          <a:prstGeom prst="roundRect">
            <a:avLst/>
          </a:prstGeom>
        </p:spPr>
      </p:pic>
      <p:pic>
        <p:nvPicPr>
          <p:cNvPr id="11" name="图片 10" descr="3"/>
          <p:cNvPicPr>
            <a:picLocks noChangeAspect="1"/>
          </p:cNvPicPr>
          <p:nvPr/>
        </p:nvPicPr>
        <p:blipFill>
          <a:blip r:embed="rId3"/>
          <a:stretch>
            <a:fillRect/>
          </a:stretch>
        </p:blipFill>
        <p:spPr>
          <a:xfrm>
            <a:off x="1276985" y="1906905"/>
            <a:ext cx="2088515" cy="1566545"/>
          </a:xfrm>
          <a:prstGeom prst="roundRect">
            <a:avLst/>
          </a:prstGeom>
        </p:spPr>
      </p:pic>
      <p:pic>
        <p:nvPicPr>
          <p:cNvPr id="12" name="图片 11" descr="微信图片_202011161633434"/>
          <p:cNvPicPr>
            <a:picLocks noChangeAspect="1"/>
          </p:cNvPicPr>
          <p:nvPr/>
        </p:nvPicPr>
        <p:blipFill>
          <a:blip r:embed="rId4"/>
          <a:srcRect t="20628" r="115" b="33106"/>
          <a:stretch>
            <a:fillRect/>
          </a:stretch>
        </p:blipFill>
        <p:spPr>
          <a:xfrm>
            <a:off x="3616960" y="1905635"/>
            <a:ext cx="1908810" cy="1566545"/>
          </a:xfrm>
          <a:prstGeom prst="roundRect">
            <a:avLst/>
          </a:prstGeom>
        </p:spPr>
      </p:pic>
      <p:graphicFrame>
        <p:nvGraphicFramePr>
          <p:cNvPr id="14" name="表格 13"/>
          <p:cNvGraphicFramePr/>
          <p:nvPr>
            <p:custDataLst>
              <p:tags r:id="rId5"/>
            </p:custDataLst>
          </p:nvPr>
        </p:nvGraphicFramePr>
        <p:xfrm>
          <a:off x="5807075" y="1513205"/>
          <a:ext cx="5398770" cy="4121150"/>
        </p:xfrm>
        <a:graphic>
          <a:graphicData uri="http://schemas.openxmlformats.org/drawingml/2006/table">
            <a:tbl>
              <a:tblPr firstRow="1" bandRow="1">
                <a:tableStyleId>{5C22544A-7EE6-4342-B048-85BDC9FD1C3A}</a:tableStyleId>
              </a:tblPr>
              <a:tblGrid>
                <a:gridCol w="1901825"/>
                <a:gridCol w="1410335"/>
                <a:gridCol w="1279525"/>
                <a:gridCol w="807085"/>
              </a:tblGrid>
              <a:tr h="464820">
                <a:tc>
                  <a:txBody>
                    <a:bodyPr/>
                    <a:p>
                      <a:pPr>
                        <a:buNone/>
                      </a:pPr>
                      <a:endParaRPr lang="zh-CN" altLang="en-US">
                        <a:solidFill>
                          <a:srgbClr val="646464"/>
                        </a:solidFill>
                      </a:endParaRPr>
                    </a:p>
                  </a:txBody>
                  <a:tcPr>
                    <a:solidFill>
                      <a:schemeClr val="bg1">
                        <a:lumMod val="75000"/>
                      </a:schemeClr>
                    </a:solidFill>
                  </a:tcPr>
                </a:tc>
                <a:tc>
                  <a:txBody>
                    <a:bodyPr/>
                    <a:p>
                      <a:pPr>
                        <a:buNone/>
                      </a:pPr>
                      <a:endParaRPr lang="zh-CN" altLang="en-US">
                        <a:solidFill>
                          <a:srgbClr val="646464"/>
                        </a:solidFill>
                      </a:endParaRPr>
                    </a:p>
                  </a:txBody>
                  <a:tcPr>
                    <a:solidFill>
                      <a:srgbClr val="92D050"/>
                    </a:solidFill>
                  </a:tcPr>
                </a:tc>
                <a:tc>
                  <a:txBody>
                    <a:bodyPr/>
                    <a:p>
                      <a:pPr>
                        <a:buNone/>
                      </a:pPr>
                      <a:endParaRPr lang="zh-CN" altLang="en-US">
                        <a:solidFill>
                          <a:srgbClr val="646464"/>
                        </a:solidFill>
                      </a:endParaRPr>
                    </a:p>
                  </a:txBody>
                  <a:tcPr>
                    <a:solidFill>
                      <a:schemeClr val="bg1">
                        <a:lumMod val="75000"/>
                      </a:schemeClr>
                    </a:solidFill>
                  </a:tcPr>
                </a:tc>
                <a:tc>
                  <a:txBody>
                    <a:bodyPr/>
                    <a:p>
                      <a:pPr>
                        <a:buNone/>
                      </a:pPr>
                      <a:endParaRPr lang="zh-CN" altLang="en-US">
                        <a:solidFill>
                          <a:srgbClr val="646464"/>
                        </a:solidFill>
                      </a:endParaRPr>
                    </a:p>
                  </a:txBody>
                  <a:tcPr>
                    <a:solidFill>
                      <a:schemeClr val="bg1">
                        <a:lumMod val="75000"/>
                      </a:schemeClr>
                    </a:solidFill>
                  </a:tcPr>
                </a:tc>
              </a:tr>
              <a:tr h="401320">
                <a:tc>
                  <a:txBody>
                    <a:bodyPr/>
                    <a:p>
                      <a:pPr>
                        <a:buNone/>
                      </a:pPr>
                      <a:endParaRPr lang="zh-CN" altLang="en-US">
                        <a:solidFill>
                          <a:srgbClr val="646464"/>
                        </a:solidFill>
                      </a:endParaRPr>
                    </a:p>
                  </a:txBody>
                  <a:tcPr>
                    <a:solidFill>
                      <a:schemeClr val="tx1">
                        <a:lumMod val="50000"/>
                        <a:lumOff val="50000"/>
                      </a:schemeClr>
                    </a:solidFill>
                  </a:tcPr>
                </a:tc>
                <a:tc>
                  <a:txBody>
                    <a:bodyPr/>
                    <a:p>
                      <a:pPr>
                        <a:buNone/>
                      </a:pPr>
                      <a:endParaRPr lang="zh-CN" altLang="en-US">
                        <a:solidFill>
                          <a:srgbClr val="404040"/>
                        </a:solidFill>
                      </a:endParaRPr>
                    </a:p>
                  </a:txBody>
                  <a:tcPr>
                    <a:solidFill>
                      <a:srgbClr val="92D050"/>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r>
              <a:tr h="365760">
                <a:tc>
                  <a:txBody>
                    <a:bodyPr/>
                    <a:p>
                      <a:pPr>
                        <a:buNone/>
                      </a:pPr>
                      <a:endParaRPr lang="zh-CN" altLang="en-US">
                        <a:solidFill>
                          <a:srgbClr val="646464"/>
                        </a:solidFill>
                      </a:endParaRPr>
                    </a:p>
                  </a:txBody>
                  <a:tcPr>
                    <a:solidFill>
                      <a:schemeClr val="tx1">
                        <a:lumMod val="50000"/>
                        <a:lumOff val="50000"/>
                      </a:schemeClr>
                    </a:solidFill>
                  </a:tcPr>
                </a:tc>
                <a:tc>
                  <a:txBody>
                    <a:bodyPr/>
                    <a:p>
                      <a:pPr>
                        <a:buNone/>
                      </a:pPr>
                      <a:endParaRPr lang="zh-CN" altLang="en-US">
                        <a:solidFill>
                          <a:srgbClr val="404040"/>
                        </a:solidFill>
                      </a:endParaRPr>
                    </a:p>
                  </a:txBody>
                  <a:tcPr>
                    <a:solidFill>
                      <a:srgbClr val="92D050"/>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r>
              <a:tr h="365760">
                <a:tc>
                  <a:txBody>
                    <a:bodyPr/>
                    <a:p>
                      <a:pPr>
                        <a:buNone/>
                      </a:pPr>
                      <a:endParaRPr lang="zh-CN" altLang="en-US">
                        <a:solidFill>
                          <a:srgbClr val="646464"/>
                        </a:solidFill>
                      </a:endParaRPr>
                    </a:p>
                  </a:txBody>
                  <a:tcPr>
                    <a:solidFill>
                      <a:schemeClr val="tx1">
                        <a:lumMod val="50000"/>
                        <a:lumOff val="50000"/>
                      </a:schemeClr>
                    </a:solidFill>
                  </a:tcPr>
                </a:tc>
                <a:tc>
                  <a:txBody>
                    <a:bodyPr/>
                    <a:p>
                      <a:pPr>
                        <a:buNone/>
                      </a:pPr>
                      <a:endParaRPr lang="zh-CN" altLang="en-US">
                        <a:solidFill>
                          <a:srgbClr val="404040"/>
                        </a:solidFill>
                      </a:endParaRPr>
                    </a:p>
                  </a:txBody>
                  <a:tcPr>
                    <a:solidFill>
                      <a:srgbClr val="92D050"/>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r>
              <a:tr h="365760">
                <a:tc>
                  <a:txBody>
                    <a:bodyPr/>
                    <a:p>
                      <a:pPr>
                        <a:buNone/>
                      </a:pPr>
                      <a:endParaRPr lang="zh-CN" altLang="en-US">
                        <a:solidFill>
                          <a:srgbClr val="646464"/>
                        </a:solidFill>
                      </a:endParaRPr>
                    </a:p>
                  </a:txBody>
                  <a:tcPr>
                    <a:solidFill>
                      <a:schemeClr val="tx1">
                        <a:lumMod val="50000"/>
                        <a:lumOff val="50000"/>
                      </a:schemeClr>
                    </a:solidFill>
                  </a:tcPr>
                </a:tc>
                <a:tc>
                  <a:txBody>
                    <a:bodyPr/>
                    <a:p>
                      <a:pPr>
                        <a:buNone/>
                      </a:pPr>
                      <a:endParaRPr lang="zh-CN" altLang="en-US">
                        <a:solidFill>
                          <a:srgbClr val="404040"/>
                        </a:solidFill>
                      </a:endParaRPr>
                    </a:p>
                  </a:txBody>
                  <a:tcPr>
                    <a:solidFill>
                      <a:srgbClr val="92D050"/>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r>
              <a:tr h="477520">
                <a:tc>
                  <a:txBody>
                    <a:bodyPr/>
                    <a:p>
                      <a:pPr>
                        <a:buNone/>
                      </a:pPr>
                      <a:endParaRPr lang="zh-CN" altLang="en-US">
                        <a:solidFill>
                          <a:srgbClr val="646464"/>
                        </a:solidFill>
                      </a:endParaRPr>
                    </a:p>
                  </a:txBody>
                  <a:tcPr>
                    <a:solidFill>
                      <a:schemeClr val="tx1">
                        <a:lumMod val="50000"/>
                        <a:lumOff val="50000"/>
                      </a:schemeClr>
                    </a:solidFill>
                  </a:tcPr>
                </a:tc>
                <a:tc>
                  <a:txBody>
                    <a:bodyPr/>
                    <a:p>
                      <a:pPr>
                        <a:buNone/>
                      </a:pPr>
                      <a:endParaRPr lang="zh-CN" altLang="en-US">
                        <a:solidFill>
                          <a:srgbClr val="404040"/>
                        </a:solidFill>
                      </a:endParaRPr>
                    </a:p>
                  </a:txBody>
                  <a:tcPr>
                    <a:solidFill>
                      <a:srgbClr val="92D050"/>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r>
              <a:tr h="465455">
                <a:tc>
                  <a:txBody>
                    <a:bodyPr/>
                    <a:p>
                      <a:pPr>
                        <a:buNone/>
                      </a:pPr>
                      <a:endParaRPr lang="zh-CN" altLang="en-US">
                        <a:solidFill>
                          <a:srgbClr val="646464"/>
                        </a:solidFill>
                      </a:endParaRPr>
                    </a:p>
                  </a:txBody>
                  <a:tcPr>
                    <a:solidFill>
                      <a:schemeClr val="tx1">
                        <a:lumMod val="50000"/>
                        <a:lumOff val="50000"/>
                      </a:schemeClr>
                    </a:solidFill>
                  </a:tcPr>
                </a:tc>
                <a:tc>
                  <a:txBody>
                    <a:bodyPr/>
                    <a:p>
                      <a:pPr>
                        <a:buNone/>
                      </a:pPr>
                      <a:endParaRPr lang="zh-CN" altLang="en-US">
                        <a:solidFill>
                          <a:srgbClr val="404040"/>
                        </a:solidFill>
                      </a:endParaRPr>
                    </a:p>
                  </a:txBody>
                  <a:tcPr>
                    <a:solidFill>
                      <a:srgbClr val="92D050"/>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r>
              <a:tr h="383540">
                <a:tc>
                  <a:txBody>
                    <a:bodyPr/>
                    <a:p>
                      <a:pPr>
                        <a:buNone/>
                      </a:pPr>
                      <a:endParaRPr lang="zh-CN" altLang="en-US">
                        <a:solidFill>
                          <a:srgbClr val="646464"/>
                        </a:solidFill>
                      </a:endParaRPr>
                    </a:p>
                  </a:txBody>
                  <a:tcPr>
                    <a:solidFill>
                      <a:schemeClr val="tx1">
                        <a:lumMod val="50000"/>
                        <a:lumOff val="50000"/>
                      </a:schemeClr>
                    </a:solidFill>
                  </a:tcPr>
                </a:tc>
                <a:tc>
                  <a:txBody>
                    <a:bodyPr/>
                    <a:p>
                      <a:pPr>
                        <a:buNone/>
                      </a:pPr>
                      <a:endParaRPr lang="zh-CN" altLang="en-US">
                        <a:solidFill>
                          <a:srgbClr val="404040"/>
                        </a:solidFill>
                      </a:endParaRPr>
                    </a:p>
                  </a:txBody>
                  <a:tcPr>
                    <a:solidFill>
                      <a:srgbClr val="92D050"/>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r>
              <a:tr h="361315">
                <a:tc>
                  <a:txBody>
                    <a:bodyPr/>
                    <a:p>
                      <a:pPr>
                        <a:buNone/>
                      </a:pPr>
                      <a:endParaRPr lang="zh-CN" altLang="en-US">
                        <a:solidFill>
                          <a:srgbClr val="646464"/>
                        </a:solidFill>
                      </a:endParaRPr>
                    </a:p>
                  </a:txBody>
                  <a:tcPr>
                    <a:solidFill>
                      <a:schemeClr val="tx1">
                        <a:lumMod val="50000"/>
                        <a:lumOff val="50000"/>
                      </a:schemeClr>
                    </a:solidFill>
                  </a:tcPr>
                </a:tc>
                <a:tc>
                  <a:txBody>
                    <a:bodyPr/>
                    <a:p>
                      <a:pPr>
                        <a:buNone/>
                      </a:pPr>
                      <a:endParaRPr lang="zh-CN" altLang="en-US">
                        <a:solidFill>
                          <a:srgbClr val="404040"/>
                        </a:solidFill>
                      </a:endParaRPr>
                    </a:p>
                  </a:txBody>
                  <a:tcPr>
                    <a:solidFill>
                      <a:srgbClr val="92D050"/>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r>
              <a:tr h="465455">
                <a:tc>
                  <a:txBody>
                    <a:bodyPr/>
                    <a:p>
                      <a:pPr>
                        <a:buNone/>
                      </a:pPr>
                      <a:endParaRPr lang="zh-CN" altLang="en-US">
                        <a:solidFill>
                          <a:srgbClr val="646464"/>
                        </a:solidFill>
                      </a:endParaRPr>
                    </a:p>
                  </a:txBody>
                  <a:tcPr>
                    <a:solidFill>
                      <a:schemeClr val="tx1">
                        <a:lumMod val="50000"/>
                        <a:lumOff val="50000"/>
                      </a:schemeClr>
                    </a:solidFill>
                  </a:tcPr>
                </a:tc>
                <a:tc>
                  <a:txBody>
                    <a:bodyPr/>
                    <a:p>
                      <a:pPr>
                        <a:buNone/>
                      </a:pPr>
                      <a:endParaRPr lang="zh-CN" altLang="en-US">
                        <a:solidFill>
                          <a:srgbClr val="404040"/>
                        </a:solidFill>
                      </a:endParaRPr>
                    </a:p>
                  </a:txBody>
                  <a:tcPr>
                    <a:solidFill>
                      <a:srgbClr val="92D050"/>
                    </a:solidFill>
                  </a:tcPr>
                </a:tc>
                <a:tc>
                  <a:txBody>
                    <a:bodyPr/>
                    <a:p>
                      <a:pPr>
                        <a:buNone/>
                      </a:pPr>
                      <a:endParaRPr lang="zh-CN" altLang="en-US">
                        <a:solidFill>
                          <a:srgbClr val="404040"/>
                        </a:solidFill>
                      </a:endParaRPr>
                    </a:p>
                  </a:txBody>
                  <a:tcPr>
                    <a:solidFill>
                      <a:schemeClr val="bg1">
                        <a:lumMod val="95000"/>
                      </a:schemeClr>
                    </a:solidFill>
                  </a:tcPr>
                </a:tc>
                <a:tc>
                  <a:txBody>
                    <a:bodyPr/>
                    <a:p>
                      <a:pPr>
                        <a:buNone/>
                      </a:pPr>
                      <a:endParaRPr lang="zh-CN" altLang="en-US">
                        <a:solidFill>
                          <a:srgbClr val="404040"/>
                        </a:solidFill>
                      </a:endParaRPr>
                    </a:p>
                  </a:txBody>
                  <a:tcPr>
                    <a:solidFill>
                      <a:schemeClr val="bg1">
                        <a:lumMod val="95000"/>
                      </a:schemeClr>
                    </a:solidFill>
                  </a:tcPr>
                </a:tc>
              </a:tr>
            </a:tbl>
          </a:graphicData>
        </a:graphic>
      </p:graphicFrame>
      <p:sp>
        <p:nvSpPr>
          <p:cNvPr id="15" name="TextBox 24"/>
          <p:cNvSpPr txBox="1">
            <a:spLocks noChangeArrowheads="1"/>
          </p:cNvSpPr>
          <p:nvPr/>
        </p:nvSpPr>
        <p:spPr bwMode="auto">
          <a:xfrm>
            <a:off x="6443005" y="1632316"/>
            <a:ext cx="6959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对比项目</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9" name="TextBox 24"/>
          <p:cNvSpPr txBox="1">
            <a:spLocks noChangeArrowheads="1"/>
          </p:cNvSpPr>
          <p:nvPr/>
        </p:nvSpPr>
        <p:spPr bwMode="auto">
          <a:xfrm>
            <a:off x="6163605" y="2059671"/>
            <a:ext cx="12547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教室课桌维持照度</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20" name="TextBox 24"/>
          <p:cNvSpPr txBox="1">
            <a:spLocks noChangeArrowheads="1"/>
          </p:cNvSpPr>
          <p:nvPr/>
        </p:nvSpPr>
        <p:spPr bwMode="auto">
          <a:xfrm>
            <a:off x="6233455" y="2441306"/>
            <a:ext cx="11150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课桌照度均匀度</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21" name="TextBox 24"/>
          <p:cNvSpPr txBox="1">
            <a:spLocks noChangeArrowheads="1"/>
          </p:cNvSpPr>
          <p:nvPr/>
        </p:nvSpPr>
        <p:spPr bwMode="auto">
          <a:xfrm>
            <a:off x="6303305" y="2811511"/>
            <a:ext cx="9753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黑板维持照度</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22" name="TextBox 24"/>
          <p:cNvSpPr txBox="1">
            <a:spLocks noChangeArrowheads="1"/>
          </p:cNvSpPr>
          <p:nvPr/>
        </p:nvSpPr>
        <p:spPr bwMode="auto">
          <a:xfrm>
            <a:off x="6373155" y="4864466"/>
            <a:ext cx="8356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bg1"/>
                </a:solidFill>
                <a:effectLst/>
                <a:uLnTx/>
                <a:uFillTx/>
                <a:latin typeface="Arial" panose="020B0604020202020204"/>
                <a:cs typeface="+mn-ea"/>
                <a:sym typeface="Arial" panose="020B0604020202020204"/>
              </a:rPr>
              <a:t>统一眩光值</a:t>
            </a:r>
            <a:endParaRPr lang="zh-CN" altLang="en-US" sz="1100" noProof="0">
              <a:ln>
                <a:noFill/>
              </a:ln>
              <a:solidFill>
                <a:schemeClr val="bg1"/>
              </a:solidFill>
              <a:effectLst/>
              <a:uLnTx/>
              <a:uFillTx/>
              <a:latin typeface="Arial" panose="020B0604020202020204"/>
              <a:cs typeface="+mn-ea"/>
              <a:sym typeface="Arial" panose="020B0604020202020204"/>
            </a:endParaRPr>
          </a:p>
        </p:txBody>
      </p:sp>
      <p:sp>
        <p:nvSpPr>
          <p:cNvPr id="23" name="TextBox 24"/>
          <p:cNvSpPr txBox="1">
            <a:spLocks noChangeArrowheads="1"/>
          </p:cNvSpPr>
          <p:nvPr/>
        </p:nvSpPr>
        <p:spPr bwMode="auto">
          <a:xfrm>
            <a:off x="6233455" y="3170286"/>
            <a:ext cx="11150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黑板照度均匀度</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24" name="TextBox 24"/>
          <p:cNvSpPr txBox="1">
            <a:spLocks noChangeArrowheads="1"/>
          </p:cNvSpPr>
          <p:nvPr/>
        </p:nvSpPr>
        <p:spPr bwMode="auto">
          <a:xfrm>
            <a:off x="6245202" y="3517631"/>
            <a:ext cx="1091565"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   </a:t>
            </a: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普通教室显色</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指数Ra</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25" name="TextBox 24"/>
          <p:cNvSpPr txBox="1">
            <a:spLocks noChangeArrowheads="1"/>
          </p:cNvSpPr>
          <p:nvPr/>
        </p:nvSpPr>
        <p:spPr bwMode="auto">
          <a:xfrm>
            <a:off x="6303305" y="3988801"/>
            <a:ext cx="975360"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饱和红光显色</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指数R9</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26" name="TextBox 24"/>
          <p:cNvSpPr txBox="1">
            <a:spLocks noChangeArrowheads="1"/>
          </p:cNvSpPr>
          <p:nvPr/>
        </p:nvSpPr>
        <p:spPr bwMode="auto">
          <a:xfrm>
            <a:off x="6582705" y="4505691"/>
            <a:ext cx="4165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色温</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28" name="TextBox 24"/>
          <p:cNvSpPr txBox="1">
            <a:spLocks noChangeArrowheads="1"/>
          </p:cNvSpPr>
          <p:nvPr/>
        </p:nvSpPr>
        <p:spPr bwMode="auto">
          <a:xfrm>
            <a:off x="8100355" y="1632316"/>
            <a:ext cx="6959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国家标准</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29" name="TextBox 24"/>
          <p:cNvSpPr txBox="1">
            <a:spLocks noChangeArrowheads="1"/>
          </p:cNvSpPr>
          <p:nvPr/>
        </p:nvSpPr>
        <p:spPr bwMode="auto">
          <a:xfrm>
            <a:off x="8097180" y="2059671"/>
            <a:ext cx="70231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 300 lux</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30" name="TextBox 24"/>
          <p:cNvSpPr txBox="1">
            <a:spLocks noChangeArrowheads="1"/>
          </p:cNvSpPr>
          <p:nvPr/>
        </p:nvSpPr>
        <p:spPr bwMode="auto">
          <a:xfrm>
            <a:off x="8225132" y="2441306"/>
            <a:ext cx="44640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 0.7</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31" name="TextBox 24"/>
          <p:cNvSpPr txBox="1">
            <a:spLocks noChangeArrowheads="1"/>
          </p:cNvSpPr>
          <p:nvPr/>
        </p:nvSpPr>
        <p:spPr bwMode="auto">
          <a:xfrm>
            <a:off x="8097180" y="2811511"/>
            <a:ext cx="70231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 500 lux</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32" name="TextBox 24"/>
          <p:cNvSpPr txBox="1">
            <a:spLocks noChangeArrowheads="1"/>
          </p:cNvSpPr>
          <p:nvPr/>
        </p:nvSpPr>
        <p:spPr bwMode="auto">
          <a:xfrm>
            <a:off x="8244500" y="4864466"/>
            <a:ext cx="40767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bg1"/>
                </a:solidFill>
                <a:effectLst/>
                <a:uLnTx/>
                <a:uFillTx/>
                <a:latin typeface="Arial" panose="020B0604020202020204"/>
                <a:cs typeface="+mn-ea"/>
                <a:sym typeface="Arial" panose="020B0604020202020204"/>
              </a:rPr>
              <a:t>≤ 19</a:t>
            </a:r>
            <a:endParaRPr lang="zh-CN" altLang="en-US" sz="1100" noProof="0">
              <a:ln>
                <a:noFill/>
              </a:ln>
              <a:solidFill>
                <a:schemeClr val="bg1"/>
              </a:solidFill>
              <a:effectLst/>
              <a:uLnTx/>
              <a:uFillTx/>
              <a:latin typeface="Arial" panose="020B0604020202020204"/>
              <a:cs typeface="+mn-ea"/>
              <a:sym typeface="Arial" panose="020B0604020202020204"/>
            </a:endParaRPr>
          </a:p>
        </p:txBody>
      </p:sp>
      <p:sp>
        <p:nvSpPr>
          <p:cNvPr id="33" name="TextBox 24"/>
          <p:cNvSpPr txBox="1">
            <a:spLocks noChangeArrowheads="1"/>
          </p:cNvSpPr>
          <p:nvPr/>
        </p:nvSpPr>
        <p:spPr bwMode="auto">
          <a:xfrm>
            <a:off x="8225132" y="3170286"/>
            <a:ext cx="44640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 0.8</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38" name="TextBox 24"/>
          <p:cNvSpPr txBox="1">
            <a:spLocks noChangeArrowheads="1"/>
          </p:cNvSpPr>
          <p:nvPr/>
        </p:nvSpPr>
        <p:spPr bwMode="auto">
          <a:xfrm>
            <a:off x="8225133" y="3602404"/>
            <a:ext cx="44640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 </a:t>
            </a: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 80</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39" name="TextBox 24"/>
          <p:cNvSpPr txBox="1">
            <a:spLocks noChangeArrowheads="1"/>
          </p:cNvSpPr>
          <p:nvPr/>
        </p:nvSpPr>
        <p:spPr bwMode="auto">
          <a:xfrm>
            <a:off x="8244500" y="4073574"/>
            <a:ext cx="40767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 50</a:t>
            </a:r>
            <a:endParaRPr kumimoji="0" lang="zh-CN" altLang="en-US" sz="11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40" name="TextBox 24"/>
          <p:cNvSpPr txBox="1">
            <a:spLocks noChangeArrowheads="1"/>
          </p:cNvSpPr>
          <p:nvPr/>
        </p:nvSpPr>
        <p:spPr bwMode="auto">
          <a:xfrm>
            <a:off x="7897155" y="4505691"/>
            <a:ext cx="11023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bg1"/>
                </a:solidFill>
                <a:effectLst/>
                <a:uLnTx/>
                <a:uFillTx/>
                <a:latin typeface="Arial" panose="020B0604020202020204"/>
                <a:cs typeface="+mn-ea"/>
                <a:sym typeface="Arial" panose="020B0604020202020204"/>
              </a:rPr>
              <a:t>3300K~5500  K</a:t>
            </a:r>
            <a:endParaRPr lang="zh-CN" altLang="en-US" sz="1100" noProof="0">
              <a:ln>
                <a:noFill/>
              </a:ln>
              <a:solidFill>
                <a:schemeClr val="bg1"/>
              </a:solidFill>
              <a:effectLst/>
              <a:uLnTx/>
              <a:uFillTx/>
              <a:latin typeface="Arial" panose="020B0604020202020204"/>
              <a:cs typeface="+mn-ea"/>
              <a:sym typeface="Arial" panose="020B0604020202020204"/>
            </a:endParaRPr>
          </a:p>
        </p:txBody>
      </p:sp>
      <p:sp>
        <p:nvSpPr>
          <p:cNvPr id="42" name="TextBox 24"/>
          <p:cNvSpPr txBox="1">
            <a:spLocks noChangeArrowheads="1"/>
          </p:cNvSpPr>
          <p:nvPr/>
        </p:nvSpPr>
        <p:spPr bwMode="auto">
          <a:xfrm>
            <a:off x="9435761" y="1632316"/>
            <a:ext cx="6959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教室现状</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43" name="TextBox 24"/>
          <p:cNvSpPr txBox="1">
            <a:spLocks noChangeArrowheads="1"/>
          </p:cNvSpPr>
          <p:nvPr/>
        </p:nvSpPr>
        <p:spPr bwMode="auto">
          <a:xfrm>
            <a:off x="9490371" y="2059671"/>
            <a:ext cx="58674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196 lux</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44" name="TextBox 24"/>
          <p:cNvSpPr txBox="1">
            <a:spLocks noChangeArrowheads="1"/>
          </p:cNvSpPr>
          <p:nvPr/>
        </p:nvSpPr>
        <p:spPr bwMode="auto">
          <a:xfrm>
            <a:off x="9579589" y="2441306"/>
            <a:ext cx="40830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0.55</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45" name="TextBox 24"/>
          <p:cNvSpPr txBox="1">
            <a:spLocks noChangeArrowheads="1"/>
          </p:cNvSpPr>
          <p:nvPr/>
        </p:nvSpPr>
        <p:spPr bwMode="auto">
          <a:xfrm>
            <a:off x="9490371" y="2811511"/>
            <a:ext cx="58674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221 lux</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46" name="TextBox 24"/>
          <p:cNvSpPr txBox="1">
            <a:spLocks noChangeArrowheads="1"/>
          </p:cNvSpPr>
          <p:nvPr/>
        </p:nvSpPr>
        <p:spPr bwMode="auto">
          <a:xfrm>
            <a:off x="9637691" y="4864466"/>
            <a:ext cx="29210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23</a:t>
            </a:r>
            <a:endPar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47" name="TextBox 24"/>
          <p:cNvSpPr txBox="1">
            <a:spLocks noChangeArrowheads="1"/>
          </p:cNvSpPr>
          <p:nvPr/>
        </p:nvSpPr>
        <p:spPr bwMode="auto">
          <a:xfrm>
            <a:off x="9579589" y="3170286"/>
            <a:ext cx="40830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0.61</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48" name="TextBox 24"/>
          <p:cNvSpPr txBox="1">
            <a:spLocks noChangeArrowheads="1"/>
          </p:cNvSpPr>
          <p:nvPr/>
        </p:nvSpPr>
        <p:spPr bwMode="auto">
          <a:xfrm>
            <a:off x="9618324" y="3602404"/>
            <a:ext cx="33083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a:t>
            </a: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71</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49" name="TextBox 24"/>
          <p:cNvSpPr txBox="1">
            <a:spLocks noChangeArrowheads="1"/>
          </p:cNvSpPr>
          <p:nvPr/>
        </p:nvSpPr>
        <p:spPr bwMode="auto">
          <a:xfrm>
            <a:off x="9614514" y="4073574"/>
            <a:ext cx="33845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-32</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50" name="TextBox 24"/>
          <p:cNvSpPr txBox="1">
            <a:spLocks noChangeArrowheads="1"/>
          </p:cNvSpPr>
          <p:nvPr/>
        </p:nvSpPr>
        <p:spPr bwMode="auto">
          <a:xfrm>
            <a:off x="9513549" y="4505691"/>
            <a:ext cx="54038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6500K</a:t>
            </a:r>
            <a:endPar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51" name="TextBox 24"/>
          <p:cNvSpPr txBox="1">
            <a:spLocks noChangeArrowheads="1"/>
          </p:cNvSpPr>
          <p:nvPr/>
        </p:nvSpPr>
        <p:spPr bwMode="auto">
          <a:xfrm>
            <a:off x="10588922" y="1632316"/>
            <a:ext cx="4165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结果</a:t>
            </a:r>
            <a:endParaRPr kumimoji="0" lang="zh-CN" altLang="en-US"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52" name="TextBox 24"/>
          <p:cNvSpPr txBox="1">
            <a:spLocks noChangeArrowheads="1"/>
          </p:cNvSpPr>
          <p:nvPr/>
        </p:nvSpPr>
        <p:spPr bwMode="auto">
          <a:xfrm>
            <a:off x="10676869" y="2129521"/>
            <a:ext cx="24066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mn-ea"/>
                <a:sym typeface="Arial" panose="020B0604020202020204"/>
              </a:rPr>
              <a:t>×</a:t>
            </a:r>
            <a:endParaRPr kumimoji="0" lang="zh-CN" altLang="en-US" sz="1100" b="0"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mn-ea"/>
              <a:sym typeface="Arial" panose="020B0604020202020204"/>
            </a:endParaRPr>
          </a:p>
        </p:txBody>
      </p:sp>
      <p:sp>
        <p:nvSpPr>
          <p:cNvPr id="53" name="TextBox 24"/>
          <p:cNvSpPr txBox="1">
            <a:spLocks noChangeArrowheads="1"/>
          </p:cNvSpPr>
          <p:nvPr/>
        </p:nvSpPr>
        <p:spPr bwMode="auto">
          <a:xfrm>
            <a:off x="10676869" y="2441306"/>
            <a:ext cx="24066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mn-ea"/>
                <a:sym typeface="Arial" panose="020B0604020202020204"/>
              </a:rPr>
              <a:t>×</a:t>
            </a:r>
            <a:endParaRPr kumimoji="0" lang="zh-CN" altLang="en-US" sz="1100" b="0"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mn-ea"/>
              <a:sym typeface="Arial" panose="020B0604020202020204"/>
            </a:endParaRPr>
          </a:p>
        </p:txBody>
      </p:sp>
      <p:sp>
        <p:nvSpPr>
          <p:cNvPr id="54" name="TextBox 24"/>
          <p:cNvSpPr txBox="1">
            <a:spLocks noChangeArrowheads="1"/>
          </p:cNvSpPr>
          <p:nvPr/>
        </p:nvSpPr>
        <p:spPr bwMode="auto">
          <a:xfrm>
            <a:off x="10676869" y="2811511"/>
            <a:ext cx="24066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mn-ea"/>
                <a:sym typeface="Arial" panose="020B0604020202020204"/>
              </a:rPr>
              <a:t>×</a:t>
            </a:r>
            <a:endParaRPr kumimoji="0" lang="zh-CN" altLang="en-US" sz="1100" b="0"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mn-ea"/>
              <a:sym typeface="Arial" panose="020B0604020202020204"/>
            </a:endParaRPr>
          </a:p>
        </p:txBody>
      </p:sp>
      <p:sp>
        <p:nvSpPr>
          <p:cNvPr id="55" name="TextBox 24"/>
          <p:cNvSpPr txBox="1">
            <a:spLocks noChangeArrowheads="1"/>
          </p:cNvSpPr>
          <p:nvPr/>
        </p:nvSpPr>
        <p:spPr bwMode="auto">
          <a:xfrm>
            <a:off x="10676869" y="4864466"/>
            <a:ext cx="24066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1100" noProof="0">
                <a:ln>
                  <a:noFill/>
                </a:ln>
                <a:solidFill>
                  <a:srgbClr val="FF0000"/>
                </a:solidFill>
                <a:effectLst/>
                <a:uLnTx/>
                <a:uFillTx/>
                <a:latin typeface="Arial" panose="020B0604020202020204"/>
                <a:cs typeface="+mn-ea"/>
                <a:sym typeface="Arial" panose="020B0604020202020204"/>
              </a:rPr>
              <a:t>×</a:t>
            </a:r>
            <a:endParaRPr lang="en-US" altLang="zh-CN" sz="1100" noProof="0">
              <a:ln>
                <a:noFill/>
              </a:ln>
              <a:solidFill>
                <a:srgbClr val="FF0000"/>
              </a:solidFill>
              <a:effectLst/>
              <a:uLnTx/>
              <a:uFillTx/>
              <a:latin typeface="Arial" panose="020B0604020202020204"/>
              <a:cs typeface="+mn-ea"/>
              <a:sym typeface="Arial" panose="020B0604020202020204"/>
            </a:endParaRPr>
          </a:p>
        </p:txBody>
      </p:sp>
      <p:sp>
        <p:nvSpPr>
          <p:cNvPr id="56" name="TextBox 24"/>
          <p:cNvSpPr txBox="1">
            <a:spLocks noChangeArrowheads="1"/>
          </p:cNvSpPr>
          <p:nvPr/>
        </p:nvSpPr>
        <p:spPr bwMode="auto">
          <a:xfrm>
            <a:off x="10676869" y="3170286"/>
            <a:ext cx="24066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0"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mn-ea"/>
                <a:sym typeface="Arial" panose="020B0604020202020204"/>
              </a:rPr>
              <a:t>×</a:t>
            </a:r>
            <a:endParaRPr kumimoji="0" lang="zh-CN" altLang="en-US" sz="1100" b="0"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mn-ea"/>
              <a:sym typeface="Arial" panose="020B0604020202020204"/>
            </a:endParaRPr>
          </a:p>
        </p:txBody>
      </p:sp>
      <p:sp>
        <p:nvSpPr>
          <p:cNvPr id="57" name="TextBox 24"/>
          <p:cNvSpPr txBox="1">
            <a:spLocks noChangeArrowheads="1"/>
          </p:cNvSpPr>
          <p:nvPr/>
        </p:nvSpPr>
        <p:spPr bwMode="auto">
          <a:xfrm>
            <a:off x="10657502" y="3602404"/>
            <a:ext cx="27940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1100" b="0"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mn-ea"/>
                <a:sym typeface="Arial" panose="020B0604020202020204"/>
              </a:rPr>
              <a:t> </a:t>
            </a:r>
            <a:r>
              <a:rPr kumimoji="0" sz="1100" b="0"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mn-ea"/>
                <a:sym typeface="Arial" panose="020B0604020202020204"/>
              </a:rPr>
              <a:t>×</a:t>
            </a:r>
            <a:endParaRPr kumimoji="0" sz="1100" b="0"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mn-ea"/>
              <a:sym typeface="Arial" panose="020B0604020202020204"/>
            </a:endParaRPr>
          </a:p>
        </p:txBody>
      </p:sp>
      <p:sp>
        <p:nvSpPr>
          <p:cNvPr id="58" name="TextBox 24"/>
          <p:cNvSpPr txBox="1">
            <a:spLocks noChangeArrowheads="1"/>
          </p:cNvSpPr>
          <p:nvPr/>
        </p:nvSpPr>
        <p:spPr bwMode="auto">
          <a:xfrm>
            <a:off x="10676869" y="4073574"/>
            <a:ext cx="24066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en-US" altLang="zh-CN" sz="1100" b="0"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mn-ea"/>
                <a:sym typeface="Arial" panose="020B0604020202020204"/>
              </a:rPr>
              <a:t>×</a:t>
            </a:r>
            <a:endParaRPr kumimoji="0" lang="en-US" altLang="zh-CN" sz="1100" b="0" i="0" u="none" strike="noStrike" kern="1200" cap="none" spc="0" normalizeH="0" baseline="0" noProof="0">
              <a:ln>
                <a:noFill/>
              </a:ln>
              <a:solidFill>
                <a:srgbClr val="FF0000"/>
              </a:solidFill>
              <a:effectLst/>
              <a:uLnTx/>
              <a:uFillTx/>
              <a:latin typeface="Arial" panose="020B0604020202020204"/>
              <a:ea typeface="微软雅黑" panose="020B0503020204020204" charset="-122"/>
              <a:cs typeface="+mn-ea"/>
              <a:sym typeface="Arial" panose="020B0604020202020204"/>
            </a:endParaRPr>
          </a:p>
        </p:txBody>
      </p:sp>
      <p:sp>
        <p:nvSpPr>
          <p:cNvPr id="59" name="TextBox 24"/>
          <p:cNvSpPr txBox="1">
            <a:spLocks noChangeArrowheads="1"/>
          </p:cNvSpPr>
          <p:nvPr/>
        </p:nvSpPr>
        <p:spPr bwMode="auto">
          <a:xfrm>
            <a:off x="10676869" y="4505691"/>
            <a:ext cx="24066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1100" noProof="0">
                <a:ln>
                  <a:noFill/>
                </a:ln>
                <a:solidFill>
                  <a:srgbClr val="FF0000"/>
                </a:solidFill>
                <a:effectLst/>
                <a:uLnTx/>
                <a:uFillTx/>
                <a:latin typeface="Arial" panose="020B0604020202020204"/>
                <a:cs typeface="+mn-ea"/>
                <a:sym typeface="Arial" panose="020B0604020202020204"/>
              </a:rPr>
              <a:t>×</a:t>
            </a:r>
            <a:endParaRPr lang="en-US" altLang="zh-CN" sz="1100" noProof="0">
              <a:ln>
                <a:noFill/>
              </a:ln>
              <a:solidFill>
                <a:srgbClr val="FF0000"/>
              </a:solidFill>
              <a:effectLst/>
              <a:uLnTx/>
              <a:uFillTx/>
              <a:latin typeface="Arial" panose="020B0604020202020204"/>
              <a:cs typeface="+mn-ea"/>
              <a:sym typeface="Arial" panose="020B0604020202020204"/>
            </a:endParaRPr>
          </a:p>
        </p:txBody>
      </p:sp>
      <p:sp>
        <p:nvSpPr>
          <p:cNvPr id="92" name="TextBox 24"/>
          <p:cNvSpPr txBox="1">
            <a:spLocks noChangeArrowheads="1"/>
          </p:cNvSpPr>
          <p:nvPr/>
        </p:nvSpPr>
        <p:spPr bwMode="auto">
          <a:xfrm>
            <a:off x="6443005" y="5280391"/>
            <a:ext cx="6959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bg1"/>
                </a:solidFill>
                <a:effectLst/>
                <a:uLnTx/>
                <a:uFillTx/>
                <a:latin typeface="Arial" panose="020B0604020202020204"/>
                <a:cs typeface="+mn-ea"/>
                <a:sym typeface="Arial" panose="020B0604020202020204"/>
              </a:rPr>
              <a:t>波动深度</a:t>
            </a:r>
            <a:endParaRPr lang="zh-CN" altLang="en-US" sz="1100" noProof="0">
              <a:ln>
                <a:noFill/>
              </a:ln>
              <a:solidFill>
                <a:schemeClr val="bg1"/>
              </a:solidFill>
              <a:effectLst/>
              <a:uLnTx/>
              <a:uFillTx/>
              <a:latin typeface="Arial" panose="020B0604020202020204"/>
              <a:cs typeface="+mn-ea"/>
              <a:sym typeface="Arial" panose="020B0604020202020204"/>
            </a:endParaRPr>
          </a:p>
        </p:txBody>
      </p:sp>
      <p:sp>
        <p:nvSpPr>
          <p:cNvPr id="93" name="TextBox 24"/>
          <p:cNvSpPr txBox="1">
            <a:spLocks noChangeArrowheads="1"/>
          </p:cNvSpPr>
          <p:nvPr/>
        </p:nvSpPr>
        <p:spPr bwMode="auto">
          <a:xfrm>
            <a:off x="8222275" y="5280391"/>
            <a:ext cx="45466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bg1"/>
                </a:solidFill>
                <a:effectLst/>
                <a:uLnTx/>
                <a:uFillTx/>
                <a:latin typeface="Arial" panose="020B0604020202020204"/>
                <a:cs typeface="+mn-ea"/>
                <a:sym typeface="Arial" panose="020B0604020202020204"/>
              </a:rPr>
              <a:t>≤ 1%</a:t>
            </a:r>
            <a:endParaRPr lang="zh-CN" altLang="en-US" sz="1100" noProof="0">
              <a:ln>
                <a:noFill/>
              </a:ln>
              <a:solidFill>
                <a:schemeClr val="bg1"/>
              </a:solidFill>
              <a:effectLst/>
              <a:uLnTx/>
              <a:uFillTx/>
              <a:latin typeface="Arial" panose="020B0604020202020204"/>
              <a:cs typeface="+mn-ea"/>
              <a:sym typeface="Arial" panose="020B0604020202020204"/>
            </a:endParaRPr>
          </a:p>
        </p:txBody>
      </p:sp>
      <p:sp>
        <p:nvSpPr>
          <p:cNvPr id="94" name="TextBox 24"/>
          <p:cNvSpPr txBox="1">
            <a:spLocks noChangeArrowheads="1"/>
          </p:cNvSpPr>
          <p:nvPr/>
        </p:nvSpPr>
        <p:spPr bwMode="auto">
          <a:xfrm>
            <a:off x="9365911" y="5195618"/>
            <a:ext cx="835660"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10%-20%</a:t>
            </a:r>
            <a:endPar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rPr>
              <a:t>光频闪严重</a:t>
            </a:r>
            <a:endParaRPr lang="zh-CN" altLang="en-US" sz="11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95" name="TextBox 24"/>
          <p:cNvSpPr txBox="1">
            <a:spLocks noChangeArrowheads="1"/>
          </p:cNvSpPr>
          <p:nvPr/>
        </p:nvSpPr>
        <p:spPr bwMode="auto">
          <a:xfrm>
            <a:off x="10676869" y="5280391"/>
            <a:ext cx="24066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1100" noProof="0">
                <a:ln>
                  <a:noFill/>
                </a:ln>
                <a:solidFill>
                  <a:srgbClr val="FF0000"/>
                </a:solidFill>
                <a:effectLst/>
                <a:uLnTx/>
                <a:uFillTx/>
                <a:latin typeface="Arial" panose="020B0604020202020204"/>
                <a:cs typeface="+mn-ea"/>
                <a:sym typeface="Arial" panose="020B0604020202020204"/>
              </a:rPr>
              <a:t>×</a:t>
            </a:r>
            <a:endParaRPr lang="en-US" altLang="zh-CN" sz="1100" noProof="0">
              <a:ln>
                <a:noFill/>
              </a:ln>
              <a:solidFill>
                <a:srgbClr val="FF0000"/>
              </a:solidFill>
              <a:effectLst/>
              <a:uLnTx/>
              <a:uFillTx/>
              <a:latin typeface="Arial" panose="020B0604020202020204"/>
              <a:cs typeface="+mn-ea"/>
              <a:sym typeface="Arial" panose="020B0604020202020204"/>
            </a:endParaRPr>
          </a:p>
        </p:txBody>
      </p:sp>
      <p:pic>
        <p:nvPicPr>
          <p:cNvPr id="7" name="图片 6" descr="凡特LOGO横-01"/>
          <p:cNvPicPr>
            <a:picLocks noChangeAspect="1"/>
          </p:cNvPicPr>
          <p:nvPr/>
        </p:nvPicPr>
        <p:blipFill>
          <a:blip r:embed="rId6"/>
          <a:stretch>
            <a:fillRect/>
          </a:stretch>
        </p:blipFill>
        <p:spPr>
          <a:xfrm>
            <a:off x="5121910" y="-125730"/>
            <a:ext cx="1965325" cy="747395"/>
          </a:xfrm>
          <a:prstGeom prst="rect">
            <a:avLst/>
          </a:prstGeom>
        </p:spPr>
      </p:pic>
    </p:spTree>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2" name="文本框 1"/>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6" name="矩形 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3" name="文本框 32"/>
          <p:cNvSpPr txBox="1"/>
          <p:nvPr/>
        </p:nvSpPr>
        <p:spPr>
          <a:xfrm>
            <a:off x="1653540" y="3227705"/>
            <a:ext cx="4608195" cy="9836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800" b="1"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03</a:t>
            </a:r>
            <a:r>
              <a:rPr kumimoji="0" lang="en-US" altLang="zh-CN" sz="4800" b="1"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 </a:t>
            </a:r>
            <a:r>
              <a:rPr kumimoji="0" lang="en-US" altLang="zh-CN" sz="28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PART</a:t>
            </a:r>
            <a:endParaRPr kumimoji="0" lang="en-US" altLang="zh-CN" sz="28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endParaRPr>
          </a:p>
        </p:txBody>
      </p:sp>
      <p:cxnSp>
        <p:nvCxnSpPr>
          <p:cNvPr id="41" name="直接连接符 40"/>
          <p:cNvCxnSpPr/>
          <p:nvPr/>
        </p:nvCxnSpPr>
        <p:spPr>
          <a:xfrm>
            <a:off x="5474970" y="2217420"/>
            <a:ext cx="0" cy="2674620"/>
          </a:xfrm>
          <a:prstGeom prst="line">
            <a:avLst/>
          </a:prstGeom>
          <a:noFill/>
          <a:ln w="6350" cap="flat" cmpd="sng" algn="ctr">
            <a:solidFill>
              <a:schemeClr val="tx1">
                <a:lumMod val="50000"/>
                <a:lumOff val="50000"/>
              </a:schemeClr>
            </a:solidFill>
            <a:prstDash val="dash"/>
            <a:miter lim="800000"/>
          </a:ln>
          <a:effectLst/>
        </p:spPr>
      </p:cxnSp>
      <p:grpSp>
        <p:nvGrpSpPr>
          <p:cNvPr id="13" name="组合 12"/>
          <p:cNvGrpSpPr/>
          <p:nvPr/>
        </p:nvGrpSpPr>
        <p:grpSpPr>
          <a:xfrm>
            <a:off x="6176645" y="2759266"/>
            <a:ext cx="2011680" cy="1497965"/>
            <a:chOff x="9727" y="4905"/>
            <a:chExt cx="3168" cy="2359"/>
          </a:xfrm>
        </p:grpSpPr>
        <p:grpSp>
          <p:nvGrpSpPr>
            <p:cNvPr id="9" name="组合 8"/>
            <p:cNvGrpSpPr/>
            <p:nvPr/>
          </p:nvGrpSpPr>
          <p:grpSpPr>
            <a:xfrm>
              <a:off x="9727" y="4905"/>
              <a:ext cx="3168" cy="1812"/>
              <a:chOff x="9727" y="3844"/>
              <a:chExt cx="3168" cy="1812"/>
            </a:xfrm>
          </p:grpSpPr>
          <p:sp>
            <p:nvSpPr>
              <p:cNvPr id="34" name="矩形 33"/>
              <p:cNvSpPr/>
              <p:nvPr/>
            </p:nvSpPr>
            <p:spPr>
              <a:xfrm>
                <a:off x="9727" y="3844"/>
                <a:ext cx="3168" cy="10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3600" b="1" dirty="0">
                    <a:solidFill>
                      <a:srgbClr val="005BAB"/>
                    </a:solidFill>
                    <a:latin typeface="Arial" panose="020B0604020202020204"/>
                    <a:ea typeface="微软雅黑" panose="020B0503020204020204" charset="-122"/>
                    <a:cs typeface="+mn-ea"/>
                    <a:sym typeface="Arial" panose="020B0604020202020204"/>
                  </a:rPr>
                  <a:t>凡特介绍</a:t>
                </a:r>
                <a:endParaRPr kumimoji="0" lang="zh-CN" altLang="en-US" sz="3600" b="1" i="0" u="none" strike="noStrike" kern="1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endParaRPr>
              </a:p>
            </p:txBody>
          </p:sp>
          <p:sp>
            <p:nvSpPr>
              <p:cNvPr id="35" name="TextBox 23"/>
              <p:cNvSpPr txBox="1">
                <a:spLocks noChangeArrowheads="1"/>
              </p:cNvSpPr>
              <p:nvPr/>
            </p:nvSpPr>
            <p:spPr bwMode="auto">
              <a:xfrm>
                <a:off x="9727" y="5258"/>
                <a:ext cx="1626"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公司简介</a:t>
                </a:r>
                <a:endParaRPr kumimoji="0" lang="zh-CN" altLang="en-US" sz="12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grpSp>
        <p:sp>
          <p:nvSpPr>
            <p:cNvPr id="8" name="TextBox 24"/>
            <p:cNvSpPr txBox="1">
              <a:spLocks noChangeArrowheads="1"/>
            </p:cNvSpPr>
            <p:nvPr/>
          </p:nvSpPr>
          <p:spPr bwMode="auto">
            <a:xfrm>
              <a:off x="9727" y="6866"/>
              <a:ext cx="2346"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企业资质及证书</a:t>
              </a:r>
              <a:endPar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endParaRPr>
            </a:p>
          </p:txBody>
        </p:sp>
      </p:grpSp>
      <p:pic>
        <p:nvPicPr>
          <p:cNvPr id="11" name="图片 10" descr="凡特LOGO横-01"/>
          <p:cNvPicPr>
            <a:picLocks noChangeAspect="1"/>
          </p:cNvPicPr>
          <p:nvPr/>
        </p:nvPicPr>
        <p:blipFill>
          <a:blip r:embed="rId1"/>
          <a:stretch>
            <a:fillRect/>
          </a:stretch>
        </p:blipFill>
        <p:spPr>
          <a:xfrm>
            <a:off x="5121910" y="-125730"/>
            <a:ext cx="1965325" cy="747395"/>
          </a:xfrm>
          <a:prstGeom prst="rect">
            <a:avLst/>
          </a:prstGeom>
        </p:spPr>
      </p:pic>
    </p:spTree>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10" name="文本框 9"/>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grpSp>
        <p:nvGrpSpPr>
          <p:cNvPr id="14" name="组合 13"/>
          <p:cNvGrpSpPr/>
          <p:nvPr/>
        </p:nvGrpSpPr>
        <p:grpSpPr>
          <a:xfrm>
            <a:off x="1073448" y="3260839"/>
            <a:ext cx="10077733" cy="2795885"/>
            <a:chOff x="1063923" y="4603864"/>
            <a:chExt cx="10077733" cy="2795885"/>
          </a:xfrm>
        </p:grpSpPr>
        <p:sp>
          <p:nvSpPr>
            <p:cNvPr id="15" name="Rectangle 14"/>
            <p:cNvSpPr/>
            <p:nvPr/>
          </p:nvSpPr>
          <p:spPr bwMode="auto">
            <a:xfrm>
              <a:off x="1063923" y="4603864"/>
              <a:ext cx="1676400" cy="46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none" lIns="0" tIns="0" rIns="0" bIns="0" anchor="t" anchorCtr="0">
              <a:spAutoFit/>
            </a:bodyPr>
            <a:lstStyle/>
            <a:p>
              <a:pPr algn="l" defTabSz="2286000">
                <a:lnSpc>
                  <a:spcPts val="3600"/>
                </a:lnSpc>
              </a:pPr>
              <a:r>
                <a:rPr lang="zh-CN" altLang="en-US" sz="3000" b="1" spc="300" dirty="0">
                  <a:solidFill>
                    <a:srgbClr val="005BAB"/>
                  </a:solidFill>
                  <a:latin typeface="Arial" panose="020B0604020202020204"/>
                  <a:ea typeface="微软雅黑" panose="020B0503020204020204" charset="-122"/>
                  <a:cs typeface="Playfair Display SC" charset="0"/>
                  <a:sym typeface="Arial" panose="020B0604020202020204"/>
                </a:rPr>
                <a:t>公司简介</a:t>
              </a:r>
              <a:endParaRPr lang="zh-CN" altLang="en-US" sz="3000" b="1" spc="300" dirty="0">
                <a:solidFill>
                  <a:srgbClr val="005BAB"/>
                </a:solidFill>
                <a:latin typeface="Arial" panose="020B0604020202020204"/>
                <a:ea typeface="微软雅黑" panose="020B0503020204020204" charset="-122"/>
                <a:cs typeface="Playfair Display SC" charset="0"/>
                <a:sym typeface="Arial" panose="020B0604020202020204"/>
              </a:endParaRPr>
            </a:p>
          </p:txBody>
        </p:sp>
        <p:sp>
          <p:nvSpPr>
            <p:cNvPr id="27" name="TextBox 8"/>
            <p:cNvSpPr txBox="1"/>
            <p:nvPr/>
          </p:nvSpPr>
          <p:spPr>
            <a:xfrm>
              <a:off x="1072646" y="5293454"/>
              <a:ext cx="10069010" cy="2106295"/>
            </a:xfrm>
            <a:prstGeom prst="rect">
              <a:avLst/>
            </a:prstGeom>
            <a:noFill/>
          </p:spPr>
          <p:txBody>
            <a:bodyPr wrap="square" lIns="0" tIns="0" rIns="0" bIns="0" numCol="1" spcCol="959784">
              <a:spAutoFit/>
            </a:bodyPr>
            <a:lstStyle/>
            <a:p>
              <a:pPr algn="l" defTabSz="913765">
                <a:lnSpc>
                  <a:spcPts val="1825"/>
                </a:lnSpc>
              </a:pPr>
              <a:r>
                <a:rPr 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       </a:t>
              </a:r>
              <a:r>
                <a:rPr lang="zh-CN" altLang="en-US" sz="1100" dirty="0">
                  <a:solidFill>
                    <a:srgbClr val="00549E"/>
                  </a:solidFill>
                  <a:latin typeface="微软雅黑" panose="020B0503020204020204" charset="-122"/>
                  <a:ea typeface="微软雅黑" panose="020B0503020204020204" charset="-122"/>
                  <a:sym typeface="+mn-ea"/>
                </a:rPr>
                <a:t>上海凡特实业有限公司</a:t>
              </a:r>
              <a:r>
                <a:rPr lang="zh-CN" altLang="en-US" sz="1100" dirty="0">
                  <a:solidFill>
                    <a:schemeClr val="tx1">
                      <a:lumMod val="50000"/>
                      <a:lumOff val="50000"/>
                    </a:schemeClr>
                  </a:solidFill>
                  <a:latin typeface="微软雅黑" panose="020B0503020204020204" charset="-122"/>
                  <a:ea typeface="微软雅黑" panose="020B0503020204020204" charset="-122"/>
                  <a:sym typeface="+mn-ea"/>
                </a:rPr>
                <a:t>，是一家专注于智能电气产业创新与升级的国家高新技术性企业。提供智能电气、智慧照明、智慧教室护眼灯、智慧城市、智慧路灯、物联网和ICT集成业务的应用解决方案，其方案包括智能断路器、物联网网关、应用终端设备，智慧城市物联网平台和生态伙伴传感器等，公司联合产业链的上下游企业，组成强大的生态圈，为用户提供一站式服务。</a:t>
              </a:r>
              <a:endParaRPr lang="zh-CN" altLang="en-US" sz="1100" dirty="0">
                <a:solidFill>
                  <a:schemeClr val="tx1">
                    <a:lumMod val="50000"/>
                    <a:lumOff val="50000"/>
                  </a:schemeClr>
                </a:solidFill>
                <a:latin typeface="微软雅黑" panose="020B0503020204020204" charset="-122"/>
                <a:ea typeface="微软雅黑" panose="020B0503020204020204" charset="-122"/>
                <a:sym typeface="+mn-ea"/>
              </a:endParaRPr>
            </a:p>
            <a:p>
              <a:pPr algn="l" defTabSz="913765">
                <a:lnSpc>
                  <a:spcPts val="1825"/>
                </a:lnSpc>
              </a:pPr>
              <a:endParaRPr lang="zh-CN" altLang="en-US" sz="1100" dirty="0">
                <a:solidFill>
                  <a:schemeClr val="tx1">
                    <a:lumMod val="50000"/>
                    <a:lumOff val="50000"/>
                  </a:schemeClr>
                </a:solidFill>
                <a:latin typeface="微软雅黑" panose="020B0503020204020204" charset="-122"/>
                <a:ea typeface="微软雅黑" panose="020B0503020204020204" charset="-122"/>
                <a:sym typeface="+mn-ea"/>
              </a:endParaRPr>
            </a:p>
            <a:p>
              <a:pPr algn="l" defTabSz="913765">
                <a:lnSpc>
                  <a:spcPts val="1825"/>
                </a:lnSpc>
              </a:pPr>
              <a:r>
                <a:rPr 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       </a:t>
              </a:r>
              <a:r>
                <a:rPr lang="zh-CN" alt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多年来，公司通过与全国各大设计院和高等院校的密切技术交流和合作，现已聚集了一批学识渊博、经验丰富、业绩优良的高级技术人才和管理人才及产品研发高级顾问，为高新技术产品的研发提供了有力的技术保障，目前已</a:t>
              </a:r>
              <a:r>
                <a:rPr 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拥有</a:t>
              </a:r>
              <a:r>
                <a:rPr lang="zh-CN" alt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多</a:t>
              </a:r>
              <a:r>
                <a:rPr 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项核心技术，获得</a:t>
              </a:r>
              <a:r>
                <a:rPr lang="zh-CN" alt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数十</a:t>
              </a:r>
              <a:r>
                <a:rPr 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项专利</a:t>
              </a:r>
              <a:r>
                <a:rPr lang="zh-CN" alt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及软件著作权，</a:t>
              </a:r>
              <a:r>
                <a:rPr 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相继荣获高新技术企业、软件企业等荣誉</a:t>
              </a:r>
              <a:r>
                <a:rPr lang="zh-CN" alt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证书，并已</a:t>
              </a:r>
              <a:r>
                <a:rPr 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通过ISO9001、ISO14001、ISO45001认证</a:t>
              </a:r>
              <a:r>
                <a:rPr lang="zh-CN" alt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a:t>
              </a:r>
              <a:endParaRPr lang="zh-CN" alt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endParaRPr lang="zh-CN" alt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r>
                <a:rPr 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       </a:t>
              </a:r>
              <a:r>
                <a:rPr lang="zh-CN" alt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凡特致力于打造</a:t>
              </a:r>
              <a:r>
                <a:rPr lang="en-US" altLang="zh-CN"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AIoT</a:t>
              </a:r>
              <a:r>
                <a:rPr lang="zh-CN" alt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智慧教育、智慧安全管理等智能化场景，为</a:t>
              </a:r>
              <a:r>
                <a:rPr lang="en-US" altLang="zh-CN"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a:t>
              </a:r>
              <a:r>
                <a:rPr lang="zh-CN" alt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共同呵护好孩子的眼睛，让他们拥有一个光明的未来</a:t>
              </a:r>
              <a:r>
                <a:rPr lang="en-US" altLang="zh-CN"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a:t>
              </a:r>
              <a:r>
                <a:rPr lang="zh-CN" alt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rPr>
                <a:t>而前行。凡特，为你而卓越，因你而精彩！</a:t>
              </a:r>
              <a:endParaRPr lang="zh-CN" altLang="en-US" sz="1100" dirty="0">
                <a:solidFill>
                  <a:srgbClr val="7F7F7F"/>
                </a:solidFill>
                <a:latin typeface="Arial" panose="020B0604020202020204"/>
                <a:ea typeface="微软雅黑" panose="020B0503020204020204" charset="-122"/>
                <a:cs typeface="Lato Light" panose="020F0502020204030203" pitchFamily="34" charset="0"/>
                <a:sym typeface="Arial" panose="020B0604020202020204"/>
              </a:endParaRPr>
            </a:p>
          </p:txBody>
        </p:sp>
      </p:grpSp>
      <p:pic>
        <p:nvPicPr>
          <p:cNvPr id="8" name="图片 7" descr="前台"/>
          <p:cNvPicPr>
            <a:picLocks noChangeAspect="1"/>
          </p:cNvPicPr>
          <p:nvPr/>
        </p:nvPicPr>
        <p:blipFill>
          <a:blip r:embed="rId1"/>
          <a:srcRect l="-88" t="24208" r="88" b="28629"/>
          <a:stretch>
            <a:fillRect/>
          </a:stretch>
        </p:blipFill>
        <p:spPr>
          <a:xfrm>
            <a:off x="694690" y="-635"/>
            <a:ext cx="10784205" cy="3061970"/>
          </a:xfrm>
          <a:prstGeom prst="rect">
            <a:avLst/>
          </a:prstGeom>
        </p:spPr>
      </p:pic>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48" name="文本框 47"/>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6" name="矩形 5"/>
          <p:cNvSpPr/>
          <p:nvPr/>
        </p:nvSpPr>
        <p:spPr>
          <a:xfrm>
            <a:off x="703879" y="51636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14" name="TextBox 8"/>
          <p:cNvSpPr txBox="1"/>
          <p:nvPr/>
        </p:nvSpPr>
        <p:spPr>
          <a:xfrm>
            <a:off x="1310640" y="1630045"/>
            <a:ext cx="9646920" cy="2339975"/>
          </a:xfrm>
          <a:prstGeom prst="rect">
            <a:avLst/>
          </a:prstGeom>
          <a:noFill/>
        </p:spPr>
        <p:txBody>
          <a:bodyPr wrap="square" lIns="0" tIns="0" rIns="0" bIns="0" numCol="1" spcCol="959784">
            <a:spAutoFit/>
          </a:bodyPr>
          <a:p>
            <a:pPr defTabSz="913765">
              <a:lnSpc>
                <a:spcPts val="1825"/>
              </a:lnSpc>
            </a:pPr>
            <a:endParaRPr lang="en-US" sz="16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6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       公司坚持 “质量是企业的生命” 的宗旨，先后通过</a:t>
            </a:r>
            <a:r>
              <a:rPr lang="zh-CN" altLang="en-US"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a:t>
            </a:r>
            <a:r>
              <a:rPr lang="en-US" sz="1800"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高新技术企业证书</a:t>
            </a:r>
            <a:r>
              <a:rPr lang="zh-CN" altLang="en-US"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a:t>
            </a:r>
            <a:r>
              <a:rPr lang="en-US" sz="1800"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a:t>
            </a:r>
            <a:r>
              <a:rPr lang="zh-CN" altLang="en-US"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a:t>
            </a:r>
            <a:r>
              <a:rPr lang="en-US"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ISO9001质量管理体系认证</a:t>
            </a:r>
            <a:r>
              <a:rPr lang="zh-CN" altLang="en-US"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a:t>
            </a:r>
            <a:r>
              <a:rPr lang="en-US"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a:t>
            </a:r>
            <a:r>
              <a:rPr lang="zh-CN" altLang="en-US"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a:t>
            </a:r>
            <a:r>
              <a:rPr lang="en-US"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ISO14001环境管理体系认证</a:t>
            </a:r>
            <a:r>
              <a:rPr lang="zh-CN" altLang="en-US"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a:t>
            </a:r>
            <a:r>
              <a:rPr lang="en-US"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a:t>
            </a:r>
            <a:r>
              <a:rPr lang="zh-CN" altLang="en-US"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a:t>
            </a:r>
            <a:r>
              <a:rPr lang="en-US"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ISO45001职业健康安全管理体系认证</a:t>
            </a:r>
            <a:r>
              <a:rPr lang="zh-CN" altLang="en-US"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a:t>
            </a: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p:txBody>
      </p:sp>
      <p:sp>
        <p:nvSpPr>
          <p:cNvPr id="2" name="文本框 1"/>
          <p:cNvSpPr txBox="1"/>
          <p:nvPr/>
        </p:nvSpPr>
        <p:spPr>
          <a:xfrm>
            <a:off x="5088064" y="1019810"/>
            <a:ext cx="2016125" cy="475615"/>
          </a:xfrm>
          <a:prstGeom prst="rect">
            <a:avLst/>
          </a:prstGeom>
          <a:noFill/>
        </p:spPr>
        <p:txBody>
          <a:bodyPr wrap="square" rtlCol="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5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企业资质</a:t>
            </a:r>
            <a:endParaRPr kumimoji="0" lang="en-US" altLang="zh-CN" sz="25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endParaRPr>
          </a:p>
        </p:txBody>
      </p:sp>
      <p:pic>
        <p:nvPicPr>
          <p:cNvPr id="4" name="图片 3" descr="ISO9001证书中文Q带标"/>
          <p:cNvPicPr>
            <a:picLocks noChangeAspect="1"/>
          </p:cNvPicPr>
          <p:nvPr/>
        </p:nvPicPr>
        <p:blipFill>
          <a:blip r:embed="rId1"/>
          <a:stretch>
            <a:fillRect/>
          </a:stretch>
        </p:blipFill>
        <p:spPr>
          <a:xfrm>
            <a:off x="3768725" y="2851150"/>
            <a:ext cx="1998345" cy="2830195"/>
          </a:xfrm>
          <a:prstGeom prst="rect">
            <a:avLst/>
          </a:prstGeom>
        </p:spPr>
      </p:pic>
      <p:pic>
        <p:nvPicPr>
          <p:cNvPr id="12" name="图片 11" descr="ISO14001证书中文E带标"/>
          <p:cNvPicPr>
            <a:picLocks noChangeAspect="1"/>
          </p:cNvPicPr>
          <p:nvPr/>
        </p:nvPicPr>
        <p:blipFill>
          <a:blip r:embed="rId2"/>
          <a:stretch>
            <a:fillRect/>
          </a:stretch>
        </p:blipFill>
        <p:spPr>
          <a:xfrm>
            <a:off x="4425315" y="2842260"/>
            <a:ext cx="1999615" cy="2832100"/>
          </a:xfrm>
          <a:prstGeom prst="rect">
            <a:avLst/>
          </a:prstGeom>
        </p:spPr>
      </p:pic>
      <p:pic>
        <p:nvPicPr>
          <p:cNvPr id="13" name="图片 12" descr="ISO45001证书中文带标"/>
          <p:cNvPicPr>
            <a:picLocks noChangeAspect="1"/>
          </p:cNvPicPr>
          <p:nvPr/>
        </p:nvPicPr>
        <p:blipFill>
          <a:blip r:embed="rId3"/>
          <a:stretch>
            <a:fillRect/>
          </a:stretch>
        </p:blipFill>
        <p:spPr>
          <a:xfrm>
            <a:off x="5142230" y="2850515"/>
            <a:ext cx="1998345" cy="2830195"/>
          </a:xfrm>
          <a:prstGeom prst="rect">
            <a:avLst/>
          </a:prstGeom>
        </p:spPr>
      </p:pic>
      <p:pic>
        <p:nvPicPr>
          <p:cNvPr id="15" name="图片 14" descr="高新企业"/>
          <p:cNvPicPr>
            <a:picLocks noChangeAspect="1"/>
          </p:cNvPicPr>
          <p:nvPr/>
        </p:nvPicPr>
        <p:blipFill>
          <a:blip r:embed="rId4"/>
          <a:stretch>
            <a:fillRect/>
          </a:stretch>
        </p:blipFill>
        <p:spPr>
          <a:xfrm>
            <a:off x="1310640" y="4333875"/>
            <a:ext cx="2209800" cy="1500505"/>
          </a:xfrm>
          <a:prstGeom prst="rect">
            <a:avLst/>
          </a:prstGeom>
        </p:spPr>
      </p:pic>
      <p:pic>
        <p:nvPicPr>
          <p:cNvPr id="16" name="图片 15" descr="上海凡特实业有限公司2020营业执照"/>
          <p:cNvPicPr>
            <a:picLocks noChangeAspect="1"/>
          </p:cNvPicPr>
          <p:nvPr/>
        </p:nvPicPr>
        <p:blipFill>
          <a:blip r:embed="rId5"/>
          <a:stretch>
            <a:fillRect/>
          </a:stretch>
        </p:blipFill>
        <p:spPr>
          <a:xfrm>
            <a:off x="1310640" y="2647315"/>
            <a:ext cx="2229485" cy="1563370"/>
          </a:xfrm>
          <a:prstGeom prst="rect">
            <a:avLst/>
          </a:prstGeom>
        </p:spPr>
      </p:pic>
      <p:pic>
        <p:nvPicPr>
          <p:cNvPr id="17" name="图片 16" descr="微信图片_20201118164833"/>
          <p:cNvPicPr>
            <a:picLocks noChangeAspect="1"/>
          </p:cNvPicPr>
          <p:nvPr/>
        </p:nvPicPr>
        <p:blipFill>
          <a:blip r:embed="rId6"/>
          <a:stretch>
            <a:fillRect/>
          </a:stretch>
        </p:blipFill>
        <p:spPr>
          <a:xfrm>
            <a:off x="7475220" y="2851150"/>
            <a:ext cx="3463290" cy="2696210"/>
          </a:xfrm>
          <a:prstGeom prst="roundRect">
            <a:avLst/>
          </a:prstGeom>
        </p:spPr>
      </p:pic>
      <p:pic>
        <p:nvPicPr>
          <p:cNvPr id="18" name="图片 17" descr="凡特LOGO横-01"/>
          <p:cNvPicPr>
            <a:picLocks noChangeAspect="1"/>
          </p:cNvPicPr>
          <p:nvPr/>
        </p:nvPicPr>
        <p:blipFill>
          <a:blip r:embed="rId7"/>
          <a:stretch>
            <a:fillRect/>
          </a:stretch>
        </p:blipFill>
        <p:spPr>
          <a:xfrm>
            <a:off x="5121910" y="-125730"/>
            <a:ext cx="1965325" cy="747395"/>
          </a:xfrm>
          <a:prstGeom prst="rect">
            <a:avLst/>
          </a:prstGeom>
        </p:spPr>
      </p:pic>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矩形 1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13" name="矩形 12"/>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14" name="文本框 13"/>
          <p:cNvSpPr txBox="1"/>
          <p:nvPr/>
        </p:nvSpPr>
        <p:spPr>
          <a:xfrm>
            <a:off x="2138091" y="2586811"/>
            <a:ext cx="2076359" cy="1200329"/>
          </a:xfrm>
          <a:prstGeom prst="rect">
            <a:avLst/>
          </a:prstGeom>
          <a:noFill/>
        </p:spPr>
        <p:txBody>
          <a:bodyPr wrap="square" rtlCol="0">
            <a:spAutoFit/>
          </a:bodyPr>
          <a:lstStyle/>
          <a:p>
            <a:pPr algn="r">
              <a:defRPr/>
            </a:pPr>
            <a:r>
              <a:rPr lang="zh-CN" altLang="en-US" sz="4400" b="1" dirty="0">
                <a:solidFill>
                  <a:srgbClr val="005BAB"/>
                </a:solidFill>
                <a:latin typeface="Arial" panose="020B0604020202020204"/>
                <a:ea typeface="微软雅黑" panose="020B0503020204020204" charset="-122"/>
                <a:cs typeface="+mn-ea"/>
                <a:sym typeface="Arial" panose="020B0604020202020204"/>
              </a:rPr>
              <a:t>目录</a:t>
            </a:r>
            <a:endParaRPr lang="en-US" altLang="zh-CN" sz="4400" b="1" dirty="0">
              <a:solidFill>
                <a:srgbClr val="99191E"/>
              </a:solidFill>
              <a:latin typeface="Arial" panose="020B0604020202020204"/>
              <a:ea typeface="微软雅黑" panose="020B0503020204020204" charset="-122"/>
              <a:cs typeface="+mn-ea"/>
              <a:sym typeface="Arial" panose="020B0604020202020204"/>
            </a:endParaRPr>
          </a:p>
          <a:p>
            <a:pPr algn="r">
              <a:defRPr/>
            </a:pPr>
            <a:r>
              <a:rPr lang="en-US" altLang="zh-CN" sz="2800" b="1" dirty="0">
                <a:solidFill>
                  <a:schemeClr val="tx1">
                    <a:lumMod val="50000"/>
                    <a:lumOff val="50000"/>
                  </a:schemeClr>
                </a:solidFill>
                <a:latin typeface="Arial" panose="020B0604020202020204"/>
                <a:ea typeface="微软雅黑" panose="020B0503020204020204" charset="-122"/>
                <a:cs typeface="+mn-ea"/>
                <a:sym typeface="Arial" panose="020B0604020202020204"/>
              </a:rPr>
              <a:t>CONENTS</a:t>
            </a:r>
            <a:endParaRPr lang="en-US" altLang="zh-CN" sz="2800" b="1" dirty="0">
              <a:solidFill>
                <a:schemeClr val="tx1">
                  <a:lumMod val="50000"/>
                  <a:lumOff val="50000"/>
                </a:schemeClr>
              </a:solidFill>
              <a:latin typeface="Arial" panose="020B0604020202020204"/>
              <a:ea typeface="微软雅黑" panose="020B0503020204020204" charset="-122"/>
              <a:cs typeface="+mn-ea"/>
              <a:sym typeface="Arial" panose="020B0604020202020204"/>
            </a:endParaRPr>
          </a:p>
        </p:txBody>
      </p:sp>
      <p:cxnSp>
        <p:nvCxnSpPr>
          <p:cNvPr id="15" name="直接连接符 14"/>
          <p:cNvCxnSpPr/>
          <p:nvPr/>
        </p:nvCxnSpPr>
        <p:spPr>
          <a:xfrm>
            <a:off x="5173980" y="2171700"/>
            <a:ext cx="0" cy="2674620"/>
          </a:xfrm>
          <a:prstGeom prst="line">
            <a:avLst/>
          </a:prstGeom>
          <a:noFill/>
          <a:ln w="6350" cap="flat" cmpd="sng" algn="ctr">
            <a:solidFill>
              <a:schemeClr val="tx1">
                <a:lumMod val="50000"/>
                <a:lumOff val="50000"/>
              </a:schemeClr>
            </a:solidFill>
            <a:prstDash val="dash"/>
            <a:miter lim="800000"/>
          </a:ln>
          <a:effectLst/>
        </p:spPr>
      </p:cxnSp>
      <p:sp>
        <p:nvSpPr>
          <p:cNvPr id="32" name="文本框 31"/>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grpSp>
        <p:nvGrpSpPr>
          <p:cNvPr id="3" name="组合 2"/>
          <p:cNvGrpSpPr/>
          <p:nvPr/>
        </p:nvGrpSpPr>
        <p:grpSpPr>
          <a:xfrm>
            <a:off x="6658610" y="1672781"/>
            <a:ext cx="4023995" cy="4014470"/>
            <a:chOff x="10486" y="2641"/>
            <a:chExt cx="6337" cy="6322"/>
          </a:xfrm>
        </p:grpSpPr>
        <p:grpSp>
          <p:nvGrpSpPr>
            <p:cNvPr id="43" name="组合 42"/>
            <p:cNvGrpSpPr/>
            <p:nvPr/>
          </p:nvGrpSpPr>
          <p:grpSpPr>
            <a:xfrm>
              <a:off x="10486" y="2641"/>
              <a:ext cx="6337" cy="5478"/>
              <a:chOff x="10486" y="1772"/>
              <a:chExt cx="6337" cy="5478"/>
            </a:xfrm>
          </p:grpSpPr>
          <p:sp>
            <p:nvSpPr>
              <p:cNvPr id="34" name="TextBox 119"/>
              <p:cNvSpPr txBox="1"/>
              <p:nvPr/>
            </p:nvSpPr>
            <p:spPr>
              <a:xfrm>
                <a:off x="10486" y="1772"/>
                <a:ext cx="3888" cy="483"/>
              </a:xfrm>
              <a:prstGeom prst="rect">
                <a:avLst/>
              </a:prstGeom>
              <a:noFill/>
            </p:spPr>
            <p:txBody>
              <a:bodyPr wrap="square" rtlCol="0">
                <a:spAutoFit/>
              </a:bodyPr>
              <a:p>
                <a:pPr defTabSz="913765"/>
                <a:r>
                  <a:rPr lang="en-US" sz="1400" b="1" dirty="0">
                    <a:solidFill>
                      <a:srgbClr val="005BAB"/>
                    </a:solidFill>
                    <a:latin typeface="Arial" panose="020B0604020202020204"/>
                    <a:ea typeface="微软雅黑" panose="020B0503020204020204" charset="-122"/>
                    <a:cs typeface="+mn-ea"/>
                    <a:sym typeface="Arial" panose="020B0604020202020204"/>
                  </a:rPr>
                  <a:t>01 </a:t>
                </a:r>
                <a:r>
                  <a:rPr lang="en-US" altLang="zh-CN" sz="1400" b="1" dirty="0">
                    <a:solidFill>
                      <a:srgbClr val="005BAB"/>
                    </a:solidFill>
                    <a:latin typeface="Arial" panose="020B0604020202020204"/>
                    <a:ea typeface="微软雅黑" panose="020B0503020204020204" charset="-122"/>
                    <a:cs typeface="+mn-ea"/>
                    <a:sym typeface="Arial" panose="020B0604020202020204"/>
                  </a:rPr>
                  <a:t>. </a:t>
                </a:r>
                <a:r>
                  <a:rPr lang="zh-CN" altLang="en-US" sz="1400" b="1" dirty="0">
                    <a:solidFill>
                      <a:srgbClr val="005BAB"/>
                    </a:solidFill>
                    <a:latin typeface="Arial" panose="020B0604020202020204"/>
                    <a:ea typeface="微软雅黑" panose="020B0503020204020204" charset="-122"/>
                    <a:cs typeface="+mn-ea"/>
                    <a:sym typeface="Arial" panose="020B0604020202020204"/>
                  </a:rPr>
                  <a:t>项目背景</a:t>
                </a:r>
                <a:endParaRPr lang="zh-CN" altLang="en-US" sz="1400" b="1" dirty="0">
                  <a:solidFill>
                    <a:srgbClr val="005BAB"/>
                  </a:solidFill>
                  <a:latin typeface="Arial" panose="020B0604020202020204"/>
                  <a:ea typeface="微软雅黑" panose="020B0503020204020204" charset="-122"/>
                  <a:cs typeface="+mn-ea"/>
                  <a:sym typeface="Arial" panose="020B0604020202020204"/>
                </a:endParaRPr>
              </a:p>
            </p:txBody>
          </p:sp>
          <p:sp>
            <p:nvSpPr>
              <p:cNvPr id="35" name="TextBox 119"/>
              <p:cNvSpPr txBox="1"/>
              <p:nvPr/>
            </p:nvSpPr>
            <p:spPr>
              <a:xfrm>
                <a:off x="10486" y="3450"/>
                <a:ext cx="3888" cy="483"/>
              </a:xfrm>
              <a:prstGeom prst="rect">
                <a:avLst/>
              </a:prstGeom>
              <a:noFill/>
            </p:spPr>
            <p:txBody>
              <a:bodyPr wrap="square" rtlCol="0">
                <a:spAutoFit/>
              </a:bodyPr>
              <a:p>
                <a:pPr defTabSz="913765"/>
                <a:r>
                  <a:rPr lang="en-US" sz="1400" b="1" dirty="0">
                    <a:solidFill>
                      <a:srgbClr val="005BAB"/>
                    </a:solidFill>
                    <a:latin typeface="Arial" panose="020B0604020202020204"/>
                    <a:ea typeface="微软雅黑" panose="020B0503020204020204" charset="-122"/>
                    <a:cs typeface="+mn-ea"/>
                    <a:sym typeface="Arial" panose="020B0604020202020204"/>
                  </a:rPr>
                  <a:t>03 </a:t>
                </a:r>
                <a:r>
                  <a:rPr lang="en-US" altLang="zh-CN" sz="1400" b="1" dirty="0">
                    <a:solidFill>
                      <a:srgbClr val="005BAB"/>
                    </a:solidFill>
                    <a:latin typeface="Arial" panose="020B0604020202020204"/>
                    <a:ea typeface="微软雅黑" panose="020B0503020204020204" charset="-122"/>
                    <a:cs typeface="+mn-ea"/>
                    <a:sym typeface="Arial" panose="020B0604020202020204"/>
                  </a:rPr>
                  <a:t>. </a:t>
                </a:r>
                <a:r>
                  <a:rPr lang="zh-CN" altLang="en-US" sz="1400" b="1" dirty="0">
                    <a:solidFill>
                      <a:srgbClr val="005BAB"/>
                    </a:solidFill>
                    <a:latin typeface="Arial" panose="020B0604020202020204"/>
                    <a:ea typeface="微软雅黑" panose="020B0503020204020204" charset="-122"/>
                    <a:cs typeface="+mn-ea"/>
                    <a:sym typeface="Arial" panose="020B0604020202020204"/>
                  </a:rPr>
                  <a:t>凡特介绍</a:t>
                </a:r>
                <a:endParaRPr lang="zh-CN" altLang="en-US" sz="1400" b="1" dirty="0">
                  <a:solidFill>
                    <a:srgbClr val="005BAB"/>
                  </a:solidFill>
                  <a:latin typeface="Arial" panose="020B0604020202020204"/>
                  <a:ea typeface="微软雅黑" panose="020B0503020204020204" charset="-122"/>
                  <a:cs typeface="+mn-ea"/>
                  <a:sym typeface="Arial" panose="020B0604020202020204"/>
                </a:endParaRPr>
              </a:p>
            </p:txBody>
          </p:sp>
          <p:sp>
            <p:nvSpPr>
              <p:cNvPr id="37" name="TextBox 119"/>
              <p:cNvSpPr txBox="1"/>
              <p:nvPr/>
            </p:nvSpPr>
            <p:spPr>
              <a:xfrm>
                <a:off x="10486" y="4264"/>
                <a:ext cx="6337" cy="483"/>
              </a:xfrm>
              <a:prstGeom prst="rect">
                <a:avLst/>
              </a:prstGeom>
              <a:noFill/>
            </p:spPr>
            <p:txBody>
              <a:bodyPr wrap="square" rtlCol="0">
                <a:spAutoFit/>
              </a:bodyPr>
              <a:p>
                <a:pPr defTabSz="913765"/>
                <a:r>
                  <a:rPr lang="en-US" sz="1400" b="1" dirty="0">
                    <a:solidFill>
                      <a:srgbClr val="005BAB"/>
                    </a:solidFill>
                    <a:latin typeface="Arial" panose="020B0604020202020204"/>
                    <a:ea typeface="微软雅黑" panose="020B0503020204020204" charset="-122"/>
                    <a:cs typeface="+mn-ea"/>
                    <a:sym typeface="Arial" panose="020B0604020202020204"/>
                  </a:rPr>
                  <a:t>04</a:t>
                </a:r>
                <a:r>
                  <a:rPr lang="zh-CN" altLang="en-US" sz="1400" b="1" dirty="0">
                    <a:solidFill>
                      <a:srgbClr val="005BAB"/>
                    </a:solidFill>
                    <a:latin typeface="Arial" panose="020B0604020202020204"/>
                    <a:ea typeface="微软雅黑" panose="020B0503020204020204" charset="-122"/>
                    <a:cs typeface="+mn-ea"/>
                    <a:sym typeface="Arial" panose="020B0604020202020204"/>
                  </a:rPr>
                  <a:t> </a:t>
                </a:r>
                <a:r>
                  <a:rPr lang="en-US" altLang="zh-CN" sz="1400" b="1" dirty="0">
                    <a:solidFill>
                      <a:srgbClr val="005BAB"/>
                    </a:solidFill>
                    <a:latin typeface="Arial" panose="020B0604020202020204"/>
                    <a:ea typeface="微软雅黑" panose="020B0503020204020204" charset="-122"/>
                    <a:cs typeface="+mn-ea"/>
                    <a:sym typeface="Arial" panose="020B0604020202020204"/>
                  </a:rPr>
                  <a:t>. </a:t>
                </a:r>
                <a:r>
                  <a:rPr lang="zh-CN" altLang="en-US" sz="1400" b="1" dirty="0">
                    <a:solidFill>
                      <a:srgbClr val="005BAB"/>
                    </a:solidFill>
                    <a:latin typeface="Arial" panose="020B0604020202020204"/>
                    <a:ea typeface="微软雅黑" panose="020B0503020204020204" charset="-122"/>
                    <a:cs typeface="+mn-ea"/>
                    <a:sym typeface="Arial" panose="020B0604020202020204"/>
                  </a:rPr>
                  <a:t>成功案例分析</a:t>
                </a:r>
                <a:endParaRPr lang="zh-CN" altLang="en-US" sz="1400" b="1" spc="300" dirty="0">
                  <a:solidFill>
                    <a:srgbClr val="005BAB"/>
                  </a:solidFill>
                  <a:latin typeface="Arial" panose="020B0604020202020204"/>
                  <a:ea typeface="微软雅黑" panose="020B0503020204020204" charset="-122"/>
                  <a:cs typeface="+mn-ea"/>
                  <a:sym typeface="Arial" panose="020B0604020202020204"/>
                </a:endParaRPr>
              </a:p>
            </p:txBody>
          </p:sp>
          <p:sp>
            <p:nvSpPr>
              <p:cNvPr id="38" name="TextBox 119"/>
              <p:cNvSpPr txBox="1"/>
              <p:nvPr/>
            </p:nvSpPr>
            <p:spPr>
              <a:xfrm>
                <a:off x="10486" y="5928"/>
                <a:ext cx="3888" cy="483"/>
              </a:xfrm>
              <a:prstGeom prst="rect">
                <a:avLst/>
              </a:prstGeom>
              <a:noFill/>
            </p:spPr>
            <p:txBody>
              <a:bodyPr wrap="square" rtlCol="0">
                <a:spAutoFit/>
              </a:bodyPr>
              <a:p>
                <a:pPr defTabSz="913765"/>
                <a:r>
                  <a:rPr lang="en-US" sz="1400" b="1" dirty="0">
                    <a:solidFill>
                      <a:srgbClr val="005BAB"/>
                    </a:solidFill>
                    <a:latin typeface="Arial" panose="020B0604020202020204"/>
                    <a:ea typeface="微软雅黑" panose="020B0503020204020204" charset="-122"/>
                    <a:cs typeface="+mn-ea"/>
                    <a:sym typeface="Arial" panose="020B0604020202020204"/>
                  </a:rPr>
                  <a:t>06</a:t>
                </a:r>
                <a:r>
                  <a:rPr lang="zh-CN" altLang="en-US" sz="1400" b="1" dirty="0">
                    <a:solidFill>
                      <a:srgbClr val="005BAB"/>
                    </a:solidFill>
                    <a:latin typeface="Arial" panose="020B0604020202020204"/>
                    <a:ea typeface="微软雅黑" panose="020B0503020204020204" charset="-122"/>
                    <a:cs typeface="+mn-ea"/>
                    <a:sym typeface="Arial" panose="020B0604020202020204"/>
                  </a:rPr>
                  <a:t> </a:t>
                </a:r>
                <a:r>
                  <a:rPr lang="en-US" altLang="zh-CN" sz="1400" b="1" dirty="0">
                    <a:solidFill>
                      <a:srgbClr val="005BAB"/>
                    </a:solidFill>
                    <a:latin typeface="Arial" panose="020B0604020202020204"/>
                    <a:ea typeface="微软雅黑" panose="020B0503020204020204" charset="-122"/>
                    <a:cs typeface="+mn-ea"/>
                    <a:sym typeface="Arial" panose="020B0604020202020204"/>
                  </a:rPr>
                  <a:t>. </a:t>
                </a:r>
                <a:r>
                  <a:rPr lang="zh-CN" altLang="en-US" sz="1400" b="1" dirty="0">
                    <a:solidFill>
                      <a:srgbClr val="005BAB"/>
                    </a:solidFill>
                    <a:latin typeface="Arial" panose="020B0604020202020204"/>
                    <a:ea typeface="微软雅黑" panose="020B0503020204020204" charset="-122"/>
                    <a:cs typeface="+mn-ea"/>
                    <a:sym typeface="Arial" panose="020B0604020202020204"/>
                  </a:rPr>
                  <a:t>实施方案</a:t>
                </a:r>
                <a:endParaRPr lang="zh-CN" altLang="en-US" sz="1400" b="1" dirty="0">
                  <a:solidFill>
                    <a:srgbClr val="005BAB"/>
                  </a:solidFill>
                  <a:latin typeface="Arial" panose="020B0604020202020204"/>
                  <a:ea typeface="微软雅黑" panose="020B0503020204020204" charset="-122"/>
                  <a:cs typeface="+mn-ea"/>
                  <a:sym typeface="Arial" panose="020B0604020202020204"/>
                </a:endParaRPr>
              </a:p>
            </p:txBody>
          </p:sp>
          <p:sp>
            <p:nvSpPr>
              <p:cNvPr id="39" name="TextBox 119"/>
              <p:cNvSpPr txBox="1"/>
              <p:nvPr/>
            </p:nvSpPr>
            <p:spPr>
              <a:xfrm>
                <a:off x="10486" y="6767"/>
                <a:ext cx="3888" cy="483"/>
              </a:xfrm>
              <a:prstGeom prst="rect">
                <a:avLst/>
              </a:prstGeom>
              <a:noFill/>
            </p:spPr>
            <p:txBody>
              <a:bodyPr wrap="square" rtlCol="0">
                <a:spAutoFit/>
              </a:bodyPr>
              <a:p>
                <a:pPr defTabSz="913765"/>
                <a:r>
                  <a:rPr lang="en-US" sz="1400" b="1" dirty="0">
                    <a:solidFill>
                      <a:srgbClr val="005BAB"/>
                    </a:solidFill>
                    <a:latin typeface="Arial" panose="020B0604020202020204"/>
                    <a:ea typeface="微软雅黑" panose="020B0503020204020204" charset="-122"/>
                    <a:cs typeface="+mn-ea"/>
                    <a:sym typeface="Arial" panose="020B0604020202020204"/>
                  </a:rPr>
                  <a:t>07</a:t>
                </a:r>
                <a:r>
                  <a:rPr lang="zh-CN" altLang="en-US" sz="1400" b="1" dirty="0">
                    <a:solidFill>
                      <a:srgbClr val="005BAB"/>
                    </a:solidFill>
                    <a:latin typeface="Arial" panose="020B0604020202020204"/>
                    <a:ea typeface="微软雅黑" panose="020B0503020204020204" charset="-122"/>
                    <a:cs typeface="+mn-ea"/>
                    <a:sym typeface="Arial" panose="020B0604020202020204"/>
                  </a:rPr>
                  <a:t> </a:t>
                </a:r>
                <a:r>
                  <a:rPr lang="en-US" altLang="zh-CN" sz="1400" b="1" dirty="0">
                    <a:solidFill>
                      <a:srgbClr val="005BAB"/>
                    </a:solidFill>
                    <a:latin typeface="Arial" panose="020B0604020202020204"/>
                    <a:ea typeface="微软雅黑" panose="020B0503020204020204" charset="-122"/>
                    <a:cs typeface="+mn-ea"/>
                    <a:sym typeface="Arial" panose="020B0604020202020204"/>
                  </a:rPr>
                  <a:t>. </a:t>
                </a:r>
                <a:r>
                  <a:rPr lang="zh-CN" altLang="en-US" sz="1400" b="1" dirty="0">
                    <a:solidFill>
                      <a:srgbClr val="005BAB"/>
                    </a:solidFill>
                    <a:latin typeface="Arial" panose="020B0604020202020204"/>
                    <a:ea typeface="微软雅黑" panose="020B0503020204020204" charset="-122"/>
                    <a:cs typeface="+mn-ea"/>
                    <a:sym typeface="Arial" panose="020B0604020202020204"/>
                  </a:rPr>
                  <a:t>售后服务</a:t>
                </a:r>
                <a:endParaRPr lang="zh-CN" altLang="en-US" sz="1400" b="1" dirty="0">
                  <a:solidFill>
                    <a:srgbClr val="005BAB"/>
                  </a:solidFill>
                  <a:latin typeface="Arial" panose="020B0604020202020204"/>
                  <a:ea typeface="微软雅黑" panose="020B0503020204020204" charset="-122"/>
                  <a:cs typeface="+mn-ea"/>
                  <a:sym typeface="Arial" panose="020B0604020202020204"/>
                </a:endParaRPr>
              </a:p>
            </p:txBody>
          </p:sp>
          <p:sp>
            <p:nvSpPr>
              <p:cNvPr id="42" name="TextBox 119"/>
              <p:cNvSpPr txBox="1"/>
              <p:nvPr/>
            </p:nvSpPr>
            <p:spPr>
              <a:xfrm>
                <a:off x="10486" y="2611"/>
                <a:ext cx="5553" cy="483"/>
              </a:xfrm>
              <a:prstGeom prst="rect">
                <a:avLst/>
              </a:prstGeom>
              <a:noFill/>
            </p:spPr>
            <p:txBody>
              <a:bodyPr wrap="square" rtlCol="0">
                <a:spAutoFit/>
              </a:bodyPr>
              <a:p>
                <a:pPr defTabSz="913765"/>
                <a:r>
                  <a:rPr lang="en-US" sz="1400" b="1" dirty="0">
                    <a:solidFill>
                      <a:srgbClr val="005BAB"/>
                    </a:solidFill>
                    <a:latin typeface="Arial" panose="020B0604020202020204"/>
                    <a:ea typeface="微软雅黑" panose="020B0503020204020204" charset="-122"/>
                    <a:cs typeface="+mn-ea"/>
                    <a:sym typeface="Arial" panose="020B0604020202020204"/>
                  </a:rPr>
                  <a:t>02 </a:t>
                </a:r>
                <a:r>
                  <a:rPr lang="en-US" altLang="zh-CN" sz="1400" b="1" dirty="0">
                    <a:solidFill>
                      <a:srgbClr val="005BAB"/>
                    </a:solidFill>
                    <a:latin typeface="Arial" panose="020B0604020202020204"/>
                    <a:ea typeface="微软雅黑" panose="020B0503020204020204" charset="-122"/>
                    <a:cs typeface="+mn-ea"/>
                    <a:sym typeface="Arial" panose="020B0604020202020204"/>
                  </a:rPr>
                  <a:t>. </a:t>
                </a:r>
                <a:r>
                  <a:rPr lang="zh-CN" altLang="en-US" sz="1400" b="1" dirty="0">
                    <a:solidFill>
                      <a:srgbClr val="005BAB"/>
                    </a:solidFill>
                    <a:latin typeface="Arial" panose="020B0604020202020204"/>
                    <a:ea typeface="微软雅黑" panose="020B0503020204020204" charset="-122"/>
                    <a:cs typeface="+mn-ea"/>
                    <a:sym typeface="Arial" panose="020B0604020202020204"/>
                  </a:rPr>
                  <a:t>目</a:t>
                </a:r>
                <a:r>
                  <a:rPr lang="en-US" altLang="zh-CN" sz="1400" b="1" dirty="0">
                    <a:solidFill>
                      <a:srgbClr val="005BAB"/>
                    </a:solidFill>
                    <a:latin typeface="Arial" panose="020B0604020202020204"/>
                    <a:ea typeface="微软雅黑" panose="020B0503020204020204" charset="-122"/>
                    <a:cs typeface="+mn-ea"/>
                    <a:sym typeface="Arial" panose="020B0604020202020204"/>
                  </a:rPr>
                  <a:t> </a:t>
                </a:r>
                <a:r>
                  <a:rPr lang="zh-CN" altLang="en-US" sz="1400" b="1" dirty="0">
                    <a:solidFill>
                      <a:srgbClr val="005BAB"/>
                    </a:solidFill>
                    <a:latin typeface="Arial" panose="020B0604020202020204"/>
                    <a:ea typeface="微软雅黑" panose="020B0503020204020204" charset="-122"/>
                    <a:cs typeface="+mn-ea"/>
                    <a:sym typeface="Arial" panose="020B0604020202020204"/>
                  </a:rPr>
                  <a:t>前</a:t>
                </a:r>
                <a:r>
                  <a:rPr lang="en-US" altLang="zh-CN" sz="1400" b="1" dirty="0">
                    <a:solidFill>
                      <a:srgbClr val="005BAB"/>
                    </a:solidFill>
                    <a:latin typeface="Arial" panose="020B0604020202020204"/>
                    <a:ea typeface="微软雅黑" panose="020B0503020204020204" charset="-122"/>
                    <a:cs typeface="+mn-ea"/>
                    <a:sym typeface="Arial" panose="020B0604020202020204"/>
                  </a:rPr>
                  <a:t> </a:t>
                </a:r>
                <a:r>
                  <a:rPr lang="zh-CN" altLang="en-US" sz="1400" b="1" dirty="0">
                    <a:solidFill>
                      <a:srgbClr val="005BAB"/>
                    </a:solidFill>
                    <a:latin typeface="Arial" panose="020B0604020202020204"/>
                    <a:ea typeface="微软雅黑" panose="020B0503020204020204" charset="-122"/>
                    <a:cs typeface="+mn-ea"/>
                    <a:sym typeface="Arial" panose="020B0604020202020204"/>
                  </a:rPr>
                  <a:t>中</a:t>
                </a:r>
                <a:r>
                  <a:rPr lang="en-US" altLang="zh-CN" sz="1400" b="1" dirty="0">
                    <a:solidFill>
                      <a:srgbClr val="005BAB"/>
                    </a:solidFill>
                    <a:latin typeface="Arial" panose="020B0604020202020204"/>
                    <a:ea typeface="微软雅黑" panose="020B0503020204020204" charset="-122"/>
                    <a:cs typeface="+mn-ea"/>
                    <a:sym typeface="Arial" panose="020B0604020202020204"/>
                  </a:rPr>
                  <a:t> </a:t>
                </a:r>
                <a:r>
                  <a:rPr lang="zh-CN" altLang="en-US" sz="1400" b="1" dirty="0">
                    <a:solidFill>
                      <a:srgbClr val="005BAB"/>
                    </a:solidFill>
                    <a:latin typeface="Arial" panose="020B0604020202020204"/>
                    <a:ea typeface="微软雅黑" panose="020B0503020204020204" charset="-122"/>
                    <a:cs typeface="+mn-ea"/>
                    <a:sym typeface="Arial" panose="020B0604020202020204"/>
                  </a:rPr>
                  <a:t>小</a:t>
                </a:r>
                <a:r>
                  <a:rPr lang="en-US" altLang="zh-CN" sz="1400" b="1" dirty="0">
                    <a:solidFill>
                      <a:srgbClr val="005BAB"/>
                    </a:solidFill>
                    <a:latin typeface="Arial" panose="020B0604020202020204"/>
                    <a:ea typeface="微软雅黑" panose="020B0503020204020204" charset="-122"/>
                    <a:cs typeface="+mn-ea"/>
                    <a:sym typeface="Arial" panose="020B0604020202020204"/>
                  </a:rPr>
                  <a:t> </a:t>
                </a:r>
                <a:r>
                  <a:rPr lang="zh-CN" altLang="en-US" sz="1400" b="1" dirty="0">
                    <a:solidFill>
                      <a:srgbClr val="005BAB"/>
                    </a:solidFill>
                    <a:latin typeface="Arial" panose="020B0604020202020204"/>
                    <a:ea typeface="微软雅黑" panose="020B0503020204020204" charset="-122"/>
                    <a:cs typeface="+mn-ea"/>
                    <a:sym typeface="Arial" panose="020B0604020202020204"/>
                  </a:rPr>
                  <a:t>学</a:t>
                </a:r>
                <a:r>
                  <a:rPr lang="en-US" altLang="zh-CN" sz="1400" b="1" dirty="0">
                    <a:solidFill>
                      <a:srgbClr val="005BAB"/>
                    </a:solidFill>
                    <a:latin typeface="Arial" panose="020B0604020202020204"/>
                    <a:ea typeface="微软雅黑" panose="020B0503020204020204" charset="-122"/>
                    <a:cs typeface="+mn-ea"/>
                    <a:sym typeface="Arial" panose="020B0604020202020204"/>
                  </a:rPr>
                  <a:t> </a:t>
                </a:r>
                <a:r>
                  <a:rPr lang="zh-CN" sz="1400" b="1" spc="300" dirty="0">
                    <a:solidFill>
                      <a:srgbClr val="005BAB"/>
                    </a:solidFill>
                    <a:latin typeface="Arial" panose="020B0604020202020204"/>
                    <a:ea typeface="微软雅黑" panose="020B0503020204020204" charset="-122"/>
                    <a:cs typeface="+mn-ea"/>
                    <a:sym typeface="Arial" panose="020B0604020202020204"/>
                  </a:rPr>
                  <a:t>现状</a:t>
                </a:r>
                <a:endParaRPr lang="zh-CN" sz="1400" b="1" spc="300" dirty="0">
                  <a:solidFill>
                    <a:srgbClr val="005BAB"/>
                  </a:solidFill>
                  <a:latin typeface="Arial" panose="020B0604020202020204"/>
                  <a:ea typeface="微软雅黑" panose="020B0503020204020204" charset="-122"/>
                  <a:cs typeface="+mn-ea"/>
                  <a:sym typeface="Arial" panose="020B0604020202020204"/>
                </a:endParaRPr>
              </a:p>
            </p:txBody>
          </p:sp>
        </p:grpSp>
        <p:sp>
          <p:nvSpPr>
            <p:cNvPr id="2" name="TextBox 119"/>
            <p:cNvSpPr txBox="1"/>
            <p:nvPr/>
          </p:nvSpPr>
          <p:spPr>
            <a:xfrm>
              <a:off x="10486" y="8480"/>
              <a:ext cx="3888" cy="483"/>
            </a:xfrm>
            <a:prstGeom prst="rect">
              <a:avLst/>
            </a:prstGeom>
            <a:noFill/>
          </p:spPr>
          <p:txBody>
            <a:bodyPr wrap="square" rtlCol="0">
              <a:spAutoFit/>
            </a:bodyPr>
            <a:p>
              <a:pPr defTabSz="913765"/>
              <a:endParaRPr lang="zh-CN" altLang="en-US" sz="1400" b="1" dirty="0">
                <a:solidFill>
                  <a:srgbClr val="90C432"/>
                </a:solidFill>
                <a:latin typeface="Arial" panose="020B0604020202020204"/>
                <a:ea typeface="微软雅黑" panose="020B0503020204020204" charset="-122"/>
                <a:cs typeface="+mn-ea"/>
                <a:sym typeface="Arial" panose="020B0604020202020204"/>
              </a:endParaRPr>
            </a:p>
          </p:txBody>
        </p:sp>
      </p:grpSp>
      <p:pic>
        <p:nvPicPr>
          <p:cNvPr id="4" name="图片 3"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5" name="TextBox 119"/>
          <p:cNvSpPr txBox="1"/>
          <p:nvPr/>
        </p:nvSpPr>
        <p:spPr>
          <a:xfrm>
            <a:off x="6649720" y="3772091"/>
            <a:ext cx="4023995" cy="306705"/>
          </a:xfrm>
          <a:prstGeom prst="rect">
            <a:avLst/>
          </a:prstGeom>
          <a:noFill/>
        </p:spPr>
        <p:txBody>
          <a:bodyPr wrap="square" rtlCol="0">
            <a:spAutoFit/>
          </a:bodyPr>
          <a:p>
            <a:pPr defTabSz="913765"/>
            <a:r>
              <a:rPr lang="en-US" sz="1400" b="1" dirty="0">
                <a:solidFill>
                  <a:srgbClr val="005BAB"/>
                </a:solidFill>
                <a:latin typeface="Arial" panose="020B0604020202020204"/>
                <a:ea typeface="微软雅黑" panose="020B0503020204020204" charset="-122"/>
                <a:cs typeface="+mn-ea"/>
                <a:sym typeface="Arial" panose="020B0604020202020204"/>
              </a:rPr>
              <a:t>05</a:t>
            </a:r>
            <a:r>
              <a:rPr lang="zh-CN" altLang="en-US" sz="1400" b="1" dirty="0">
                <a:solidFill>
                  <a:srgbClr val="005BAB"/>
                </a:solidFill>
                <a:latin typeface="Arial" panose="020B0604020202020204"/>
                <a:ea typeface="微软雅黑" panose="020B0503020204020204" charset="-122"/>
                <a:cs typeface="+mn-ea"/>
                <a:sym typeface="Arial" panose="020B0604020202020204"/>
              </a:rPr>
              <a:t> </a:t>
            </a:r>
            <a:r>
              <a:rPr lang="en-US" altLang="zh-CN" sz="1400" b="1" dirty="0">
                <a:solidFill>
                  <a:srgbClr val="005BAB"/>
                </a:solidFill>
                <a:latin typeface="Arial" panose="020B0604020202020204"/>
                <a:ea typeface="微软雅黑" panose="020B0503020204020204" charset="-122"/>
                <a:cs typeface="+mn-ea"/>
                <a:sym typeface="Arial" panose="020B0604020202020204"/>
              </a:rPr>
              <a:t>. </a:t>
            </a:r>
            <a:r>
              <a:rPr lang="zh-CN" altLang="en-US" sz="1400" b="1" dirty="0">
                <a:solidFill>
                  <a:srgbClr val="005BAB"/>
                </a:solidFill>
                <a:latin typeface="Arial" panose="020B0604020202020204"/>
                <a:ea typeface="微软雅黑" panose="020B0503020204020204" charset="-122"/>
                <a:cs typeface="+mn-ea"/>
                <a:sym typeface="Arial" panose="020B0604020202020204"/>
              </a:rPr>
              <a:t>目</a:t>
            </a:r>
            <a:r>
              <a:rPr lang="en-US" altLang="zh-CN" sz="1400" b="1" dirty="0">
                <a:solidFill>
                  <a:srgbClr val="005BAB"/>
                </a:solidFill>
                <a:latin typeface="Arial" panose="020B0604020202020204"/>
                <a:ea typeface="微软雅黑" panose="020B0503020204020204" charset="-122"/>
                <a:cs typeface="+mn-ea"/>
                <a:sym typeface="Arial" panose="020B0604020202020204"/>
              </a:rPr>
              <a:t> </a:t>
            </a:r>
            <a:r>
              <a:rPr lang="zh-CN" altLang="en-US" sz="1400" b="1" dirty="0">
                <a:solidFill>
                  <a:srgbClr val="005BAB"/>
                </a:solidFill>
                <a:latin typeface="Arial" panose="020B0604020202020204"/>
                <a:ea typeface="微软雅黑" panose="020B0503020204020204" charset="-122"/>
                <a:cs typeface="+mn-ea"/>
                <a:sym typeface="Arial" panose="020B0604020202020204"/>
              </a:rPr>
              <a:t>前</a:t>
            </a:r>
            <a:r>
              <a:rPr lang="en-US" altLang="zh-CN" sz="1400" b="1" dirty="0">
                <a:solidFill>
                  <a:srgbClr val="005BAB"/>
                </a:solidFill>
                <a:latin typeface="Arial" panose="020B0604020202020204"/>
                <a:ea typeface="微软雅黑" panose="020B0503020204020204" charset="-122"/>
                <a:cs typeface="+mn-ea"/>
                <a:sym typeface="Arial" panose="020B0604020202020204"/>
              </a:rPr>
              <a:t> </a:t>
            </a:r>
            <a:r>
              <a:rPr lang="zh-CN" altLang="en-US" sz="1400" b="1" dirty="0">
                <a:solidFill>
                  <a:srgbClr val="005BAB"/>
                </a:solidFill>
                <a:latin typeface="Arial" panose="020B0604020202020204"/>
                <a:ea typeface="微软雅黑" panose="020B0503020204020204" charset="-122"/>
                <a:cs typeface="+mn-ea"/>
                <a:sym typeface="Arial" panose="020B0604020202020204"/>
              </a:rPr>
              <a:t>中</a:t>
            </a:r>
            <a:r>
              <a:rPr lang="en-US" altLang="zh-CN" sz="1400" b="1" dirty="0">
                <a:solidFill>
                  <a:srgbClr val="005BAB"/>
                </a:solidFill>
                <a:latin typeface="Arial" panose="020B0604020202020204"/>
                <a:ea typeface="微软雅黑" panose="020B0503020204020204" charset="-122"/>
                <a:cs typeface="+mn-ea"/>
                <a:sym typeface="Arial" panose="020B0604020202020204"/>
              </a:rPr>
              <a:t> </a:t>
            </a:r>
            <a:r>
              <a:rPr lang="zh-CN" altLang="en-US" sz="1400" b="1" dirty="0">
                <a:solidFill>
                  <a:srgbClr val="005BAB"/>
                </a:solidFill>
                <a:latin typeface="Arial" panose="020B0604020202020204"/>
                <a:ea typeface="微软雅黑" panose="020B0503020204020204" charset="-122"/>
                <a:cs typeface="+mn-ea"/>
                <a:sym typeface="Arial" panose="020B0604020202020204"/>
              </a:rPr>
              <a:t>小</a:t>
            </a:r>
            <a:r>
              <a:rPr lang="en-US" altLang="zh-CN" sz="1400" b="1" dirty="0">
                <a:solidFill>
                  <a:srgbClr val="005BAB"/>
                </a:solidFill>
                <a:latin typeface="Arial" panose="020B0604020202020204"/>
                <a:ea typeface="微软雅黑" panose="020B0503020204020204" charset="-122"/>
                <a:cs typeface="+mn-ea"/>
                <a:sym typeface="Arial" panose="020B0604020202020204"/>
              </a:rPr>
              <a:t> </a:t>
            </a:r>
            <a:r>
              <a:rPr lang="zh-CN" altLang="en-US" sz="1400" b="1" dirty="0">
                <a:solidFill>
                  <a:srgbClr val="005BAB"/>
                </a:solidFill>
                <a:latin typeface="Arial" panose="020B0604020202020204"/>
                <a:ea typeface="微软雅黑" panose="020B0503020204020204" charset="-122"/>
                <a:cs typeface="+mn-ea"/>
                <a:sym typeface="Arial" panose="020B0604020202020204"/>
              </a:rPr>
              <a:t>学</a:t>
            </a:r>
            <a:r>
              <a:rPr lang="en-US" altLang="zh-CN" sz="1400" b="1" dirty="0">
                <a:solidFill>
                  <a:srgbClr val="005BAB"/>
                </a:solidFill>
                <a:latin typeface="Arial" panose="020B0604020202020204"/>
                <a:ea typeface="微软雅黑" panose="020B0503020204020204" charset="-122"/>
                <a:cs typeface="+mn-ea"/>
                <a:sym typeface="Arial" panose="020B0604020202020204"/>
              </a:rPr>
              <a:t> </a:t>
            </a:r>
            <a:r>
              <a:rPr lang="zh-CN" sz="1400" b="1" spc="300" dirty="0">
                <a:solidFill>
                  <a:srgbClr val="005BAB"/>
                </a:solidFill>
                <a:latin typeface="Arial" panose="020B0604020202020204"/>
                <a:ea typeface="微软雅黑" panose="020B0503020204020204" charset="-122"/>
                <a:cs typeface="+mn-ea"/>
                <a:sym typeface="Arial" panose="020B0604020202020204"/>
              </a:rPr>
              <a:t>现状改造方案</a:t>
            </a:r>
            <a:endParaRPr lang="zh-CN" altLang="en-US" sz="1400" b="1" spc="300" dirty="0">
              <a:solidFill>
                <a:srgbClr val="005BAB"/>
              </a:solidFill>
              <a:latin typeface="Arial" panose="020B0604020202020204"/>
              <a:ea typeface="微软雅黑" panose="020B0503020204020204" charset="-122"/>
              <a:cs typeface="+mn-ea"/>
              <a:sym typeface="Arial" panose="020B0604020202020204"/>
            </a:endParaRPr>
          </a:p>
        </p:txBody>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48" name="文本框 47"/>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6" name="矩形 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3" name="文本框 32"/>
          <p:cNvSpPr txBox="1"/>
          <p:nvPr/>
        </p:nvSpPr>
        <p:spPr>
          <a:xfrm>
            <a:off x="1653540" y="3227705"/>
            <a:ext cx="4608195" cy="9836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800" b="1"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04</a:t>
            </a:r>
            <a:r>
              <a:rPr kumimoji="0" lang="en-US" altLang="zh-CN" sz="4800" b="1"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 </a:t>
            </a:r>
            <a:r>
              <a:rPr kumimoji="0" lang="en-US" altLang="zh-CN" sz="28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PART</a:t>
            </a:r>
            <a:endParaRPr kumimoji="0" lang="en-US" altLang="zh-CN" sz="28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endParaRPr>
          </a:p>
        </p:txBody>
      </p:sp>
      <p:cxnSp>
        <p:nvCxnSpPr>
          <p:cNvPr id="41" name="直接连接符 40"/>
          <p:cNvCxnSpPr/>
          <p:nvPr/>
        </p:nvCxnSpPr>
        <p:spPr>
          <a:xfrm>
            <a:off x="5474970" y="2217420"/>
            <a:ext cx="0" cy="2674620"/>
          </a:xfrm>
          <a:prstGeom prst="line">
            <a:avLst/>
          </a:prstGeom>
          <a:noFill/>
          <a:ln w="6350" cap="flat" cmpd="sng" algn="ctr">
            <a:solidFill>
              <a:schemeClr val="tx1">
                <a:lumMod val="50000"/>
                <a:lumOff val="50000"/>
              </a:schemeClr>
            </a:solidFill>
            <a:prstDash val="dash"/>
            <a:miter lim="800000"/>
          </a:ln>
          <a:effectLst/>
        </p:spPr>
      </p:cxnSp>
      <p:grpSp>
        <p:nvGrpSpPr>
          <p:cNvPr id="13" name="组合 12"/>
          <p:cNvGrpSpPr/>
          <p:nvPr/>
        </p:nvGrpSpPr>
        <p:grpSpPr>
          <a:xfrm rot="0">
            <a:off x="6176645" y="2546541"/>
            <a:ext cx="2926080" cy="1537335"/>
            <a:chOff x="9727" y="4299"/>
            <a:chExt cx="4608" cy="2421"/>
          </a:xfrm>
        </p:grpSpPr>
        <p:grpSp>
          <p:nvGrpSpPr>
            <p:cNvPr id="9" name="组合 8"/>
            <p:cNvGrpSpPr/>
            <p:nvPr/>
          </p:nvGrpSpPr>
          <p:grpSpPr>
            <a:xfrm>
              <a:off x="9727" y="4299"/>
              <a:ext cx="4608" cy="1895"/>
              <a:chOff x="9727" y="3238"/>
              <a:chExt cx="4608" cy="1895"/>
            </a:xfrm>
          </p:grpSpPr>
          <p:sp>
            <p:nvSpPr>
              <p:cNvPr id="34" name="矩形 33"/>
              <p:cNvSpPr/>
              <p:nvPr/>
            </p:nvSpPr>
            <p:spPr>
              <a:xfrm>
                <a:off x="9727" y="3238"/>
                <a:ext cx="4608" cy="10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成功案例分析</a:t>
                </a:r>
                <a:endParaRPr kumimoji="0" lang="zh-CN" altLang="en-US" sz="3600" b="1" i="0" u="none" strike="noStrike" kern="1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endParaRPr>
              </a:p>
            </p:txBody>
          </p:sp>
          <p:sp>
            <p:nvSpPr>
              <p:cNvPr id="36" name="TextBox 24"/>
              <p:cNvSpPr txBox="1">
                <a:spLocks noChangeArrowheads="1"/>
              </p:cNvSpPr>
              <p:nvPr/>
            </p:nvSpPr>
            <p:spPr bwMode="auto">
              <a:xfrm>
                <a:off x="9727" y="4735"/>
                <a:ext cx="3306"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案例分析一（非智能款）</a:t>
                </a:r>
                <a:endPar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endParaRPr>
              </a:p>
            </p:txBody>
          </p:sp>
        </p:grpSp>
        <p:sp>
          <p:nvSpPr>
            <p:cNvPr id="7" name="TextBox 24"/>
            <p:cNvSpPr txBox="1">
              <a:spLocks noChangeArrowheads="1"/>
            </p:cNvSpPr>
            <p:nvPr/>
          </p:nvSpPr>
          <p:spPr bwMode="auto">
            <a:xfrm>
              <a:off x="9727" y="6322"/>
              <a:ext cx="3066"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案例分析二（智能款）</a:t>
              </a:r>
              <a:endPar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endParaRPr>
            </a:p>
          </p:txBody>
        </p:sp>
      </p:grpSp>
      <p:pic>
        <p:nvPicPr>
          <p:cNvPr id="2" name="图片 1" descr="凡特LOGO横-01"/>
          <p:cNvPicPr>
            <a:picLocks noChangeAspect="1"/>
          </p:cNvPicPr>
          <p:nvPr/>
        </p:nvPicPr>
        <p:blipFill>
          <a:blip r:embed="rId1"/>
          <a:stretch>
            <a:fillRect/>
          </a:stretch>
        </p:blipFill>
        <p:spPr>
          <a:xfrm>
            <a:off x="5121910" y="-125730"/>
            <a:ext cx="1965325" cy="747395"/>
          </a:xfrm>
          <a:prstGeom prst="rect">
            <a:avLst/>
          </a:prstGeom>
        </p:spPr>
      </p:pic>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48" name="文本框 47"/>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2" name="文本框 1"/>
          <p:cNvSpPr txBox="1"/>
          <p:nvPr/>
        </p:nvSpPr>
        <p:spPr>
          <a:xfrm>
            <a:off x="1956561" y="852170"/>
            <a:ext cx="8261350" cy="475615"/>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2500" b="1"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rPr>
              <a:t>案例分析一（非智能款）</a:t>
            </a:r>
            <a:endParaRPr kumimoji="0" lang="zh-CN" altLang="en-US" sz="2500" b="1"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endParaRPr>
          </a:p>
        </p:txBody>
      </p:sp>
      <p:sp>
        <p:nvSpPr>
          <p:cNvPr id="3" name="圆角矩形 2"/>
          <p:cNvSpPr/>
          <p:nvPr/>
        </p:nvSpPr>
        <p:spPr>
          <a:xfrm>
            <a:off x="1309370" y="1461135"/>
            <a:ext cx="5441950" cy="4766310"/>
          </a:xfrm>
          <a:prstGeom prst="roundRect">
            <a:avLst>
              <a:gd name="adj" fmla="val 68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8" name="图片 7" descr="微信图片_202011161200512"/>
          <p:cNvPicPr>
            <a:picLocks noChangeAspect="1"/>
          </p:cNvPicPr>
          <p:nvPr/>
        </p:nvPicPr>
        <p:blipFill>
          <a:blip r:embed="rId1"/>
          <a:stretch>
            <a:fillRect/>
          </a:stretch>
        </p:blipFill>
        <p:spPr>
          <a:xfrm>
            <a:off x="1480820" y="1633855"/>
            <a:ext cx="2451100" cy="1838960"/>
          </a:xfrm>
          <a:prstGeom prst="roundRect">
            <a:avLst/>
          </a:prstGeom>
        </p:spPr>
      </p:pic>
      <p:pic>
        <p:nvPicPr>
          <p:cNvPr id="9" name="图片 8" descr="微信图片_202011161200513"/>
          <p:cNvPicPr>
            <a:picLocks noChangeAspect="1"/>
          </p:cNvPicPr>
          <p:nvPr/>
        </p:nvPicPr>
        <p:blipFill>
          <a:blip r:embed="rId2"/>
          <a:stretch>
            <a:fillRect/>
          </a:stretch>
        </p:blipFill>
        <p:spPr>
          <a:xfrm>
            <a:off x="4110990" y="1633855"/>
            <a:ext cx="2451100" cy="1838960"/>
          </a:xfrm>
          <a:prstGeom prst="roundRect">
            <a:avLst/>
          </a:prstGeom>
        </p:spPr>
      </p:pic>
      <p:pic>
        <p:nvPicPr>
          <p:cNvPr id="10" name="图片 9" descr="微信图片_20201116100431"/>
          <p:cNvPicPr>
            <a:picLocks noChangeAspect="1"/>
          </p:cNvPicPr>
          <p:nvPr/>
        </p:nvPicPr>
        <p:blipFill>
          <a:blip r:embed="rId3"/>
          <a:stretch>
            <a:fillRect/>
          </a:stretch>
        </p:blipFill>
        <p:spPr>
          <a:xfrm>
            <a:off x="1480820" y="4026535"/>
            <a:ext cx="2451100" cy="1838960"/>
          </a:xfrm>
          <a:prstGeom prst="roundRect">
            <a:avLst/>
          </a:prstGeom>
        </p:spPr>
      </p:pic>
      <p:pic>
        <p:nvPicPr>
          <p:cNvPr id="19" name="图片 18" descr="微信图片_20201116100500"/>
          <p:cNvPicPr>
            <a:picLocks noChangeAspect="1"/>
          </p:cNvPicPr>
          <p:nvPr/>
        </p:nvPicPr>
        <p:blipFill>
          <a:blip r:embed="rId4"/>
          <a:stretch>
            <a:fillRect/>
          </a:stretch>
        </p:blipFill>
        <p:spPr>
          <a:xfrm>
            <a:off x="4110355" y="4026535"/>
            <a:ext cx="2451100" cy="1838960"/>
          </a:xfrm>
          <a:prstGeom prst="roundRect">
            <a:avLst/>
          </a:prstGeom>
        </p:spPr>
      </p:pic>
      <p:sp>
        <p:nvSpPr>
          <p:cNvPr id="13" name="文本框 12"/>
          <p:cNvSpPr txBox="1"/>
          <p:nvPr/>
        </p:nvSpPr>
        <p:spPr>
          <a:xfrm>
            <a:off x="1569085" y="3505200"/>
            <a:ext cx="1071245" cy="306705"/>
          </a:xfrm>
          <a:prstGeom prst="rect">
            <a:avLst/>
          </a:prstGeom>
          <a:noFill/>
        </p:spPr>
        <p:txBody>
          <a:bodyPr wrap="square" rtlCol="0" anchor="t">
            <a:spAutoFit/>
          </a:bodyPr>
          <a:p>
            <a:r>
              <a:rPr lang="zh-CN" altLang="en-US" sz="1400"/>
              <a:t>改造前</a:t>
            </a:r>
            <a:endParaRPr lang="zh-CN" altLang="en-US" sz="1400"/>
          </a:p>
        </p:txBody>
      </p:sp>
      <p:sp>
        <p:nvSpPr>
          <p:cNvPr id="20" name="文本框 19"/>
          <p:cNvSpPr txBox="1"/>
          <p:nvPr/>
        </p:nvSpPr>
        <p:spPr>
          <a:xfrm>
            <a:off x="1566545" y="5897880"/>
            <a:ext cx="1071245" cy="306705"/>
          </a:xfrm>
          <a:prstGeom prst="rect">
            <a:avLst/>
          </a:prstGeom>
          <a:noFill/>
        </p:spPr>
        <p:txBody>
          <a:bodyPr wrap="square" rtlCol="0" anchor="t">
            <a:spAutoFit/>
          </a:bodyPr>
          <a:p>
            <a:r>
              <a:rPr lang="zh-CN" altLang="en-US" sz="1400"/>
              <a:t>改造后</a:t>
            </a:r>
            <a:endParaRPr lang="zh-CN" altLang="en-US" sz="1400"/>
          </a:p>
        </p:txBody>
      </p:sp>
      <p:sp>
        <p:nvSpPr>
          <p:cNvPr id="11" name="椭圆 10"/>
          <p:cNvSpPr/>
          <p:nvPr/>
        </p:nvSpPr>
        <p:spPr>
          <a:xfrm>
            <a:off x="3395980" y="3166745"/>
            <a:ext cx="1126490" cy="1126490"/>
          </a:xfrm>
          <a:prstGeom prst="ellipse">
            <a:avLst/>
          </a:prstGeom>
          <a:solidFill>
            <a:srgbClr val="005BAB"/>
          </a:solidFill>
          <a:ln w="381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3437255" y="3314065"/>
            <a:ext cx="1365885" cy="922020"/>
          </a:xfrm>
          <a:prstGeom prst="rect">
            <a:avLst/>
          </a:prstGeom>
          <a:noFill/>
        </p:spPr>
        <p:txBody>
          <a:bodyPr wrap="square" rtlCol="0" anchor="t">
            <a:spAutoFit/>
          </a:bodyPr>
          <a:p>
            <a:r>
              <a:rPr lang="en-US" altLang="zh-CN" sz="5400" b="1" noProof="0" dirty="0">
                <a:solidFill>
                  <a:schemeClr val="bg1"/>
                </a:solidFill>
                <a:latin typeface="Arial" panose="020B0604020202020204"/>
                <a:ea typeface="微软雅黑" panose="020B0503020204020204" charset="-122"/>
                <a:cs typeface="+mn-ea"/>
                <a:sym typeface="Arial" panose="020B0604020202020204"/>
              </a:rPr>
              <a:t>VS</a:t>
            </a:r>
            <a:endParaRPr lang="en-US" altLang="zh-CN" sz="5400" b="1" noProof="0" dirty="0">
              <a:solidFill>
                <a:schemeClr val="bg1"/>
              </a:solidFill>
              <a:latin typeface="Arial" panose="020B0604020202020204"/>
              <a:ea typeface="微软雅黑" panose="020B0503020204020204" charset="-122"/>
              <a:cs typeface="+mn-ea"/>
              <a:sym typeface="Arial" panose="020B0604020202020204"/>
            </a:endParaRPr>
          </a:p>
        </p:txBody>
      </p:sp>
      <p:sp>
        <p:nvSpPr>
          <p:cNvPr id="15" name="文本框 14"/>
          <p:cNvSpPr txBox="1"/>
          <p:nvPr/>
        </p:nvSpPr>
        <p:spPr>
          <a:xfrm>
            <a:off x="6915785" y="5577205"/>
            <a:ext cx="4563110" cy="583565"/>
          </a:xfrm>
          <a:prstGeom prst="rect">
            <a:avLst/>
          </a:prstGeom>
          <a:noFill/>
        </p:spPr>
        <p:txBody>
          <a:bodyPr wrap="square" rtlCol="0">
            <a:spAutoFit/>
          </a:bodyPr>
          <a:p>
            <a:pPr marR="0" indent="0" algn="l" defTabSz="914400" fontAlgn="auto">
              <a:lnSpc>
                <a:spcPct val="100000"/>
              </a:lnSpc>
              <a:spcBef>
                <a:spcPts val="0"/>
              </a:spcBef>
              <a:spcAft>
                <a:spcPts val="0"/>
              </a:spcAft>
              <a:buClrTx/>
              <a:buSzTx/>
              <a:buFontTx/>
              <a:buNone/>
              <a:defRPr/>
            </a:pPr>
            <a:r>
              <a:rPr kumimoji="0" lang="zh-CN" altLang="en-US" sz="16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rPr>
              <a:t>试验依据标准：</a:t>
            </a:r>
            <a:r>
              <a:rPr kumimoji="0" lang="en-US" altLang="zh-CN" sz="16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rPr>
              <a:t>GB 7793-2010 </a:t>
            </a:r>
            <a:r>
              <a:rPr kumimoji="0" lang="zh-CN" altLang="en-US" sz="16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rPr>
              <a:t>《中小学校采光和照明卫生标准》</a:t>
            </a:r>
            <a:endParaRPr kumimoji="0" lang="zh-CN" altLang="en-US" sz="16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endParaRPr>
          </a:p>
        </p:txBody>
      </p:sp>
      <p:pic>
        <p:nvPicPr>
          <p:cNvPr id="22" name="图片 21"/>
          <p:cNvPicPr>
            <a:picLocks noChangeAspect="1"/>
          </p:cNvPicPr>
          <p:nvPr/>
        </p:nvPicPr>
        <p:blipFill>
          <a:blip r:embed="rId5"/>
          <a:stretch>
            <a:fillRect/>
          </a:stretch>
        </p:blipFill>
        <p:spPr>
          <a:xfrm>
            <a:off x="8378825" y="1911350"/>
            <a:ext cx="1637030" cy="1772285"/>
          </a:xfrm>
          <a:prstGeom prst="rect">
            <a:avLst/>
          </a:prstGeom>
        </p:spPr>
      </p:pic>
      <p:pic>
        <p:nvPicPr>
          <p:cNvPr id="23" name="图片 22"/>
          <p:cNvPicPr>
            <a:picLocks noChangeAspect="1"/>
          </p:cNvPicPr>
          <p:nvPr/>
        </p:nvPicPr>
        <p:blipFill>
          <a:blip r:embed="rId6"/>
          <a:stretch>
            <a:fillRect/>
          </a:stretch>
        </p:blipFill>
        <p:spPr>
          <a:xfrm>
            <a:off x="7640638" y="4359275"/>
            <a:ext cx="3113405" cy="941705"/>
          </a:xfrm>
          <a:prstGeom prst="rect">
            <a:avLst/>
          </a:prstGeom>
        </p:spPr>
      </p:pic>
      <p:sp>
        <p:nvSpPr>
          <p:cNvPr id="24" name="文本框 23"/>
          <p:cNvSpPr txBox="1"/>
          <p:nvPr/>
        </p:nvSpPr>
        <p:spPr>
          <a:xfrm>
            <a:off x="6915785" y="1511935"/>
            <a:ext cx="4563110" cy="275590"/>
          </a:xfrm>
          <a:prstGeom prst="rect">
            <a:avLst/>
          </a:prstGeom>
          <a:noFill/>
        </p:spPr>
        <p:txBody>
          <a:bodyPr wrap="square" rtlCol="0">
            <a:spAutoFit/>
          </a:bodyPr>
          <a:p>
            <a:pPr marR="0" indent="0" algn="l" defTabSz="914400" fontAlgn="auto">
              <a:lnSpc>
                <a:spcPct val="100000"/>
              </a:lnSpc>
              <a:spcBef>
                <a:spcPts val="0"/>
              </a:spcBef>
              <a:spcAft>
                <a:spcPts val="0"/>
              </a:spcAft>
              <a:buClrTx/>
              <a:buSzTx/>
              <a:buFontTx/>
              <a:buNone/>
              <a:defRPr/>
            </a:pPr>
            <a:r>
              <a:rPr kumimoji="0" lang="en-US" altLang="zh-CN" sz="12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rPr>
              <a:t>1. </a:t>
            </a:r>
            <a:r>
              <a:rPr kumimoji="0" lang="zh-CN" altLang="en-US" sz="12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rPr>
              <a:t>教室照度测试布点图</a:t>
            </a:r>
            <a:endParaRPr kumimoji="0" lang="zh-CN" altLang="en-US" sz="12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endParaRPr>
          </a:p>
        </p:txBody>
      </p:sp>
      <p:sp>
        <p:nvSpPr>
          <p:cNvPr id="25" name="文本框 24"/>
          <p:cNvSpPr txBox="1"/>
          <p:nvPr/>
        </p:nvSpPr>
        <p:spPr>
          <a:xfrm>
            <a:off x="6932295" y="3959860"/>
            <a:ext cx="4563110" cy="275590"/>
          </a:xfrm>
          <a:prstGeom prst="rect">
            <a:avLst/>
          </a:prstGeom>
          <a:noFill/>
        </p:spPr>
        <p:txBody>
          <a:bodyPr wrap="square" rtlCol="0">
            <a:spAutoFit/>
          </a:bodyPr>
          <a:p>
            <a:pPr marR="0" indent="0" algn="l" defTabSz="914400" fontAlgn="auto">
              <a:lnSpc>
                <a:spcPct val="100000"/>
              </a:lnSpc>
              <a:spcBef>
                <a:spcPts val="0"/>
              </a:spcBef>
              <a:spcAft>
                <a:spcPts val="0"/>
              </a:spcAft>
              <a:buClrTx/>
              <a:buSzTx/>
              <a:buFontTx/>
              <a:buNone/>
              <a:defRPr/>
            </a:pPr>
            <a:r>
              <a:rPr kumimoji="0" lang="en-US" altLang="zh-CN" sz="12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rPr>
              <a:t>2. </a:t>
            </a:r>
            <a:r>
              <a:rPr kumimoji="0" lang="zh-CN" altLang="en-US" sz="12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rPr>
              <a:t>书写板面照度测试布点图</a:t>
            </a:r>
            <a:endParaRPr kumimoji="0" lang="zh-CN" altLang="en-US" sz="12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endParaRPr>
          </a:p>
        </p:txBody>
      </p:sp>
      <p:pic>
        <p:nvPicPr>
          <p:cNvPr id="4" name="图片 3" descr="凡特LOGO横-01"/>
          <p:cNvPicPr>
            <a:picLocks noChangeAspect="1"/>
          </p:cNvPicPr>
          <p:nvPr/>
        </p:nvPicPr>
        <p:blipFill>
          <a:blip r:embed="rId7"/>
          <a:stretch>
            <a:fillRect/>
          </a:stretch>
        </p:blipFill>
        <p:spPr>
          <a:xfrm>
            <a:off x="5121910" y="-125730"/>
            <a:ext cx="1965325" cy="747395"/>
          </a:xfrm>
          <a:prstGeom prst="rect">
            <a:avLst/>
          </a:prstGeom>
        </p:spPr>
      </p:pic>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48" name="文本框 47"/>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4" name="图片 3"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2" name="文本框 1"/>
          <p:cNvSpPr txBox="1"/>
          <p:nvPr/>
        </p:nvSpPr>
        <p:spPr>
          <a:xfrm>
            <a:off x="1956561" y="852170"/>
            <a:ext cx="8261350" cy="475615"/>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2500" b="1"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rPr>
              <a:t>案例分析一（非智能款）</a:t>
            </a:r>
            <a:endParaRPr kumimoji="0" lang="zh-CN" altLang="en-US" sz="2500" b="1"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endParaRPr>
          </a:p>
        </p:txBody>
      </p:sp>
      <p:sp>
        <p:nvSpPr>
          <p:cNvPr id="7" name="文本框 6"/>
          <p:cNvSpPr txBox="1"/>
          <p:nvPr/>
        </p:nvSpPr>
        <p:spPr>
          <a:xfrm>
            <a:off x="2199131" y="1480820"/>
            <a:ext cx="7776210" cy="321945"/>
          </a:xfrm>
          <a:prstGeom prst="rect">
            <a:avLst/>
          </a:prstGeom>
          <a:noFill/>
        </p:spPr>
        <p:txBody>
          <a:bodyPr wrap="square" rtlCol="0">
            <a:spAutoFit/>
          </a:bodyPr>
          <a:p>
            <a:pPr marR="0" indent="0" algn="dist" defTabSz="914400" fontAlgn="auto">
              <a:lnSpc>
                <a:spcPct val="100000"/>
              </a:lnSpc>
              <a:spcBef>
                <a:spcPts val="0"/>
              </a:spcBef>
              <a:spcAft>
                <a:spcPts val="0"/>
              </a:spcAft>
              <a:buClrTx/>
              <a:buSzTx/>
              <a:buFontTx/>
              <a:buNone/>
              <a:defRPr/>
            </a:pPr>
            <a:r>
              <a:rPr kumimoji="0" lang="zh-CN" altLang="en-US" sz="1500" b="1"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rPr>
              <a:t>常规LED教育照明灯具与凡特教室护眼灯具（非智能款9+3方案）数据对比</a:t>
            </a:r>
            <a:endParaRPr kumimoji="0" lang="zh-CN" altLang="en-US" sz="1500" b="1"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endParaRPr>
          </a:p>
        </p:txBody>
      </p:sp>
      <p:graphicFrame>
        <p:nvGraphicFramePr>
          <p:cNvPr id="21" name="表格 20"/>
          <p:cNvGraphicFramePr/>
          <p:nvPr>
            <p:custDataLst>
              <p:tags r:id="rId2"/>
            </p:custDataLst>
          </p:nvPr>
        </p:nvGraphicFramePr>
        <p:xfrm>
          <a:off x="1224723" y="1880870"/>
          <a:ext cx="9725025" cy="4355465"/>
        </p:xfrm>
        <a:graphic>
          <a:graphicData uri="http://schemas.openxmlformats.org/drawingml/2006/table">
            <a:tbl>
              <a:tblPr firstRow="1" bandRow="1">
                <a:tableStyleId>{5C22544A-7EE6-4342-B048-85BDC9FD1C3A}</a:tableStyleId>
              </a:tblPr>
              <a:tblGrid>
                <a:gridCol w="1341755"/>
                <a:gridCol w="956945"/>
                <a:gridCol w="2129155"/>
                <a:gridCol w="1307465"/>
                <a:gridCol w="1307465"/>
                <a:gridCol w="1340485"/>
                <a:gridCol w="1341755"/>
              </a:tblGrid>
              <a:tr h="354965">
                <a:tc gridSpan="2">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rPr>
                        <a:t>改造前</a:t>
                      </a:r>
                      <a:endParaRPr lang="zh-CN" altLang="en-US" sz="1200" b="1" spc="120">
                        <a:solidFill>
                          <a:srgbClr val="646464"/>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chemeClr val="bg1">
                        <a:lumMod val="75000"/>
                      </a:schemeClr>
                    </a:solidFill>
                  </a:tcPr>
                </a:tc>
                <a:tc hMerge="1">
                  <a:tcPr>
                    <a:lnR w="9525">
                      <a:solidFill>
                        <a:srgbClr val="646464"/>
                      </a:solidFill>
                      <a:prstDash val="sysDash"/>
                    </a:lnR>
                    <a:lnT w="28575">
                      <a:solidFill>
                        <a:srgbClr val="646464"/>
                      </a:solidFill>
                      <a:prstDash val="solid"/>
                    </a:lnT>
                    <a:lnB w="9525">
                      <a:solidFill>
                        <a:srgbClr val="646464"/>
                      </a:solidFill>
                      <a:prstDash val="sysDash"/>
                    </a:lnB>
                  </a:tcPr>
                </a:tc>
                <a:tc>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rPr>
                        <a:t>项目</a:t>
                      </a:r>
                      <a:endParaRPr lang="zh-CN" altLang="en-US" sz="1200" b="1" spc="120">
                        <a:solidFill>
                          <a:srgbClr val="646464"/>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gridSpan="2">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rPr>
                        <a:t>国家标准</a:t>
                      </a:r>
                      <a:endParaRPr lang="zh-CN" altLang="en-US" sz="1200" b="1" spc="120">
                        <a:solidFill>
                          <a:srgbClr val="646464"/>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hMerge="1">
                  <a:tcPr>
                    <a:lnR w="9525">
                      <a:solidFill>
                        <a:srgbClr val="646464"/>
                      </a:solidFill>
                      <a:prstDash val="sysDash"/>
                    </a:lnR>
                    <a:lnT w="28575">
                      <a:solidFill>
                        <a:srgbClr val="646464"/>
                      </a:solidFill>
                      <a:prstDash val="solid"/>
                    </a:lnT>
                    <a:lnB w="9525">
                      <a:solidFill>
                        <a:srgbClr val="646464"/>
                      </a:solidFill>
                      <a:prstDash val="sysDash"/>
                    </a:lnB>
                  </a:tcPr>
                </a:tc>
                <a:tc gridSpan="2">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rPr>
                        <a:t>改造后</a:t>
                      </a:r>
                      <a:endParaRPr lang="zh-CN" altLang="en-US" sz="1200" b="1" spc="120">
                        <a:solidFill>
                          <a:srgbClr val="646464"/>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chemeClr val="accent6">
                        <a:lumMod val="20000"/>
                        <a:lumOff val="80000"/>
                      </a:schemeClr>
                    </a:solidFill>
                  </a:tcPr>
                </a:tc>
                <a:tc hMerge="1">
                  <a:tcPr>
                    <a:lnR w="9525">
                      <a:solidFill>
                        <a:srgbClr val="646464"/>
                      </a:solidFill>
                      <a:prstDash val="sysDash"/>
                    </a:lnR>
                    <a:lnT w="28575">
                      <a:solidFill>
                        <a:srgbClr val="646464"/>
                      </a:solidFill>
                      <a:prstDash val="solid"/>
                    </a:lnT>
                    <a:lnB w="9525">
                      <a:solidFill>
                        <a:srgbClr val="646464"/>
                      </a:solidFill>
                      <a:prstDash val="sysDash"/>
                    </a:lnB>
                  </a:tcPr>
                </a:tc>
              </a:tr>
              <a:tr h="354965">
                <a:tc>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cs typeface="微软雅黑" panose="020B0503020204020204" charset="-122"/>
                        </a:rPr>
                        <a:t>书写板182.6LUX</a:t>
                      </a:r>
                      <a:endParaRPr lang="zh-CN" sz="1200" b="1" spc="12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chemeClr val="bg1">
                        <a:lumMod val="75000"/>
                      </a:schemeClr>
                    </a:solidFill>
                  </a:tcPr>
                </a:tc>
                <a:tc>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cs typeface="微软雅黑" panose="020B0503020204020204" charset="-122"/>
                        </a:rPr>
                        <a:t>课桌面208.6LUX</a:t>
                      </a:r>
                      <a:endParaRPr lang="zh-CN" sz="1200" b="1" spc="12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chemeClr val="bg1">
                        <a:lumMod val="75000"/>
                      </a:schemeClr>
                    </a:solidFill>
                  </a:tcPr>
                </a:tc>
                <a:tc>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cs typeface="微软雅黑" panose="020B0503020204020204" charset="-122"/>
                        </a:rPr>
                        <a:t>书写板/课桌面维持照度</a:t>
                      </a:r>
                      <a:endParaRPr lang="zh-CN" sz="1200" b="1" spc="12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cs typeface="微软雅黑" panose="020B0503020204020204" charset="-122"/>
                        </a:rPr>
                        <a:t>书写板≥500LUX</a:t>
                      </a:r>
                      <a:endParaRPr lang="zh-CN" sz="1200" b="1" spc="12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cs typeface="微软雅黑" panose="020B0503020204020204" charset="-122"/>
                        </a:rPr>
                        <a:t>课桌面≥300LUX</a:t>
                      </a:r>
                      <a:endParaRPr lang="zh-CN" sz="1200" b="1" spc="12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cs typeface="微软雅黑" panose="020B0503020204020204" charset="-122"/>
                        </a:rPr>
                        <a:t>书写板624.9LUX</a:t>
                      </a:r>
                      <a:endParaRPr lang="zh-CN" sz="1200" b="1" spc="12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chemeClr val="accent6">
                        <a:lumMod val="20000"/>
                        <a:lumOff val="80000"/>
                      </a:schemeClr>
                    </a:solidFill>
                  </a:tcPr>
                </a:tc>
                <a:tc>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cs typeface="微软雅黑" panose="020B0503020204020204" charset="-122"/>
                        </a:rPr>
                        <a:t>课桌面583.6LUX</a:t>
                      </a:r>
                      <a:endParaRPr lang="zh-CN" sz="1200" b="1" spc="12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chemeClr val="accent6">
                        <a:lumMod val="20000"/>
                        <a:lumOff val="80000"/>
                      </a:schemeClr>
                    </a:solidFill>
                  </a:tcPr>
                </a:tc>
              </a:tr>
              <a:tr h="354965">
                <a:tc>
                  <a:txBody>
                    <a:bodyPr/>
                    <a:p>
                      <a:pPr indent="0" algn="ctr">
                        <a:lnSpc>
                          <a:spcPct val="120000"/>
                        </a:lnSpc>
                        <a:spcBef>
                          <a:spcPts val="0"/>
                        </a:spcBef>
                        <a:spcAft>
                          <a:spcPts val="0"/>
                        </a:spcAft>
                        <a:buNone/>
                      </a:pPr>
                      <a:r>
                        <a:rPr lang="zh-CN" sz="1200" b="0" spc="60">
                          <a:solidFill>
                            <a:srgbClr val="646464"/>
                          </a:solidFill>
                          <a:latin typeface="微软雅黑" panose="020B0503020204020204" charset="-122"/>
                          <a:ea typeface="微软雅黑" panose="020B0503020204020204" charset="-122"/>
                          <a:cs typeface="微软雅黑" panose="020B0503020204020204" charset="-122"/>
                        </a:rPr>
                        <a:t>书写板0.81</a:t>
                      </a:r>
                      <a:endParaRPr lang="zh-CN" sz="1200" b="0"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chemeClr val="bg1">
                        <a:lumMod val="75000"/>
                      </a:schemeClr>
                    </a:solidFill>
                  </a:tcPr>
                </a:tc>
                <a:tc>
                  <a:txBody>
                    <a:bodyPr/>
                    <a:p>
                      <a:pPr indent="0" algn="ctr">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课桌面0.77</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chemeClr val="bg1">
                        <a:lumMod val="75000"/>
                      </a:schemeClr>
                    </a:solidFill>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书写板/课桌面照度均匀度</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书写板≥0.8</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课桌面≥0.7</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书写板0.88</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chemeClr val="accent6">
                        <a:lumMod val="20000"/>
                        <a:lumOff val="80000"/>
                      </a:schemeClr>
                    </a:solidFill>
                  </a:tcPr>
                </a:tc>
                <a:tc>
                  <a:txBody>
                    <a:bodyPr/>
                    <a:p>
                      <a:pPr indent="0" algn="ctr">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课桌面0.82</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chemeClr val="accent6">
                        <a:lumMod val="20000"/>
                        <a:lumOff val="80000"/>
                      </a:schemeClr>
                    </a:solidFill>
                  </a:tcPr>
                </a:tc>
              </a:tr>
              <a:tr h="354965">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25</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bg1">
                        <a:lumMod val="75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眩光值UGR</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≤16</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15.8</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r>
              <a:tr h="354965">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RG1</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bg1">
                        <a:lumMod val="75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rPr>
                        <a:t>蓝光危害等级</a:t>
                      </a:r>
                      <a:endParaRPr lang="zh-CN"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RG0</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RG0</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r>
              <a:tr h="354965">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0.5</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bg1">
                        <a:lumMod val="75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功率因素PF</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≥0.9</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0.97</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r>
              <a:tr h="354965">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6000K</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bg1">
                        <a:lumMod val="75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色温K</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3300K-5000K</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5000K</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r>
              <a:tr h="354965">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76</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bg1">
                        <a:lumMod val="75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显色指数Ra</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≥80</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91</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r>
              <a:tr h="354965">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3</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bg1">
                        <a:lumMod val="75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饱和红光显色指数R9</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≥50</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66</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r>
              <a:tr h="354965">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100</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bg1">
                        <a:lumMod val="75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光效lm/w</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≥80</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88</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r>
              <a:tr h="354965">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6</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bg1">
                        <a:lumMod val="75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功率密度W/M2</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≤8</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6.7</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r>
              <a:tr h="354965">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35%</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chemeClr val="bg1">
                        <a:lumMod val="75000"/>
                      </a:schemeClr>
                    </a:solidFill>
                  </a:tcPr>
                </a:tc>
                <a:tc hMerge="1">
                  <a:tcPr>
                    <a:lnR w="9525">
                      <a:solidFill>
                        <a:srgbClr val="646464"/>
                      </a:solidFill>
                      <a:prstDash val="sysDash"/>
                    </a:lnR>
                    <a:lnT w="9525">
                      <a:solidFill>
                        <a:srgbClr val="646464"/>
                      </a:solidFill>
                      <a:prstDash val="sysDash"/>
                    </a:lnT>
                    <a:lnB w="28575">
                      <a:solidFill>
                        <a:srgbClr val="646464"/>
                      </a:solidFill>
                      <a:prstDash val="solid"/>
                    </a:lnB>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rPr>
                        <a:t>波动深度</a:t>
                      </a:r>
                      <a:endParaRPr lang="zh-CN"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≤3.2%</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hMerge="1">
                  <a:tcPr>
                    <a:lnR w="9525">
                      <a:solidFill>
                        <a:srgbClr val="646464"/>
                      </a:solidFill>
                      <a:prstDash val="sysDash"/>
                    </a:lnR>
                    <a:lnT w="9525">
                      <a:solidFill>
                        <a:srgbClr val="646464"/>
                      </a:solidFill>
                      <a:prstDash val="sysDash"/>
                    </a:lnT>
                    <a:lnB w="28575">
                      <a:solidFill>
                        <a:srgbClr val="646464"/>
                      </a:solidFill>
                      <a:prstDash val="solid"/>
                    </a:lnB>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0.87%</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chemeClr val="accent6">
                        <a:lumMod val="20000"/>
                        <a:lumOff val="80000"/>
                      </a:schemeClr>
                    </a:solidFill>
                  </a:tcPr>
                </a:tc>
                <a:tc hMerge="1">
                  <a:tcPr>
                    <a:lnR w="9525">
                      <a:solidFill>
                        <a:srgbClr val="646464"/>
                      </a:solidFill>
                      <a:prstDash val="sysDash"/>
                    </a:lnR>
                    <a:lnT w="9525">
                      <a:solidFill>
                        <a:srgbClr val="646464"/>
                      </a:solidFill>
                      <a:prstDash val="sysDash"/>
                    </a:lnT>
                    <a:lnB w="28575">
                      <a:solidFill>
                        <a:srgbClr val="646464"/>
                      </a:solidFill>
                      <a:prstDash val="solid"/>
                    </a:lnB>
                  </a:tcPr>
                </a:tc>
              </a:tr>
            </a:tbl>
          </a:graphicData>
        </a:graphic>
      </p:graphicFrame>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48" name="文本框 47"/>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8" name="图片 7"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2" name="文本框 1"/>
          <p:cNvSpPr txBox="1"/>
          <p:nvPr/>
        </p:nvSpPr>
        <p:spPr>
          <a:xfrm>
            <a:off x="1956561" y="852170"/>
            <a:ext cx="8261350" cy="475615"/>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lang="zh-CN" altLang="en-US" sz="2500" b="1" noProof="0" dirty="0">
                <a:solidFill>
                  <a:srgbClr val="005BAB"/>
                </a:solidFill>
                <a:latin typeface="Arial" panose="020B0604020202020204"/>
                <a:ea typeface="微软雅黑" panose="020B0503020204020204" charset="-122"/>
                <a:cs typeface="+mn-ea"/>
                <a:sym typeface="Arial" panose="020B0604020202020204"/>
              </a:rPr>
              <a:t>案例分析二（智能款）</a:t>
            </a:r>
            <a:endParaRPr kumimoji="0" lang="zh-CN" altLang="en-US" sz="2500" b="1"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endParaRPr>
          </a:p>
        </p:txBody>
      </p:sp>
      <p:sp>
        <p:nvSpPr>
          <p:cNvPr id="3" name="圆角矩形 2"/>
          <p:cNvSpPr/>
          <p:nvPr/>
        </p:nvSpPr>
        <p:spPr>
          <a:xfrm>
            <a:off x="1309370" y="1461135"/>
            <a:ext cx="5441950" cy="4766310"/>
          </a:xfrm>
          <a:prstGeom prst="roundRect">
            <a:avLst>
              <a:gd name="adj" fmla="val 687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nvSpPr>
        <p:spPr>
          <a:xfrm>
            <a:off x="1566545" y="5897880"/>
            <a:ext cx="1071245" cy="306705"/>
          </a:xfrm>
          <a:prstGeom prst="rect">
            <a:avLst/>
          </a:prstGeom>
          <a:noFill/>
        </p:spPr>
        <p:txBody>
          <a:bodyPr wrap="square" rtlCol="0" anchor="t">
            <a:spAutoFit/>
          </a:bodyPr>
          <a:p>
            <a:r>
              <a:rPr lang="zh-CN" altLang="en-US" sz="1400"/>
              <a:t>改造后</a:t>
            </a:r>
            <a:endParaRPr lang="zh-CN" altLang="en-US" sz="1400"/>
          </a:p>
        </p:txBody>
      </p:sp>
      <p:sp>
        <p:nvSpPr>
          <p:cNvPr id="15" name="文本框 14"/>
          <p:cNvSpPr txBox="1"/>
          <p:nvPr/>
        </p:nvSpPr>
        <p:spPr>
          <a:xfrm>
            <a:off x="6915785" y="5577205"/>
            <a:ext cx="4563110" cy="583565"/>
          </a:xfrm>
          <a:prstGeom prst="rect">
            <a:avLst/>
          </a:prstGeom>
          <a:noFill/>
        </p:spPr>
        <p:txBody>
          <a:bodyPr wrap="square" rtlCol="0">
            <a:spAutoFit/>
          </a:bodyPr>
          <a:p>
            <a:pPr marR="0" indent="0" algn="l" defTabSz="914400" fontAlgn="auto">
              <a:lnSpc>
                <a:spcPct val="100000"/>
              </a:lnSpc>
              <a:spcBef>
                <a:spcPts val="0"/>
              </a:spcBef>
              <a:spcAft>
                <a:spcPts val="0"/>
              </a:spcAft>
              <a:buClrTx/>
              <a:buSzTx/>
              <a:buFontTx/>
              <a:buNone/>
              <a:defRPr/>
            </a:pPr>
            <a:r>
              <a:rPr kumimoji="0" lang="zh-CN" altLang="en-US" sz="16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rPr>
              <a:t>试验依据标准：</a:t>
            </a:r>
            <a:r>
              <a:rPr kumimoji="0" lang="en-US" altLang="zh-CN" sz="16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rPr>
              <a:t>GB 7793-2010 </a:t>
            </a:r>
            <a:r>
              <a:rPr kumimoji="0" lang="zh-CN" altLang="en-US" sz="16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rPr>
              <a:t>《中小学校采光和照明卫生标准》</a:t>
            </a:r>
            <a:endParaRPr kumimoji="0" lang="zh-CN" altLang="en-US" sz="16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endParaRPr>
          </a:p>
        </p:txBody>
      </p:sp>
      <p:pic>
        <p:nvPicPr>
          <p:cNvPr id="22" name="图片 21"/>
          <p:cNvPicPr>
            <a:picLocks noChangeAspect="1"/>
          </p:cNvPicPr>
          <p:nvPr/>
        </p:nvPicPr>
        <p:blipFill>
          <a:blip r:embed="rId2"/>
          <a:stretch>
            <a:fillRect/>
          </a:stretch>
        </p:blipFill>
        <p:spPr>
          <a:xfrm>
            <a:off x="8378825" y="1911350"/>
            <a:ext cx="1637030" cy="1772285"/>
          </a:xfrm>
          <a:prstGeom prst="rect">
            <a:avLst/>
          </a:prstGeom>
        </p:spPr>
      </p:pic>
      <p:pic>
        <p:nvPicPr>
          <p:cNvPr id="23" name="图片 22"/>
          <p:cNvPicPr>
            <a:picLocks noChangeAspect="1"/>
          </p:cNvPicPr>
          <p:nvPr/>
        </p:nvPicPr>
        <p:blipFill>
          <a:blip r:embed="rId3"/>
          <a:stretch>
            <a:fillRect/>
          </a:stretch>
        </p:blipFill>
        <p:spPr>
          <a:xfrm>
            <a:off x="7640638" y="4359275"/>
            <a:ext cx="3113405" cy="941705"/>
          </a:xfrm>
          <a:prstGeom prst="rect">
            <a:avLst/>
          </a:prstGeom>
        </p:spPr>
      </p:pic>
      <p:sp>
        <p:nvSpPr>
          <p:cNvPr id="24" name="文本框 23"/>
          <p:cNvSpPr txBox="1"/>
          <p:nvPr/>
        </p:nvSpPr>
        <p:spPr>
          <a:xfrm>
            <a:off x="6915785" y="1511935"/>
            <a:ext cx="4563110" cy="275590"/>
          </a:xfrm>
          <a:prstGeom prst="rect">
            <a:avLst/>
          </a:prstGeom>
          <a:noFill/>
        </p:spPr>
        <p:txBody>
          <a:bodyPr wrap="square" rtlCol="0">
            <a:spAutoFit/>
          </a:bodyPr>
          <a:p>
            <a:pPr marR="0" indent="0" algn="l" defTabSz="914400" fontAlgn="auto">
              <a:lnSpc>
                <a:spcPct val="100000"/>
              </a:lnSpc>
              <a:spcBef>
                <a:spcPts val="0"/>
              </a:spcBef>
              <a:spcAft>
                <a:spcPts val="0"/>
              </a:spcAft>
              <a:buClrTx/>
              <a:buSzTx/>
              <a:buFontTx/>
              <a:buNone/>
              <a:defRPr/>
            </a:pPr>
            <a:r>
              <a:rPr kumimoji="0" lang="en-US" altLang="zh-CN" sz="12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rPr>
              <a:t>1. </a:t>
            </a:r>
            <a:r>
              <a:rPr kumimoji="0" lang="zh-CN" altLang="en-US" sz="12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rPr>
              <a:t>教室照度测试布点图</a:t>
            </a:r>
            <a:endParaRPr kumimoji="0" lang="zh-CN" altLang="en-US" sz="12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endParaRPr>
          </a:p>
        </p:txBody>
      </p:sp>
      <p:sp>
        <p:nvSpPr>
          <p:cNvPr id="25" name="文本框 24"/>
          <p:cNvSpPr txBox="1"/>
          <p:nvPr/>
        </p:nvSpPr>
        <p:spPr>
          <a:xfrm>
            <a:off x="6932295" y="3959860"/>
            <a:ext cx="4563110" cy="275590"/>
          </a:xfrm>
          <a:prstGeom prst="rect">
            <a:avLst/>
          </a:prstGeom>
          <a:noFill/>
        </p:spPr>
        <p:txBody>
          <a:bodyPr wrap="square" rtlCol="0">
            <a:spAutoFit/>
          </a:bodyPr>
          <a:p>
            <a:pPr marR="0" indent="0" algn="l" defTabSz="914400" fontAlgn="auto">
              <a:lnSpc>
                <a:spcPct val="100000"/>
              </a:lnSpc>
              <a:spcBef>
                <a:spcPts val="0"/>
              </a:spcBef>
              <a:spcAft>
                <a:spcPts val="0"/>
              </a:spcAft>
              <a:buClrTx/>
              <a:buSzTx/>
              <a:buFontTx/>
              <a:buNone/>
              <a:defRPr/>
            </a:pPr>
            <a:r>
              <a:rPr kumimoji="0" lang="en-US" altLang="zh-CN" sz="12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rPr>
              <a:t>2. </a:t>
            </a:r>
            <a:r>
              <a:rPr kumimoji="0" lang="zh-CN" altLang="en-US" sz="12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rPr>
              <a:t>书写板面照度测试布点图</a:t>
            </a:r>
            <a:endParaRPr kumimoji="0" lang="zh-CN" altLang="en-US" sz="1200" b="1" i="0" kern="1200" cap="none" spc="0" normalizeH="0" baseline="0" noProof="0" dirty="0">
              <a:solidFill>
                <a:schemeClr val="tx1">
                  <a:lumMod val="65000"/>
                  <a:lumOff val="35000"/>
                </a:schemeClr>
              </a:solidFill>
              <a:latin typeface="Arial" panose="020B0604020202020204"/>
              <a:ea typeface="微软雅黑" panose="020B0503020204020204" charset="-122"/>
              <a:cs typeface="+mn-ea"/>
              <a:sym typeface="Arial" panose="020B0604020202020204"/>
            </a:endParaRPr>
          </a:p>
        </p:txBody>
      </p:sp>
      <p:pic>
        <p:nvPicPr>
          <p:cNvPr id="4" name="图片 3" descr="cba09a0570e9c5e1f068b9bf8f73515"/>
          <p:cNvPicPr/>
          <p:nvPr/>
        </p:nvPicPr>
        <p:blipFill>
          <a:blip r:embed="rId4"/>
          <a:stretch>
            <a:fillRect/>
          </a:stretch>
        </p:blipFill>
        <p:spPr>
          <a:xfrm>
            <a:off x="1480570" y="4026535"/>
            <a:ext cx="2451600" cy="1840865"/>
          </a:xfrm>
          <a:prstGeom prst="roundRect">
            <a:avLst/>
          </a:prstGeom>
        </p:spPr>
      </p:pic>
      <p:pic>
        <p:nvPicPr>
          <p:cNvPr id="14" name="图片 13" descr="0d89c92bf4108d72019ca0a5e25a752"/>
          <p:cNvPicPr/>
          <p:nvPr/>
        </p:nvPicPr>
        <p:blipFill>
          <a:blip r:embed="rId5"/>
          <a:srcRect r="14965" b="13916"/>
          <a:stretch>
            <a:fillRect/>
          </a:stretch>
        </p:blipFill>
        <p:spPr>
          <a:xfrm>
            <a:off x="4110105" y="4026535"/>
            <a:ext cx="2451600" cy="1840865"/>
          </a:xfrm>
          <a:prstGeom prst="roundRect">
            <a:avLst/>
          </a:prstGeom>
        </p:spPr>
      </p:pic>
      <p:pic>
        <p:nvPicPr>
          <p:cNvPr id="6" name="图片 5" descr="微信图片_2020080809342531"/>
          <p:cNvPicPr/>
          <p:nvPr/>
        </p:nvPicPr>
        <p:blipFill>
          <a:blip r:embed="rId6"/>
          <a:srcRect r="24895"/>
          <a:stretch>
            <a:fillRect/>
          </a:stretch>
        </p:blipFill>
        <p:spPr>
          <a:xfrm>
            <a:off x="1480570" y="1626235"/>
            <a:ext cx="2451600" cy="1840865"/>
          </a:xfrm>
          <a:prstGeom prst="roundRect">
            <a:avLst/>
          </a:prstGeom>
        </p:spPr>
      </p:pic>
      <p:pic>
        <p:nvPicPr>
          <p:cNvPr id="7" name="图片 6" descr="微信图片_2020080809342517"/>
          <p:cNvPicPr/>
          <p:nvPr/>
        </p:nvPicPr>
        <p:blipFill>
          <a:blip r:embed="rId7"/>
          <a:srcRect r="24563"/>
          <a:stretch>
            <a:fillRect/>
          </a:stretch>
        </p:blipFill>
        <p:spPr>
          <a:xfrm>
            <a:off x="4110105" y="1626235"/>
            <a:ext cx="2451600" cy="1840865"/>
          </a:xfrm>
          <a:prstGeom prst="roundRect">
            <a:avLst/>
          </a:prstGeom>
        </p:spPr>
      </p:pic>
      <p:sp>
        <p:nvSpPr>
          <p:cNvPr id="13" name="文本框 12"/>
          <p:cNvSpPr txBox="1"/>
          <p:nvPr/>
        </p:nvSpPr>
        <p:spPr>
          <a:xfrm>
            <a:off x="1569085" y="3505200"/>
            <a:ext cx="1071245" cy="306705"/>
          </a:xfrm>
          <a:prstGeom prst="rect">
            <a:avLst/>
          </a:prstGeom>
          <a:noFill/>
        </p:spPr>
        <p:txBody>
          <a:bodyPr wrap="square" rtlCol="0" anchor="t">
            <a:spAutoFit/>
          </a:bodyPr>
          <a:p>
            <a:r>
              <a:rPr lang="zh-CN" altLang="en-US" sz="1400"/>
              <a:t>改造前</a:t>
            </a:r>
            <a:endParaRPr lang="zh-CN" altLang="en-US" sz="1400"/>
          </a:p>
        </p:txBody>
      </p:sp>
      <p:sp>
        <p:nvSpPr>
          <p:cNvPr id="11" name="椭圆 10"/>
          <p:cNvSpPr/>
          <p:nvPr/>
        </p:nvSpPr>
        <p:spPr>
          <a:xfrm>
            <a:off x="3395980" y="3166745"/>
            <a:ext cx="1126490" cy="1126490"/>
          </a:xfrm>
          <a:prstGeom prst="ellipse">
            <a:avLst/>
          </a:prstGeom>
          <a:solidFill>
            <a:srgbClr val="005BAB"/>
          </a:solidFill>
          <a:ln w="381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3437255" y="3314065"/>
            <a:ext cx="1365885" cy="922020"/>
          </a:xfrm>
          <a:prstGeom prst="rect">
            <a:avLst/>
          </a:prstGeom>
          <a:noFill/>
        </p:spPr>
        <p:txBody>
          <a:bodyPr wrap="square" rtlCol="0" anchor="t">
            <a:spAutoFit/>
          </a:bodyPr>
          <a:p>
            <a:r>
              <a:rPr lang="en-US" altLang="zh-CN" sz="5400" b="1" noProof="0" dirty="0">
                <a:solidFill>
                  <a:schemeClr val="bg1"/>
                </a:solidFill>
                <a:latin typeface="Arial" panose="020B0604020202020204"/>
                <a:ea typeface="微软雅黑" panose="020B0503020204020204" charset="-122"/>
                <a:cs typeface="+mn-ea"/>
                <a:sym typeface="Arial" panose="020B0604020202020204"/>
              </a:rPr>
              <a:t>VS</a:t>
            </a:r>
            <a:endParaRPr lang="en-US" altLang="zh-CN" sz="5400" b="1" noProof="0" dirty="0">
              <a:solidFill>
                <a:schemeClr val="bg1"/>
              </a:solidFill>
              <a:latin typeface="Arial" panose="020B0604020202020204"/>
              <a:ea typeface="微软雅黑" panose="020B0503020204020204" charset="-122"/>
              <a:cs typeface="+mn-ea"/>
              <a:sym typeface="Arial" panose="020B0604020202020204"/>
            </a:endParaRPr>
          </a:p>
        </p:txBody>
      </p:sp>
    </p:spTree>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48" name="文本框 47"/>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4" name="图片 3"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2" name="文本框 1"/>
          <p:cNvSpPr txBox="1"/>
          <p:nvPr/>
        </p:nvSpPr>
        <p:spPr>
          <a:xfrm>
            <a:off x="1956561" y="852170"/>
            <a:ext cx="8261350" cy="475615"/>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2500" b="1"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rPr>
              <a:t>案例分析二（智能款）</a:t>
            </a:r>
            <a:endParaRPr kumimoji="0" lang="zh-CN" altLang="en-US" sz="2500" b="1"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endParaRPr>
          </a:p>
        </p:txBody>
      </p:sp>
      <p:graphicFrame>
        <p:nvGraphicFramePr>
          <p:cNvPr id="22" name="表格 21"/>
          <p:cNvGraphicFramePr/>
          <p:nvPr>
            <p:custDataLst>
              <p:tags r:id="rId2"/>
            </p:custDataLst>
          </p:nvPr>
        </p:nvGraphicFramePr>
        <p:xfrm>
          <a:off x="1215198" y="1876425"/>
          <a:ext cx="9744075" cy="4391025"/>
        </p:xfrm>
        <a:graphic>
          <a:graphicData uri="http://schemas.openxmlformats.org/drawingml/2006/table">
            <a:tbl>
              <a:tblPr firstRow="1" bandRow="1">
                <a:tableStyleId>{5C22544A-7EE6-4342-B048-85BDC9FD1C3A}</a:tableStyleId>
              </a:tblPr>
              <a:tblGrid>
                <a:gridCol w="958215"/>
                <a:gridCol w="1329055"/>
                <a:gridCol w="1905635"/>
                <a:gridCol w="1369695"/>
                <a:gridCol w="1369695"/>
                <a:gridCol w="1405890"/>
                <a:gridCol w="1405890"/>
              </a:tblGrid>
              <a:tr h="339090">
                <a:tc gridSpan="2">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rPr>
                        <a:t>改造前</a:t>
                      </a:r>
                      <a:endParaRPr lang="zh-CN" altLang="en-US" sz="1200" b="1" spc="120">
                        <a:solidFill>
                          <a:srgbClr val="646464"/>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chemeClr val="bg1">
                        <a:lumMod val="75000"/>
                      </a:schemeClr>
                    </a:solidFill>
                  </a:tcPr>
                </a:tc>
                <a:tc hMerge="1">
                  <a:tcPr>
                    <a:lnR w="9525">
                      <a:solidFill>
                        <a:srgbClr val="646464"/>
                      </a:solidFill>
                      <a:prstDash val="sysDash"/>
                    </a:lnR>
                    <a:lnT w="28575">
                      <a:solidFill>
                        <a:srgbClr val="646464"/>
                      </a:solidFill>
                      <a:prstDash val="solid"/>
                    </a:lnT>
                    <a:lnB w="9525">
                      <a:solidFill>
                        <a:srgbClr val="646464"/>
                      </a:solidFill>
                      <a:prstDash val="sysDash"/>
                    </a:lnB>
                  </a:tcPr>
                </a:tc>
                <a:tc>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rPr>
                        <a:t>项目</a:t>
                      </a:r>
                      <a:endParaRPr lang="zh-CN" altLang="en-US" sz="1200" b="1" spc="120">
                        <a:solidFill>
                          <a:srgbClr val="646464"/>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gridSpan="2">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rPr>
                        <a:t>国家标准</a:t>
                      </a:r>
                      <a:endParaRPr lang="zh-CN" altLang="en-US" sz="1200" b="1" spc="120">
                        <a:solidFill>
                          <a:srgbClr val="646464"/>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hMerge="1">
                  <a:tcPr>
                    <a:lnR w="9525">
                      <a:solidFill>
                        <a:srgbClr val="646464"/>
                      </a:solidFill>
                      <a:prstDash val="sysDash"/>
                    </a:lnR>
                    <a:lnT w="28575">
                      <a:solidFill>
                        <a:srgbClr val="646464"/>
                      </a:solidFill>
                      <a:prstDash val="solid"/>
                    </a:lnT>
                    <a:lnB w="9525">
                      <a:solidFill>
                        <a:srgbClr val="646464"/>
                      </a:solidFill>
                      <a:prstDash val="sysDash"/>
                    </a:lnB>
                  </a:tcPr>
                </a:tc>
                <a:tc gridSpan="2">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rPr>
                        <a:t>改造后</a:t>
                      </a:r>
                      <a:endParaRPr lang="zh-CN" altLang="en-US" sz="1200" b="1" spc="120">
                        <a:solidFill>
                          <a:srgbClr val="646464"/>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chemeClr val="accent6">
                        <a:lumMod val="20000"/>
                        <a:lumOff val="80000"/>
                      </a:schemeClr>
                    </a:solidFill>
                  </a:tcPr>
                </a:tc>
                <a:tc hMerge="1">
                  <a:tcPr>
                    <a:lnR w="9525">
                      <a:solidFill>
                        <a:srgbClr val="646464"/>
                      </a:solidFill>
                      <a:prstDash val="sysDash"/>
                    </a:lnR>
                    <a:lnT w="28575">
                      <a:solidFill>
                        <a:srgbClr val="646464"/>
                      </a:solidFill>
                      <a:prstDash val="solid"/>
                    </a:lnT>
                    <a:lnB w="9525">
                      <a:solidFill>
                        <a:srgbClr val="646464"/>
                      </a:solidFill>
                      <a:prstDash val="sysDash"/>
                    </a:lnB>
                  </a:tcPr>
                </a:tc>
              </a:tr>
              <a:tr h="660400">
                <a:tc>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cs typeface="微软雅黑" panose="020B0503020204020204" charset="-122"/>
                        </a:rPr>
                        <a:t>书写板282.6LUX</a:t>
                      </a:r>
                      <a:endParaRPr lang="zh-CN" sz="1200" b="1" spc="12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chemeClr val="bg1">
                        <a:lumMod val="75000"/>
                      </a:schemeClr>
                    </a:solidFill>
                  </a:tcPr>
                </a:tc>
                <a:tc>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cs typeface="微软雅黑" panose="020B0503020204020204" charset="-122"/>
                        </a:rPr>
                        <a:t>课桌面308.6LUX</a:t>
                      </a:r>
                      <a:endParaRPr lang="zh-CN" sz="1200" b="1" spc="12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chemeClr val="bg1">
                        <a:lumMod val="75000"/>
                      </a:schemeClr>
                    </a:solidFill>
                  </a:tcPr>
                </a:tc>
                <a:tc>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cs typeface="微软雅黑" panose="020B0503020204020204" charset="-122"/>
                        </a:rPr>
                        <a:t>书写板/课桌面维持照度</a:t>
                      </a:r>
                      <a:endParaRPr lang="zh-CN" sz="1200" b="1" spc="12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cs typeface="微软雅黑" panose="020B0503020204020204" charset="-122"/>
                        </a:rPr>
                        <a:t>书写板≥500LUX</a:t>
                      </a:r>
                      <a:endParaRPr lang="zh-CN" sz="1200" b="1" spc="12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cs typeface="微软雅黑" panose="020B0503020204020204" charset="-122"/>
                        </a:rPr>
                        <a:t>课桌面≥300LUX</a:t>
                      </a:r>
                      <a:endParaRPr lang="zh-CN" sz="1200" b="1" spc="12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cs typeface="微软雅黑" panose="020B0503020204020204" charset="-122"/>
                        </a:rPr>
                        <a:t>书写板624.9LUX</a:t>
                      </a:r>
                      <a:endParaRPr lang="zh-CN" sz="1200" b="1" spc="12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chemeClr val="accent6">
                        <a:lumMod val="20000"/>
                        <a:lumOff val="80000"/>
                      </a:schemeClr>
                    </a:solidFill>
                  </a:tcPr>
                </a:tc>
                <a:tc>
                  <a:txBody>
                    <a:bodyPr/>
                    <a:p>
                      <a:pPr indent="0" algn="ctr">
                        <a:lnSpc>
                          <a:spcPct val="120000"/>
                        </a:lnSpc>
                        <a:spcBef>
                          <a:spcPts val="0"/>
                        </a:spcBef>
                        <a:spcAft>
                          <a:spcPts val="0"/>
                        </a:spcAft>
                        <a:buNone/>
                      </a:pPr>
                      <a:r>
                        <a:rPr lang="zh-CN" sz="1200" b="1" spc="120">
                          <a:solidFill>
                            <a:srgbClr val="646464"/>
                          </a:solidFill>
                          <a:latin typeface="微软雅黑" panose="020B0503020204020204" charset="-122"/>
                          <a:ea typeface="微软雅黑" panose="020B0503020204020204" charset="-122"/>
                          <a:cs typeface="微软雅黑" panose="020B0503020204020204" charset="-122"/>
                        </a:rPr>
                        <a:t>课桌面583.6LUX</a:t>
                      </a:r>
                      <a:endParaRPr lang="zh-CN" sz="1200" b="1" spc="12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chemeClr val="accent6">
                        <a:lumMod val="20000"/>
                        <a:lumOff val="80000"/>
                      </a:schemeClr>
                    </a:solidFill>
                  </a:tcPr>
                </a:tc>
              </a:tr>
              <a:tr h="339090">
                <a:tc>
                  <a:txBody>
                    <a:bodyPr/>
                    <a:p>
                      <a:pPr indent="0" algn="ctr">
                        <a:lnSpc>
                          <a:spcPct val="120000"/>
                        </a:lnSpc>
                        <a:spcBef>
                          <a:spcPts val="0"/>
                        </a:spcBef>
                        <a:spcAft>
                          <a:spcPts val="0"/>
                        </a:spcAft>
                        <a:buNone/>
                      </a:pPr>
                      <a:r>
                        <a:rPr lang="zh-CN" sz="1200" b="0" spc="60">
                          <a:solidFill>
                            <a:srgbClr val="646464"/>
                          </a:solidFill>
                          <a:latin typeface="微软雅黑" panose="020B0503020204020204" charset="-122"/>
                          <a:ea typeface="微软雅黑" panose="020B0503020204020204" charset="-122"/>
                          <a:cs typeface="微软雅黑" panose="020B0503020204020204" charset="-122"/>
                        </a:rPr>
                        <a:t>书写板0.8</a:t>
                      </a:r>
                      <a:endParaRPr lang="zh-CN" sz="1200" b="0" spc="60">
                        <a:solidFill>
                          <a:srgbClr val="646464"/>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chemeClr val="bg1">
                        <a:lumMod val="75000"/>
                      </a:schemeClr>
                    </a:solidFill>
                  </a:tcPr>
                </a:tc>
                <a:tc>
                  <a:txBody>
                    <a:bodyPr/>
                    <a:p>
                      <a:pPr indent="0" algn="ctr">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课桌面0.78</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chemeClr val="bg1">
                        <a:lumMod val="75000"/>
                      </a:schemeClr>
                    </a:solidFill>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书写板/课桌面照度均匀度</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书写板≥0.8</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课桌面≥0.7</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书写板0.88</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chemeClr val="accent6">
                        <a:lumMod val="20000"/>
                        <a:lumOff val="80000"/>
                      </a:schemeClr>
                    </a:solidFill>
                  </a:tcPr>
                </a:tc>
                <a:tc>
                  <a:txBody>
                    <a:bodyPr/>
                    <a:p>
                      <a:pPr indent="0" algn="ctr">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课桌面0.82</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chemeClr val="accent6">
                        <a:lumMod val="20000"/>
                        <a:lumOff val="80000"/>
                      </a:schemeClr>
                    </a:solidFill>
                  </a:tcPr>
                </a:tc>
              </a:tr>
              <a:tr h="339725">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35</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bg1">
                        <a:lumMod val="75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眩光值UGR</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≤16</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15.8</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r>
              <a:tr h="339090">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RG1</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bg1">
                        <a:lumMod val="75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rPr>
                        <a:t>蓝光危害等级</a:t>
                      </a:r>
                      <a:endParaRPr lang="zh-CN"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RG0</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RG0</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r>
              <a:tr h="339090">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0.5</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bg1">
                        <a:lumMod val="75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功率因素PF</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≥0.9</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0.97</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r>
              <a:tr h="339090">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6100K</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bg1">
                        <a:lumMod val="75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色温K</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3300K-5000K</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5000K</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r>
              <a:tr h="339090">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80</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bg1">
                        <a:lumMod val="75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显色指数Ra</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≥80</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91</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r>
              <a:tr h="339090">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5</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bg1">
                        <a:lumMod val="75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饱和红光显色指数R9</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≥50</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66</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r>
              <a:tr h="339090">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105</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bg1">
                        <a:lumMod val="75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光效lm/w</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≥80</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88</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r>
              <a:tr h="339090">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8.3</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bg1">
                        <a:lumMod val="75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cs typeface="微软雅黑" panose="020B0503020204020204" charset="-122"/>
                        </a:rPr>
                        <a:t>功率密度W/M2</a:t>
                      </a:r>
                      <a:endParaRPr lang="zh-CN" altLang="en-US" sz="1200" b="0" spc="60">
                        <a:solidFill>
                          <a:srgbClr val="404040"/>
                        </a:solidFill>
                        <a:latin typeface="微软雅黑" panose="020B0503020204020204" charset="-122"/>
                        <a:ea typeface="微软雅黑" panose="020B0503020204020204" charset="-122"/>
                        <a:cs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≤0.8</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6.7</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chemeClr val="accent6">
                        <a:lumMod val="20000"/>
                        <a:lumOff val="80000"/>
                      </a:schemeClr>
                    </a:solidFill>
                  </a:tcPr>
                </a:tc>
                <a:tc hMerge="1">
                  <a:tcPr>
                    <a:lnR w="9525">
                      <a:solidFill>
                        <a:srgbClr val="646464"/>
                      </a:solidFill>
                      <a:prstDash val="sysDash"/>
                    </a:lnR>
                    <a:lnT w="9525">
                      <a:solidFill>
                        <a:srgbClr val="646464"/>
                      </a:solidFill>
                      <a:prstDash val="sysDash"/>
                    </a:lnT>
                    <a:lnB w="9525">
                      <a:solidFill>
                        <a:srgbClr val="646464"/>
                      </a:solidFill>
                      <a:prstDash val="sysDash"/>
                    </a:lnB>
                  </a:tcPr>
                </a:tc>
              </a:tr>
              <a:tr h="339090">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45%</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chemeClr val="bg1">
                        <a:lumMod val="75000"/>
                      </a:schemeClr>
                    </a:solidFill>
                  </a:tcPr>
                </a:tc>
                <a:tc hMerge="1">
                  <a:tcPr>
                    <a:lnR w="9525">
                      <a:solidFill>
                        <a:srgbClr val="646464"/>
                      </a:solidFill>
                      <a:prstDash val="sysDash"/>
                    </a:lnR>
                    <a:lnT w="9525">
                      <a:solidFill>
                        <a:srgbClr val="646464"/>
                      </a:solidFill>
                      <a:prstDash val="sysDash"/>
                    </a:lnT>
                    <a:lnB w="28575">
                      <a:solidFill>
                        <a:srgbClr val="646464"/>
                      </a:solidFill>
                      <a:prstDash val="solid"/>
                    </a:lnB>
                  </a:tcPr>
                </a:tc>
                <a:tc>
                  <a:txBody>
                    <a:bodyPr/>
                    <a:p>
                      <a:pPr indent="0" algn="l">
                        <a:lnSpc>
                          <a:spcPct val="120000"/>
                        </a:lnSpc>
                        <a:spcBef>
                          <a:spcPts val="0"/>
                        </a:spcBef>
                        <a:spcAft>
                          <a:spcPts val="0"/>
                        </a:spcAft>
                        <a:buNone/>
                      </a:pPr>
                      <a:r>
                        <a:rPr lang="zh-CN" sz="1200" b="0" spc="60">
                          <a:solidFill>
                            <a:srgbClr val="404040"/>
                          </a:solidFill>
                          <a:latin typeface="微软雅黑" panose="020B0503020204020204" charset="-122"/>
                          <a:ea typeface="微软雅黑" panose="020B0503020204020204" charset="-122"/>
                        </a:rPr>
                        <a:t>波动深度</a:t>
                      </a:r>
                      <a:endParaRPr lang="zh-CN"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≤3.2%</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hMerge="1">
                  <a:tcPr>
                    <a:lnR w="9525">
                      <a:solidFill>
                        <a:srgbClr val="646464"/>
                      </a:solidFill>
                      <a:prstDash val="sysDash"/>
                    </a:lnR>
                    <a:lnT w="9525">
                      <a:solidFill>
                        <a:srgbClr val="646464"/>
                      </a:solidFill>
                      <a:prstDash val="sysDash"/>
                    </a:lnT>
                    <a:lnB w="28575">
                      <a:solidFill>
                        <a:srgbClr val="646464"/>
                      </a:solidFill>
                      <a:prstDash val="solid"/>
                    </a:lnB>
                  </a:tcPr>
                </a:tc>
                <a:tc gridSpan="2">
                  <a:txBody>
                    <a:bodyPr/>
                    <a:p>
                      <a:pPr indent="0" algn="ctr">
                        <a:lnSpc>
                          <a:spcPct val="120000"/>
                        </a:lnSpc>
                        <a:spcBef>
                          <a:spcPts val="0"/>
                        </a:spcBef>
                        <a:spcAft>
                          <a:spcPts val="0"/>
                        </a:spcAft>
                        <a:buNone/>
                      </a:pPr>
                      <a:r>
                        <a:rPr lang="en-US" sz="1200" b="0" spc="60">
                          <a:solidFill>
                            <a:srgbClr val="404040"/>
                          </a:solidFill>
                          <a:latin typeface="微软雅黑" panose="020B0503020204020204" charset="-122"/>
                          <a:ea typeface="微软雅黑" panose="020B0503020204020204" charset="-122"/>
                        </a:rPr>
                        <a:t>0.87%</a:t>
                      </a:r>
                      <a:endParaRPr lang="en-US" altLang="en-US" sz="1200" b="0" spc="60">
                        <a:solidFill>
                          <a:srgbClr val="404040"/>
                        </a:solidFill>
                        <a:latin typeface="微软雅黑" panose="020B0503020204020204" charset="-122"/>
                        <a:ea typeface="微软雅黑" panose="020B0503020204020204" charset="-122"/>
                      </a:endParaRPr>
                    </a:p>
                  </a:txBody>
                  <a:tcPr marL="25400" marR="254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chemeClr val="accent6">
                        <a:lumMod val="20000"/>
                        <a:lumOff val="80000"/>
                      </a:schemeClr>
                    </a:solidFill>
                  </a:tcPr>
                </a:tc>
                <a:tc hMerge="1">
                  <a:tcPr>
                    <a:lnR w="9525">
                      <a:solidFill>
                        <a:srgbClr val="646464"/>
                      </a:solidFill>
                      <a:prstDash val="sysDash"/>
                    </a:lnR>
                    <a:lnT w="9525">
                      <a:solidFill>
                        <a:srgbClr val="646464"/>
                      </a:solidFill>
                      <a:prstDash val="sysDash"/>
                    </a:lnT>
                    <a:lnB w="28575">
                      <a:solidFill>
                        <a:srgbClr val="646464"/>
                      </a:solidFill>
                      <a:prstDash val="solid"/>
                    </a:lnB>
                  </a:tcPr>
                </a:tc>
              </a:tr>
            </a:tbl>
          </a:graphicData>
        </a:graphic>
      </p:graphicFrame>
      <p:sp>
        <p:nvSpPr>
          <p:cNvPr id="7" name="文本框 6"/>
          <p:cNvSpPr txBox="1"/>
          <p:nvPr/>
        </p:nvSpPr>
        <p:spPr>
          <a:xfrm>
            <a:off x="2199131" y="1480820"/>
            <a:ext cx="7776210" cy="321945"/>
          </a:xfrm>
          <a:prstGeom prst="rect">
            <a:avLst/>
          </a:prstGeom>
          <a:noFill/>
        </p:spPr>
        <p:txBody>
          <a:bodyPr wrap="square" rtlCol="0">
            <a:spAutoFit/>
          </a:bodyPr>
          <a:p>
            <a:pPr marR="0" indent="0" algn="dist" defTabSz="914400" fontAlgn="auto">
              <a:lnSpc>
                <a:spcPct val="100000"/>
              </a:lnSpc>
              <a:spcBef>
                <a:spcPts val="0"/>
              </a:spcBef>
              <a:spcAft>
                <a:spcPts val="0"/>
              </a:spcAft>
              <a:buClrTx/>
              <a:buSzTx/>
              <a:buFontTx/>
              <a:buNone/>
              <a:defRPr/>
            </a:pPr>
            <a:r>
              <a:rPr kumimoji="0" lang="zh-CN" altLang="en-US" sz="1500" b="1"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rPr>
              <a:t>常规LED教育照明灯具与凡特教室护眼灯具（智能款9+3方案）数据对比</a:t>
            </a:r>
            <a:endParaRPr kumimoji="0" lang="zh-CN" altLang="en-US" sz="1500" b="1"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endParaRPr>
          </a:p>
        </p:txBody>
      </p:sp>
    </p:spTree>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48" name="文本框 47"/>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16" name="图片 15"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6" name="矩形 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3" name="文本框 32"/>
          <p:cNvSpPr txBox="1"/>
          <p:nvPr/>
        </p:nvSpPr>
        <p:spPr>
          <a:xfrm>
            <a:off x="1653540" y="3227705"/>
            <a:ext cx="4608195" cy="9836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800" b="1"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05</a:t>
            </a:r>
            <a:r>
              <a:rPr kumimoji="0" lang="en-US" altLang="zh-CN" sz="4800" b="1"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 </a:t>
            </a:r>
            <a:r>
              <a:rPr kumimoji="0" lang="en-US" altLang="zh-CN" sz="28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PART</a:t>
            </a:r>
            <a:endParaRPr kumimoji="0" lang="en-US" altLang="zh-CN" sz="28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endParaRPr>
          </a:p>
        </p:txBody>
      </p:sp>
      <p:cxnSp>
        <p:nvCxnSpPr>
          <p:cNvPr id="41" name="直接连接符 40"/>
          <p:cNvCxnSpPr/>
          <p:nvPr/>
        </p:nvCxnSpPr>
        <p:spPr>
          <a:xfrm>
            <a:off x="5474970" y="2217420"/>
            <a:ext cx="0" cy="2674620"/>
          </a:xfrm>
          <a:prstGeom prst="line">
            <a:avLst/>
          </a:prstGeom>
          <a:noFill/>
          <a:ln w="6350" cap="flat" cmpd="sng" algn="ctr">
            <a:solidFill>
              <a:schemeClr val="tx1">
                <a:lumMod val="50000"/>
                <a:lumOff val="50000"/>
              </a:schemeClr>
            </a:solidFill>
            <a:prstDash val="dash"/>
            <a:miter lim="800000"/>
          </a:ln>
          <a:effectLst/>
        </p:spPr>
      </p:cxnSp>
      <p:grpSp>
        <p:nvGrpSpPr>
          <p:cNvPr id="13" name="组合 12"/>
          <p:cNvGrpSpPr/>
          <p:nvPr/>
        </p:nvGrpSpPr>
        <p:grpSpPr>
          <a:xfrm>
            <a:off x="6176645" y="1590675"/>
            <a:ext cx="3154680" cy="4282592"/>
            <a:chOff x="9727" y="2741"/>
            <a:chExt cx="4968" cy="5772"/>
          </a:xfrm>
        </p:grpSpPr>
        <p:grpSp>
          <p:nvGrpSpPr>
            <p:cNvPr id="15" name="组合 14"/>
            <p:cNvGrpSpPr/>
            <p:nvPr/>
          </p:nvGrpSpPr>
          <p:grpSpPr>
            <a:xfrm>
              <a:off x="9727" y="2741"/>
              <a:ext cx="4968" cy="5307"/>
              <a:chOff x="9727" y="2976"/>
              <a:chExt cx="4968" cy="5307"/>
            </a:xfrm>
          </p:grpSpPr>
          <p:grpSp>
            <p:nvGrpSpPr>
              <p:cNvPr id="11" name="组合 10"/>
              <p:cNvGrpSpPr/>
              <p:nvPr/>
            </p:nvGrpSpPr>
            <p:grpSpPr>
              <a:xfrm rot="0">
                <a:off x="9727" y="2976"/>
                <a:ext cx="4968" cy="4818"/>
                <a:chOff x="9727" y="3283"/>
                <a:chExt cx="4968" cy="4818"/>
              </a:xfrm>
            </p:grpSpPr>
            <p:grpSp>
              <p:nvGrpSpPr>
                <p:cNvPr id="8" name="组合 7"/>
                <p:cNvGrpSpPr/>
                <p:nvPr/>
              </p:nvGrpSpPr>
              <p:grpSpPr>
                <a:xfrm>
                  <a:off x="9727" y="3283"/>
                  <a:ext cx="4968" cy="3847"/>
                  <a:chOff x="9727" y="3840"/>
                  <a:chExt cx="4968" cy="3847"/>
                </a:xfrm>
              </p:grpSpPr>
              <p:grpSp>
                <p:nvGrpSpPr>
                  <p:cNvPr id="9" name="组合 8"/>
                  <p:cNvGrpSpPr/>
                  <p:nvPr/>
                </p:nvGrpSpPr>
                <p:grpSpPr>
                  <a:xfrm rot="0">
                    <a:off x="9727" y="3840"/>
                    <a:ext cx="4968" cy="2870"/>
                    <a:chOff x="9727" y="2320"/>
                    <a:chExt cx="4968" cy="2870"/>
                  </a:xfrm>
                </p:grpSpPr>
                <p:sp>
                  <p:nvSpPr>
                    <p:cNvPr id="34" name="矩形 33"/>
                    <p:cNvSpPr/>
                    <p:nvPr/>
                  </p:nvSpPr>
                  <p:spPr>
                    <a:xfrm>
                      <a:off x="9727" y="2320"/>
                      <a:ext cx="4968" cy="16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sz="3600" b="1" spc="300" dirty="0">
                          <a:solidFill>
                            <a:srgbClr val="005BAB"/>
                          </a:solidFill>
                          <a:latin typeface="Arial" panose="020B0604020202020204"/>
                          <a:ea typeface="微软雅黑" panose="020B0503020204020204" charset="-122"/>
                          <a:cs typeface="+mn-ea"/>
                          <a:sym typeface="Arial" panose="020B0604020202020204"/>
                        </a:rPr>
                        <a:t>中小学</a:t>
                      </a:r>
                      <a:r>
                        <a:rPr sz="3600" b="1" spc="300" dirty="0">
                          <a:solidFill>
                            <a:srgbClr val="005BAB"/>
                          </a:solidFill>
                          <a:latin typeface="Arial" panose="020B0604020202020204"/>
                          <a:ea typeface="微软雅黑" panose="020B0503020204020204" charset="-122"/>
                          <a:cs typeface="+mn-ea"/>
                          <a:sym typeface="Arial" panose="020B0604020202020204"/>
                        </a:rPr>
                        <a:t>学校</a:t>
                      </a:r>
                      <a:endParaRPr sz="3600" b="1" spc="300" dirty="0">
                        <a:solidFill>
                          <a:srgbClr val="005BAB"/>
                        </a:solidFill>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defRPr/>
                      </a:pPr>
                      <a:r>
                        <a:rPr lang="zh-CN" sz="3600" b="1" spc="300" dirty="0">
                          <a:solidFill>
                            <a:srgbClr val="005BAB"/>
                          </a:solidFill>
                          <a:latin typeface="Arial" panose="020B0604020202020204"/>
                          <a:ea typeface="微软雅黑" panose="020B0503020204020204" charset="-122"/>
                          <a:cs typeface="+mn-ea"/>
                          <a:sym typeface="Arial" panose="020B0604020202020204"/>
                        </a:rPr>
                        <a:t>现状改造方案</a:t>
                      </a:r>
                      <a:endParaRPr kumimoji="0" lang="zh-CN" altLang="en-US" sz="3600" b="1" i="0" u="none" strike="noStrike" kern="100" cap="none" spc="30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endParaRPr>
                    </a:p>
                  </p:txBody>
                </p:sp>
                <p:sp>
                  <p:nvSpPr>
                    <p:cNvPr id="35" name="TextBox 23"/>
                    <p:cNvSpPr txBox="1">
                      <a:spLocks noChangeArrowheads="1"/>
                    </p:cNvSpPr>
                    <p:nvPr/>
                  </p:nvSpPr>
                  <p:spPr bwMode="auto">
                    <a:xfrm>
                      <a:off x="9792" y="4382"/>
                      <a:ext cx="2106"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改造设计依据</a:t>
                      </a:r>
                      <a:endParaRPr kumimoji="0" lang="zh-CN" altLang="en-US" sz="12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6" name="TextBox 24"/>
                    <p:cNvSpPr txBox="1">
                      <a:spLocks noChangeArrowheads="1"/>
                    </p:cNvSpPr>
                    <p:nvPr/>
                  </p:nvSpPr>
                  <p:spPr bwMode="auto">
                    <a:xfrm>
                      <a:off x="9786" y="4849"/>
                      <a:ext cx="2586"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根据现状实施改造</a:t>
                      </a:r>
                      <a:endPar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endParaRPr>
                    </a:p>
                  </p:txBody>
                </p:sp>
              </p:grpSp>
              <p:sp>
                <p:nvSpPr>
                  <p:cNvPr id="2" name="TextBox 24"/>
                  <p:cNvSpPr txBox="1">
                    <a:spLocks noChangeArrowheads="1"/>
                  </p:cNvSpPr>
                  <p:nvPr/>
                </p:nvSpPr>
                <p:spPr bwMode="auto">
                  <a:xfrm>
                    <a:off x="9786" y="6841"/>
                    <a:ext cx="4326"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方案一：非智能教室 9+3 解决方案</a:t>
                    </a:r>
                    <a:endPar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7" name="TextBox 24"/>
                  <p:cNvSpPr txBox="1">
                    <a:spLocks noChangeArrowheads="1"/>
                  </p:cNvSpPr>
                  <p:nvPr/>
                </p:nvSpPr>
                <p:spPr bwMode="auto">
                  <a:xfrm>
                    <a:off x="9786" y="7346"/>
                    <a:ext cx="4086"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方案二：智能教室 9+3 解决方案</a:t>
                    </a:r>
                    <a:endPar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endParaRPr>
                  </a:p>
                </p:txBody>
              </p:sp>
            </p:grpSp>
            <p:sp>
              <p:nvSpPr>
                <p:cNvPr id="10" name="TextBox 24"/>
                <p:cNvSpPr txBox="1">
                  <a:spLocks noChangeArrowheads="1"/>
                </p:cNvSpPr>
                <p:nvPr/>
              </p:nvSpPr>
              <p:spPr bwMode="auto">
                <a:xfrm>
                  <a:off x="9786" y="7760"/>
                  <a:ext cx="2346"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方案布灯示意图</a:t>
                  </a:r>
                  <a:endPar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endParaRPr>
                </a:p>
              </p:txBody>
            </p:sp>
          </p:grpSp>
          <p:sp>
            <p:nvSpPr>
              <p:cNvPr id="14" name="TextBox 24"/>
              <p:cNvSpPr txBox="1">
                <a:spLocks noChangeArrowheads="1"/>
              </p:cNvSpPr>
              <p:nvPr/>
            </p:nvSpPr>
            <p:spPr bwMode="auto">
              <a:xfrm>
                <a:off x="9792" y="7942"/>
                <a:ext cx="2652"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DIALux设计模拟图</a:t>
                </a:r>
                <a:endPar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endParaRPr>
              </a:p>
            </p:txBody>
          </p:sp>
        </p:grpSp>
        <p:sp>
          <p:nvSpPr>
            <p:cNvPr id="12" name="TextBox 24"/>
            <p:cNvSpPr txBox="1">
              <a:spLocks noChangeArrowheads="1"/>
            </p:cNvSpPr>
            <p:nvPr/>
          </p:nvSpPr>
          <p:spPr bwMode="auto">
            <a:xfrm>
              <a:off x="9807" y="8172"/>
              <a:ext cx="1626"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产品参数</a:t>
              </a:r>
              <a:endPar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endParaRPr>
            </a:p>
          </p:txBody>
        </p:sp>
      </p:grpSp>
      <p:sp>
        <p:nvSpPr>
          <p:cNvPr id="17" name="TextBox 24"/>
          <p:cNvSpPr txBox="1">
            <a:spLocks noChangeArrowheads="1"/>
          </p:cNvSpPr>
          <p:nvPr/>
        </p:nvSpPr>
        <p:spPr bwMode="auto">
          <a:xfrm>
            <a:off x="6214110" y="4533265"/>
            <a:ext cx="3022600" cy="25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方案二：非智能教室 </a:t>
            </a:r>
            <a:r>
              <a:rPr lang="en-US" altLang="zh-CN" sz="1200" noProof="0">
                <a:ln>
                  <a:noFill/>
                </a:ln>
                <a:solidFill>
                  <a:schemeClr val="tx1">
                    <a:lumMod val="65000"/>
                    <a:lumOff val="35000"/>
                  </a:schemeClr>
                </a:solidFill>
                <a:effectLst/>
                <a:uLnTx/>
                <a:uFillTx/>
                <a:latin typeface="Arial" panose="020B0604020202020204"/>
                <a:cs typeface="+mn-ea"/>
                <a:sym typeface="Arial" panose="020B0604020202020204"/>
              </a:rPr>
              <a:t>12</a:t>
            </a: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+3 解决方案</a:t>
            </a:r>
            <a:endPar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Tree>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48" name="文本框 47"/>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4" name="图片 3"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6" name="矩形 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grpSp>
        <p:nvGrpSpPr>
          <p:cNvPr id="2" name="组合 1"/>
          <p:cNvGrpSpPr/>
          <p:nvPr/>
        </p:nvGrpSpPr>
        <p:grpSpPr>
          <a:xfrm>
            <a:off x="980440" y="2132521"/>
            <a:ext cx="10246995" cy="2674620"/>
            <a:chOff x="1544" y="1471"/>
            <a:chExt cx="16137" cy="4212"/>
          </a:xfrm>
        </p:grpSpPr>
        <p:sp>
          <p:nvSpPr>
            <p:cNvPr id="33" name="文本框 32"/>
            <p:cNvSpPr txBox="1"/>
            <p:nvPr/>
          </p:nvSpPr>
          <p:spPr>
            <a:xfrm>
              <a:off x="1544" y="3069"/>
              <a:ext cx="7257" cy="1016"/>
            </a:xfrm>
            <a:prstGeom prst="rect">
              <a:avLst/>
            </a:prstGeom>
            <a:noFill/>
          </p:spPr>
          <p:txBody>
            <a:bodyPr wrap="square" rtlCol="0">
              <a:spAutoFit/>
            </a:bodyPr>
            <a:lstStyle/>
            <a:p>
              <a:pPr algn="ctr"/>
              <a:r>
                <a:rPr lang="zh-CN" altLang="en-US" sz="3600" b="1" dirty="0">
                  <a:solidFill>
                    <a:schemeClr val="tx1">
                      <a:lumMod val="50000"/>
                      <a:lumOff val="50000"/>
                    </a:schemeClr>
                  </a:solidFill>
                  <a:latin typeface="Arial" panose="020B0604020202020204"/>
                  <a:ea typeface="微软雅黑" panose="020B0503020204020204" charset="-122"/>
                  <a:cs typeface="+mn-ea"/>
                  <a:sym typeface="Arial" panose="020B0604020202020204"/>
                </a:rPr>
                <a:t>改造设计依据</a:t>
              </a:r>
              <a:endParaRPr lang="zh-CN" altLang="en-US" sz="3600" b="1" dirty="0">
                <a:solidFill>
                  <a:schemeClr val="tx1">
                    <a:lumMod val="50000"/>
                    <a:lumOff val="50000"/>
                  </a:schemeClr>
                </a:solidFill>
                <a:latin typeface="Arial" panose="020B0604020202020204"/>
                <a:ea typeface="微软雅黑" panose="020B0503020204020204" charset="-122"/>
                <a:cs typeface="+mn-ea"/>
                <a:sym typeface="Arial" panose="020B0604020202020204"/>
              </a:endParaRPr>
            </a:p>
          </p:txBody>
        </p:sp>
        <p:sp>
          <p:nvSpPr>
            <p:cNvPr id="35" name="TextBox 23"/>
            <p:cNvSpPr txBox="1">
              <a:spLocks noChangeArrowheads="1"/>
            </p:cNvSpPr>
            <p:nvPr/>
          </p:nvSpPr>
          <p:spPr bwMode="auto">
            <a:xfrm>
              <a:off x="9223" y="2202"/>
              <a:ext cx="8458" cy="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algn="l">
                <a:lnSpc>
                  <a:spcPct val="130000"/>
                </a:lnSpc>
                <a:buFont typeface="Wingdings" panose="05000000000000000000" pitchFamily="2" charset="2"/>
                <a:buChar char="ü"/>
              </a:pPr>
              <a:r>
                <a:rPr lang="en-US" altLang="zh-CN" sz="1200">
                  <a:solidFill>
                    <a:schemeClr val="tx1">
                      <a:lumMod val="65000"/>
                      <a:lumOff val="35000"/>
                    </a:schemeClr>
                  </a:solidFill>
                  <a:latin typeface="Arial" panose="020B0604020202020204"/>
                  <a:ea typeface="微软雅黑" panose="020B0503020204020204" charset="-122"/>
                  <a:cs typeface="+mn-ea"/>
                  <a:sym typeface="Arial" panose="020B0604020202020204"/>
                </a:rPr>
                <a:t>1.GB50034-2013               《建筑照明设置标准》</a:t>
              </a:r>
              <a:endParaRPr lang="en-US" altLang="zh-CN" sz="1200">
                <a:solidFill>
                  <a:schemeClr val="tx1">
                    <a:lumMod val="65000"/>
                    <a:lumOff val="35000"/>
                  </a:schemeClr>
                </a:solidFill>
                <a:latin typeface="Arial" panose="020B0604020202020204"/>
                <a:ea typeface="微软雅黑" panose="020B0503020204020204" charset="-122"/>
                <a:cs typeface="+mn-ea"/>
                <a:sym typeface="Arial" panose="020B0604020202020204"/>
              </a:endParaRPr>
            </a:p>
            <a:p>
              <a:pPr marL="0" indent="0" algn="l">
                <a:lnSpc>
                  <a:spcPct val="130000"/>
                </a:lnSpc>
                <a:buFont typeface="Wingdings" panose="05000000000000000000" pitchFamily="2" charset="2"/>
                <a:buNone/>
              </a:pPr>
              <a:r>
                <a:rPr lang="en-US" altLang="zh-CN" sz="1200">
                  <a:solidFill>
                    <a:schemeClr val="tx1">
                      <a:lumMod val="65000"/>
                      <a:lumOff val="35000"/>
                    </a:schemeClr>
                  </a:solidFill>
                  <a:latin typeface="Arial" panose="020B0604020202020204"/>
                  <a:ea typeface="微软雅黑" panose="020B0503020204020204" charset="-122"/>
                  <a:cs typeface="+mn-ea"/>
                  <a:sym typeface="Arial" panose="020B0604020202020204"/>
                </a:rPr>
                <a:t> </a:t>
              </a:r>
              <a:endParaRPr lang="en-US" altLang="zh-CN" sz="1200">
                <a:solidFill>
                  <a:schemeClr val="tx1">
                    <a:lumMod val="65000"/>
                    <a:lumOff val="35000"/>
                  </a:schemeClr>
                </a:solidFill>
                <a:latin typeface="Arial" panose="020B0604020202020204"/>
                <a:ea typeface="微软雅黑" panose="020B0503020204020204" charset="-122"/>
                <a:cs typeface="+mn-ea"/>
                <a:sym typeface="Arial" panose="020B0604020202020204"/>
              </a:endParaRPr>
            </a:p>
            <a:p>
              <a:pPr algn="l">
                <a:lnSpc>
                  <a:spcPct val="130000"/>
                </a:lnSpc>
                <a:buFont typeface="Wingdings" panose="05000000000000000000" pitchFamily="2" charset="2"/>
                <a:buChar char="ü"/>
              </a:pPr>
              <a:r>
                <a:rPr lang="en-US" altLang="zh-CN" sz="1200">
                  <a:solidFill>
                    <a:schemeClr val="tx1">
                      <a:lumMod val="65000"/>
                      <a:lumOff val="35000"/>
                    </a:schemeClr>
                  </a:solidFill>
                  <a:latin typeface="Arial" panose="020B0604020202020204"/>
                  <a:ea typeface="微软雅黑" panose="020B0503020204020204" charset="-122"/>
                  <a:cs typeface="+mn-ea"/>
                  <a:sym typeface="Arial" panose="020B0604020202020204"/>
                </a:rPr>
                <a:t>2.GB/T 3676-2018</a:t>
              </a:r>
              <a:r>
                <a:rPr lang="en-US" altLang="zh-CN" sz="1200">
                  <a:solidFill>
                    <a:schemeClr val="tx1">
                      <a:lumMod val="65000"/>
                      <a:lumOff val="35000"/>
                    </a:schemeClr>
                  </a:solidFill>
                  <a:latin typeface="Arial" panose="020B0604020202020204"/>
                  <a:cs typeface="+mn-ea"/>
                  <a:sym typeface="Arial" panose="020B0604020202020204"/>
                </a:rPr>
                <a:t>             </a:t>
              </a:r>
              <a:r>
                <a:rPr lang="en-US" altLang="zh-CN" sz="1200">
                  <a:solidFill>
                    <a:schemeClr val="tx1">
                      <a:lumMod val="65000"/>
                      <a:lumOff val="35000"/>
                    </a:schemeClr>
                  </a:solidFill>
                  <a:latin typeface="Arial" panose="020B0604020202020204"/>
                  <a:ea typeface="微软雅黑" panose="020B0503020204020204" charset="-122"/>
                  <a:cs typeface="+mn-ea"/>
                  <a:sym typeface="Arial" panose="020B0604020202020204"/>
                </a:rPr>
                <a:t>《中小学校普通教室照 明设计安装卫生要求》</a:t>
              </a:r>
              <a:endParaRPr lang="en-US" altLang="zh-CN" sz="1200">
                <a:solidFill>
                  <a:schemeClr val="tx1">
                    <a:lumMod val="65000"/>
                    <a:lumOff val="35000"/>
                  </a:schemeClr>
                </a:solidFill>
                <a:latin typeface="Arial" panose="020B0604020202020204"/>
                <a:ea typeface="微软雅黑" panose="020B0503020204020204" charset="-122"/>
                <a:cs typeface="+mn-ea"/>
                <a:sym typeface="Arial" panose="020B0604020202020204"/>
              </a:endParaRPr>
            </a:p>
            <a:p>
              <a:pPr marL="0" indent="0" algn="l">
                <a:lnSpc>
                  <a:spcPct val="130000"/>
                </a:lnSpc>
                <a:buFont typeface="Wingdings" panose="05000000000000000000" pitchFamily="2" charset="2"/>
                <a:buNone/>
              </a:pPr>
              <a:endParaRPr lang="zh-CN" altLang="en-US" sz="1200">
                <a:solidFill>
                  <a:schemeClr val="tx1">
                    <a:lumMod val="65000"/>
                    <a:lumOff val="35000"/>
                  </a:schemeClr>
                </a:solidFill>
                <a:latin typeface="Arial" panose="020B0604020202020204"/>
                <a:ea typeface="微软雅黑" panose="020B0503020204020204" charset="-122"/>
                <a:cs typeface="+mn-ea"/>
                <a:sym typeface="Arial" panose="020B0604020202020204"/>
              </a:endParaRPr>
            </a:p>
            <a:p>
              <a:pPr algn="l">
                <a:lnSpc>
                  <a:spcPct val="130000"/>
                </a:lnSpc>
                <a:buFont typeface="Wingdings" panose="05000000000000000000" pitchFamily="2" charset="2"/>
                <a:buChar char="ü"/>
              </a:pPr>
              <a:r>
                <a:rPr lang="en-US" sz="1200">
                  <a:solidFill>
                    <a:schemeClr val="tx1">
                      <a:lumMod val="65000"/>
                      <a:lumOff val="35000"/>
                    </a:schemeClr>
                  </a:solidFill>
                  <a:latin typeface="Arial" panose="020B0604020202020204"/>
                  <a:ea typeface="微软雅黑" panose="020B0503020204020204" charset="-122"/>
                  <a:cs typeface="+mn-ea"/>
                  <a:sym typeface="Arial" panose="020B0604020202020204"/>
                </a:rPr>
                <a:t>3.</a:t>
              </a:r>
              <a:r>
                <a:rPr lang="zh-CN" altLang="en-US" sz="1200">
                  <a:solidFill>
                    <a:schemeClr val="tx1">
                      <a:lumMod val="65000"/>
                      <a:lumOff val="35000"/>
                    </a:schemeClr>
                  </a:solidFill>
                  <a:latin typeface="Arial" panose="020B0604020202020204"/>
                  <a:ea typeface="微软雅黑" panose="020B0503020204020204" charset="-122"/>
                  <a:cs typeface="+mn-ea"/>
                  <a:sym typeface="Arial" panose="020B0604020202020204"/>
                </a:rPr>
                <a:t>GB 50099 - 2011             </a:t>
              </a:r>
              <a:r>
                <a:rPr lang="en-US" altLang="zh-CN" sz="1200">
                  <a:solidFill>
                    <a:schemeClr val="tx1">
                      <a:lumMod val="65000"/>
                      <a:lumOff val="35000"/>
                    </a:schemeClr>
                  </a:solidFill>
                  <a:latin typeface="Arial" panose="020B0604020202020204"/>
                  <a:cs typeface="+mn-ea"/>
                  <a:sym typeface="Arial" panose="020B0604020202020204"/>
                </a:rPr>
                <a:t>《</a:t>
              </a:r>
              <a:r>
                <a:rPr lang="zh-CN" altLang="en-US" sz="1200">
                  <a:solidFill>
                    <a:schemeClr val="tx1">
                      <a:lumMod val="65000"/>
                      <a:lumOff val="35000"/>
                    </a:schemeClr>
                  </a:solidFill>
                  <a:latin typeface="Arial" panose="020B0604020202020204"/>
                  <a:ea typeface="微软雅黑" panose="020B0503020204020204" charset="-122"/>
                  <a:cs typeface="+mn-ea"/>
                  <a:sym typeface="Arial" panose="020B0604020202020204"/>
                </a:rPr>
                <a:t>中小学校设计规范</a:t>
              </a:r>
              <a:r>
                <a:rPr lang="en-US" altLang="zh-CN" sz="1200">
                  <a:solidFill>
                    <a:schemeClr val="tx1">
                      <a:lumMod val="65000"/>
                      <a:lumOff val="35000"/>
                    </a:schemeClr>
                  </a:solidFill>
                  <a:latin typeface="Arial" panose="020B0604020202020204"/>
                  <a:cs typeface="+mn-ea"/>
                  <a:sym typeface="Arial" panose="020B0604020202020204"/>
                </a:rPr>
                <a:t>》</a:t>
              </a:r>
              <a:endParaRPr lang="en-US" altLang="zh-CN" sz="1200">
                <a:solidFill>
                  <a:schemeClr val="tx1">
                    <a:lumMod val="65000"/>
                    <a:lumOff val="35000"/>
                  </a:schemeClr>
                </a:solidFill>
                <a:latin typeface="Arial" panose="020B0604020202020204"/>
                <a:cs typeface="+mn-ea"/>
                <a:sym typeface="Arial" panose="020B0604020202020204"/>
              </a:endParaRPr>
            </a:p>
            <a:p>
              <a:pPr marL="0" indent="0" algn="l">
                <a:lnSpc>
                  <a:spcPct val="130000"/>
                </a:lnSpc>
                <a:buFont typeface="Wingdings" panose="05000000000000000000" pitchFamily="2" charset="2"/>
                <a:buNone/>
              </a:pPr>
              <a:endParaRPr lang="zh-CN" altLang="en-US" sz="1200">
                <a:solidFill>
                  <a:schemeClr val="tx1">
                    <a:lumMod val="65000"/>
                    <a:lumOff val="35000"/>
                  </a:schemeClr>
                </a:solidFill>
                <a:latin typeface="Arial" panose="020B0604020202020204"/>
                <a:ea typeface="微软雅黑" panose="020B0503020204020204" charset="-122"/>
                <a:cs typeface="+mn-ea"/>
                <a:sym typeface="Arial" panose="020B0604020202020204"/>
              </a:endParaRPr>
            </a:p>
            <a:p>
              <a:pPr algn="l">
                <a:lnSpc>
                  <a:spcPct val="130000"/>
                </a:lnSpc>
                <a:buFont typeface="Wingdings" panose="05000000000000000000" pitchFamily="2" charset="2"/>
                <a:buChar char="ü"/>
              </a:pPr>
              <a:r>
                <a:rPr lang="en-US" sz="1200">
                  <a:solidFill>
                    <a:schemeClr val="tx1">
                      <a:lumMod val="65000"/>
                      <a:lumOff val="35000"/>
                    </a:schemeClr>
                  </a:solidFill>
                  <a:latin typeface="Arial" panose="020B0604020202020204"/>
                  <a:ea typeface="微软雅黑" panose="020B0503020204020204" charset="-122"/>
                  <a:cs typeface="+mn-ea"/>
                  <a:sym typeface="Arial" panose="020B0604020202020204"/>
                </a:rPr>
                <a:t>4.</a:t>
              </a:r>
              <a:r>
                <a:rPr lang="zh-CN" altLang="en-US" sz="1200">
                  <a:solidFill>
                    <a:schemeClr val="tx1">
                      <a:lumMod val="65000"/>
                      <a:lumOff val="35000"/>
                    </a:schemeClr>
                  </a:solidFill>
                  <a:latin typeface="Arial" panose="020B0604020202020204"/>
                  <a:ea typeface="微软雅黑" panose="020B0503020204020204" charset="-122"/>
                  <a:cs typeface="+mn-ea"/>
                  <a:sym typeface="Arial" panose="020B0604020202020204"/>
                </a:rPr>
                <a:t>T/JYBZ 005—2018          </a:t>
              </a:r>
              <a:r>
                <a:rPr lang="en-US" altLang="zh-CN" sz="1200">
                  <a:solidFill>
                    <a:schemeClr val="tx1">
                      <a:lumMod val="65000"/>
                      <a:lumOff val="35000"/>
                    </a:schemeClr>
                  </a:solidFill>
                  <a:latin typeface="Arial" panose="020B0604020202020204"/>
                  <a:cs typeface="+mn-ea"/>
                  <a:sym typeface="Arial" panose="020B0604020202020204"/>
                </a:rPr>
                <a:t>《</a:t>
              </a:r>
              <a:r>
                <a:rPr lang="zh-CN" altLang="en-US" sz="1200">
                  <a:solidFill>
                    <a:schemeClr val="tx1">
                      <a:lumMod val="65000"/>
                      <a:lumOff val="35000"/>
                    </a:schemeClr>
                  </a:solidFill>
                  <a:latin typeface="Arial" panose="020B0604020202020204"/>
                  <a:ea typeface="微软雅黑" panose="020B0503020204020204" charset="-122"/>
                  <a:cs typeface="+mn-ea"/>
                  <a:sym typeface="Arial" panose="020B0604020202020204"/>
                </a:rPr>
                <a:t>中小学教室照明技术规范</a:t>
              </a:r>
              <a:r>
                <a:rPr lang="en-US" altLang="zh-CN" sz="1200">
                  <a:solidFill>
                    <a:schemeClr val="tx1">
                      <a:lumMod val="65000"/>
                      <a:lumOff val="35000"/>
                    </a:schemeClr>
                  </a:solidFill>
                  <a:latin typeface="Arial" panose="020B0604020202020204"/>
                  <a:cs typeface="+mn-ea"/>
                  <a:sym typeface="Arial" panose="020B0604020202020204"/>
                </a:rPr>
                <a:t>》</a:t>
              </a:r>
              <a:r>
                <a:rPr lang="zh-CN" altLang="en-US" sz="1200">
                  <a:solidFill>
                    <a:schemeClr val="tx1">
                      <a:lumMod val="65000"/>
                      <a:lumOff val="35000"/>
                    </a:schemeClr>
                  </a:solidFill>
                  <a:latin typeface="Arial" panose="020B0604020202020204"/>
                  <a:ea typeface="微软雅黑" panose="020B0503020204020204" charset="-122"/>
                  <a:cs typeface="+mn-ea"/>
                  <a:sym typeface="Arial" panose="020B0604020202020204"/>
                </a:rPr>
                <a:t> </a:t>
              </a:r>
              <a:endParaRPr lang="zh-CN" altLang="en-US" sz="1200">
                <a:solidFill>
                  <a:schemeClr val="tx1">
                    <a:lumMod val="65000"/>
                    <a:lumOff val="35000"/>
                  </a:schemeClr>
                </a:solidFill>
                <a:latin typeface="Arial" panose="020B0604020202020204"/>
                <a:ea typeface="微软雅黑" panose="020B0503020204020204" charset="-122"/>
                <a:cs typeface="+mn-ea"/>
                <a:sym typeface="Arial" panose="020B0604020202020204"/>
              </a:endParaRPr>
            </a:p>
          </p:txBody>
        </p:sp>
        <p:cxnSp>
          <p:nvCxnSpPr>
            <p:cNvPr id="41" name="直接连接符 40"/>
            <p:cNvCxnSpPr/>
            <p:nvPr/>
          </p:nvCxnSpPr>
          <p:spPr>
            <a:xfrm>
              <a:off x="8282" y="1471"/>
              <a:ext cx="0" cy="4212"/>
            </a:xfrm>
            <a:prstGeom prst="line">
              <a:avLst/>
            </a:prstGeom>
            <a:noFill/>
            <a:ln w="6350" cap="flat" cmpd="sng" algn="ctr">
              <a:solidFill>
                <a:schemeClr val="tx1">
                  <a:lumMod val="50000"/>
                  <a:lumOff val="50000"/>
                </a:schemeClr>
              </a:solidFill>
              <a:prstDash val="dash"/>
              <a:miter lim="800000"/>
            </a:ln>
            <a:effectLst/>
          </p:spPr>
        </p:cxnSp>
      </p:grpSp>
    </p:spTree>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48" name="文本框 47"/>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2" name="图片 1"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6" name="矩形 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graphicFrame>
        <p:nvGraphicFramePr>
          <p:cNvPr id="4" name="表格 3"/>
          <p:cNvGraphicFramePr>
            <a:graphicFrameLocks noGrp="1"/>
          </p:cNvGraphicFramePr>
          <p:nvPr>
            <p:custDataLst>
              <p:tags r:id="rId2"/>
            </p:custDataLst>
          </p:nvPr>
        </p:nvGraphicFramePr>
        <p:xfrm>
          <a:off x="1598295" y="1708150"/>
          <a:ext cx="9269730" cy="4160520"/>
        </p:xfrm>
        <a:graphic>
          <a:graphicData uri="http://schemas.openxmlformats.org/drawingml/2006/table">
            <a:tbl>
              <a:tblPr firstRow="1" bandRow="1">
                <a:tableStyleId>{21E4AEA4-8DFA-4A89-87EB-49C32662AFE0}</a:tableStyleId>
              </a:tblPr>
              <a:tblGrid>
                <a:gridCol w="1305560"/>
                <a:gridCol w="7964170"/>
              </a:tblGrid>
              <a:tr h="431800">
                <a:tc>
                  <a:txBody>
                    <a:bodyPr/>
                    <a:p>
                      <a:pPr indent="0" algn="ctr">
                        <a:lnSpc>
                          <a:spcPct val="0"/>
                        </a:lnSpc>
                        <a:spcBef>
                          <a:spcPts val="0"/>
                        </a:spcBef>
                        <a:spcAft>
                          <a:spcPts val="0"/>
                        </a:spcAft>
                      </a:pPr>
                      <a:endParaRPr lang="zh-CN" altLang="en-US" sz="1400" b="1" spc="130">
                        <a:solidFill>
                          <a:srgbClr val="646464"/>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005BAB">
                        <a:alpha val="15000"/>
                      </a:srgbClr>
                    </a:solidFill>
                  </a:tcPr>
                </a:tc>
                <a:tc>
                  <a:txBody>
                    <a:bodyPr/>
                    <a:p>
                      <a:pPr indent="0" algn="ctr">
                        <a:lnSpc>
                          <a:spcPct val="0"/>
                        </a:lnSpc>
                        <a:spcBef>
                          <a:spcPts val="0"/>
                        </a:spcBef>
                        <a:spcAft>
                          <a:spcPts val="0"/>
                        </a:spcAft>
                      </a:pPr>
                      <a:endParaRPr lang="zh-CN" altLang="en-US" sz="1400" b="1" spc="130">
                        <a:solidFill>
                          <a:srgbClr val="646464"/>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005BAB">
                        <a:alpha val="15000"/>
                      </a:srgbClr>
                    </a:solidFill>
                  </a:tcPr>
                </a:tc>
              </a:tr>
              <a:tr h="431800">
                <a:tc>
                  <a:txBody>
                    <a:bodyPr/>
                    <a:p>
                      <a:pPr indent="0" algn="ctr">
                        <a:lnSpc>
                          <a:spcPct val="0"/>
                        </a:lnSpc>
                        <a:spcBef>
                          <a:spcPts val="0"/>
                        </a:spcBef>
                        <a:spcAft>
                          <a:spcPts val="0"/>
                        </a:spcAft>
                      </a:pPr>
                      <a:endParaRPr lang="zh-CN" altLang="en-US" sz="1400" b="0" spc="130">
                        <a:solidFill>
                          <a:srgbClr val="646464"/>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p>
                      <a:pPr indent="0" algn="ctr">
                        <a:lnSpc>
                          <a:spcPct val="0"/>
                        </a:lnSpc>
                        <a:spcBef>
                          <a:spcPts val="0"/>
                        </a:spcBef>
                        <a:spcAft>
                          <a:spcPts val="0"/>
                        </a:spcAft>
                      </a:pPr>
                      <a:endParaRPr lang="en-US" altLang="zh-CN" sz="1400" b="0" spc="130">
                        <a:solidFill>
                          <a:srgbClr val="404040"/>
                        </a:solidFill>
                        <a:latin typeface="微软雅黑" panose="020B0503020204020204" charset="-122"/>
                        <a:ea typeface="微软雅黑" panose="020B0503020204020204" charset="-122"/>
                        <a:cs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r>
              <a:tr h="431800">
                <a:tc>
                  <a:txBody>
                    <a:bodyPr/>
                    <a:p>
                      <a:pPr indent="0" algn="ctr">
                        <a:lnSpc>
                          <a:spcPct val="0"/>
                        </a:lnSpc>
                        <a:spcBef>
                          <a:spcPts val="0"/>
                        </a:spcBef>
                        <a:spcAft>
                          <a:spcPts val="0"/>
                        </a:spcAft>
                      </a:pPr>
                      <a:endParaRPr lang="zh-CN" altLang="en-US" sz="1400" b="0" spc="130">
                        <a:solidFill>
                          <a:srgbClr val="646464"/>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p>
                      <a:pPr indent="0" algn="ctr">
                        <a:lnSpc>
                          <a:spcPct val="0"/>
                        </a:lnSpc>
                        <a:spcBef>
                          <a:spcPts val="0"/>
                        </a:spcBef>
                        <a:spcAft>
                          <a:spcPts val="0"/>
                        </a:spcAft>
                      </a:pPr>
                      <a:endParaRPr lang="en-US" altLang="zh-CN" sz="1400" b="0" spc="130">
                        <a:solidFill>
                          <a:srgbClr val="404040"/>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r>
              <a:tr h="431800">
                <a:tc>
                  <a:txBody>
                    <a:bodyPr/>
                    <a:p>
                      <a:pPr indent="0" algn="ctr">
                        <a:lnSpc>
                          <a:spcPct val="0"/>
                        </a:lnSpc>
                        <a:spcBef>
                          <a:spcPts val="0"/>
                        </a:spcBef>
                        <a:spcAft>
                          <a:spcPts val="0"/>
                        </a:spcAft>
                      </a:pPr>
                      <a:endParaRPr lang="zh-CN" altLang="en-US" sz="1400" b="0" spc="130">
                        <a:solidFill>
                          <a:srgbClr val="646464"/>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p>
                      <a:pPr indent="0" algn="ctr">
                        <a:lnSpc>
                          <a:spcPct val="0"/>
                        </a:lnSpc>
                        <a:spcBef>
                          <a:spcPts val="0"/>
                        </a:spcBef>
                        <a:spcAft>
                          <a:spcPts val="0"/>
                        </a:spcAft>
                      </a:pPr>
                      <a:endParaRPr lang="zh-CN" altLang="en-US" sz="1400" b="0" spc="130">
                        <a:solidFill>
                          <a:srgbClr val="404040"/>
                        </a:solidFill>
                        <a:latin typeface="微软雅黑" panose="020B0503020204020204" charset="-122"/>
                        <a:ea typeface="微软雅黑" panose="020B0503020204020204" charset="-122"/>
                        <a:cs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r>
              <a:tr h="1056640">
                <a:tc>
                  <a:txBody>
                    <a:bodyPr/>
                    <a:p>
                      <a:pPr indent="0" algn="ctr">
                        <a:lnSpc>
                          <a:spcPct val="0"/>
                        </a:lnSpc>
                        <a:spcBef>
                          <a:spcPts val="0"/>
                        </a:spcBef>
                        <a:spcAft>
                          <a:spcPts val="0"/>
                        </a:spcAft>
                        <a:buNone/>
                      </a:pPr>
                      <a:endParaRPr lang="zh-CN" altLang="en-US" sz="1400" b="0" spc="130">
                        <a:solidFill>
                          <a:srgbClr val="646464"/>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p>
                      <a:pPr indent="0" algn="ctr">
                        <a:lnSpc>
                          <a:spcPct val="0"/>
                        </a:lnSpc>
                        <a:spcBef>
                          <a:spcPts val="0"/>
                        </a:spcBef>
                        <a:spcAft>
                          <a:spcPts val="0"/>
                        </a:spcAft>
                        <a:buNone/>
                      </a:pPr>
                      <a:endParaRPr lang="zh-CN" altLang="en-US" sz="1400" b="0" spc="130">
                        <a:solidFill>
                          <a:srgbClr val="404040"/>
                        </a:solidFill>
                        <a:latin typeface="微软雅黑" panose="020B0503020204020204" charset="-122"/>
                        <a:ea typeface="微软雅黑" panose="020B0503020204020204" charset="-122"/>
                        <a:cs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r>
              <a:tr h="1376680">
                <a:tc>
                  <a:txBody>
                    <a:bodyPr/>
                    <a:p>
                      <a:pPr indent="0" algn="ctr">
                        <a:lnSpc>
                          <a:spcPct val="0"/>
                        </a:lnSpc>
                        <a:spcBef>
                          <a:spcPts val="0"/>
                        </a:spcBef>
                        <a:spcAft>
                          <a:spcPts val="0"/>
                        </a:spcAft>
                        <a:buNone/>
                      </a:pPr>
                      <a:endParaRPr lang="zh-CN" altLang="en-US" sz="1400" b="0" spc="130">
                        <a:solidFill>
                          <a:srgbClr val="646464"/>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p>
                      <a:pPr indent="0" algn="ctr">
                        <a:lnSpc>
                          <a:spcPct val="0"/>
                        </a:lnSpc>
                        <a:spcBef>
                          <a:spcPts val="0"/>
                        </a:spcBef>
                        <a:spcAft>
                          <a:spcPts val="0"/>
                        </a:spcAft>
                        <a:buNone/>
                      </a:pPr>
                      <a:endParaRPr lang="zh-CN" altLang="en-US" sz="1400" b="0" spc="130">
                        <a:solidFill>
                          <a:srgbClr val="404040"/>
                        </a:solidFill>
                        <a:latin typeface="微软雅黑" panose="020B0503020204020204" charset="-122"/>
                        <a:ea typeface="微软雅黑" panose="020B0503020204020204" charset="-122"/>
                        <a:cs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r>
            </a:tbl>
          </a:graphicData>
        </a:graphic>
      </p:graphicFrame>
      <p:sp>
        <p:nvSpPr>
          <p:cNvPr id="7" name="文本框 6"/>
          <p:cNvSpPr txBox="1"/>
          <p:nvPr/>
        </p:nvSpPr>
        <p:spPr>
          <a:xfrm>
            <a:off x="1800225" y="2193925"/>
            <a:ext cx="944880" cy="321945"/>
          </a:xfrm>
          <a:prstGeom prst="rect">
            <a:avLst/>
          </a:prstGeom>
          <a:noFill/>
        </p:spPr>
        <p:txBody>
          <a:bodyPr wrap="none" rtlCol="0" anchor="t">
            <a:spAutoFit/>
          </a:bodyPr>
          <a:p>
            <a:pPr algn="ctr"/>
            <a:r>
              <a:rPr sz="1500">
                <a:solidFill>
                  <a:schemeClr val="tx1">
                    <a:lumMod val="50000"/>
                    <a:lumOff val="50000"/>
                  </a:schemeClr>
                </a:solidFill>
                <a:latin typeface="Arial" panose="020B0604020202020204"/>
                <a:cs typeface="+mn-ea"/>
                <a:sym typeface="Arial" panose="020B0604020202020204"/>
              </a:rPr>
              <a:t>教室尺寸</a:t>
            </a:r>
            <a:endParaRPr sz="1500">
              <a:solidFill>
                <a:schemeClr val="tx1">
                  <a:lumMod val="50000"/>
                  <a:lumOff val="50000"/>
                </a:schemeClr>
              </a:solidFill>
              <a:latin typeface="Arial" panose="020B0604020202020204"/>
              <a:cs typeface="+mn-ea"/>
              <a:sym typeface="Arial" panose="020B0604020202020204"/>
            </a:endParaRPr>
          </a:p>
        </p:txBody>
      </p:sp>
      <p:sp>
        <p:nvSpPr>
          <p:cNvPr id="8" name="文本框 7"/>
          <p:cNvSpPr txBox="1"/>
          <p:nvPr/>
        </p:nvSpPr>
        <p:spPr>
          <a:xfrm>
            <a:off x="1800225" y="2615565"/>
            <a:ext cx="944880" cy="321945"/>
          </a:xfrm>
          <a:prstGeom prst="rect">
            <a:avLst/>
          </a:prstGeom>
          <a:noFill/>
        </p:spPr>
        <p:txBody>
          <a:bodyPr wrap="none" rtlCol="0" anchor="t">
            <a:spAutoFit/>
          </a:bodyPr>
          <a:p>
            <a:pPr algn="ctr"/>
            <a:r>
              <a:rPr sz="1500">
                <a:solidFill>
                  <a:schemeClr val="tx1">
                    <a:lumMod val="50000"/>
                    <a:lumOff val="50000"/>
                  </a:schemeClr>
                </a:solidFill>
                <a:latin typeface="Arial" panose="020B0604020202020204"/>
                <a:cs typeface="+mn-ea"/>
                <a:sym typeface="Arial" panose="020B0604020202020204"/>
              </a:rPr>
              <a:t>黑板尺寸</a:t>
            </a:r>
            <a:endParaRPr sz="1500">
              <a:solidFill>
                <a:schemeClr val="tx1">
                  <a:lumMod val="50000"/>
                  <a:lumOff val="50000"/>
                </a:schemeClr>
              </a:solidFill>
              <a:latin typeface="Arial" panose="020B0604020202020204"/>
              <a:cs typeface="+mn-ea"/>
              <a:sym typeface="Arial" panose="020B0604020202020204"/>
            </a:endParaRPr>
          </a:p>
        </p:txBody>
      </p:sp>
      <p:sp>
        <p:nvSpPr>
          <p:cNvPr id="11" name="文本框 10"/>
          <p:cNvSpPr txBox="1"/>
          <p:nvPr/>
        </p:nvSpPr>
        <p:spPr>
          <a:xfrm>
            <a:off x="1704975" y="3039745"/>
            <a:ext cx="1135380" cy="321945"/>
          </a:xfrm>
          <a:prstGeom prst="rect">
            <a:avLst/>
          </a:prstGeom>
          <a:noFill/>
        </p:spPr>
        <p:txBody>
          <a:bodyPr wrap="none" rtlCol="0" anchor="t">
            <a:spAutoFit/>
          </a:bodyPr>
          <a:p>
            <a:pPr algn="ctr"/>
            <a:r>
              <a:rPr sz="1500">
                <a:solidFill>
                  <a:schemeClr val="tx1">
                    <a:lumMod val="50000"/>
                    <a:lumOff val="50000"/>
                  </a:schemeClr>
                </a:solidFill>
                <a:latin typeface="Arial" panose="020B0604020202020204"/>
                <a:cs typeface="+mn-ea"/>
                <a:sym typeface="Arial" panose="020B0604020202020204"/>
              </a:rPr>
              <a:t>课桌椅分布</a:t>
            </a:r>
            <a:endParaRPr sz="1500">
              <a:solidFill>
                <a:schemeClr val="tx1">
                  <a:lumMod val="50000"/>
                  <a:lumOff val="50000"/>
                </a:schemeClr>
              </a:solidFill>
              <a:latin typeface="Arial" panose="020B0604020202020204"/>
              <a:cs typeface="+mn-ea"/>
              <a:sym typeface="Arial" panose="020B0604020202020204"/>
            </a:endParaRPr>
          </a:p>
        </p:txBody>
      </p:sp>
      <p:sp>
        <p:nvSpPr>
          <p:cNvPr id="12" name="文本框 11"/>
          <p:cNvSpPr txBox="1"/>
          <p:nvPr/>
        </p:nvSpPr>
        <p:spPr>
          <a:xfrm>
            <a:off x="1800225" y="3778250"/>
            <a:ext cx="944880" cy="321945"/>
          </a:xfrm>
          <a:prstGeom prst="rect">
            <a:avLst/>
          </a:prstGeom>
          <a:noFill/>
        </p:spPr>
        <p:txBody>
          <a:bodyPr wrap="none" rtlCol="0" anchor="t">
            <a:spAutoFit/>
          </a:bodyPr>
          <a:p>
            <a:pPr algn="ctr"/>
            <a:r>
              <a:rPr sz="1500">
                <a:solidFill>
                  <a:schemeClr val="tx1">
                    <a:lumMod val="50000"/>
                    <a:lumOff val="50000"/>
                  </a:schemeClr>
                </a:solidFill>
                <a:latin typeface="Arial" panose="020B0604020202020204"/>
                <a:cs typeface="+mn-ea"/>
                <a:sym typeface="Arial" panose="020B0604020202020204"/>
              </a:rPr>
              <a:t>改造内容</a:t>
            </a:r>
            <a:endParaRPr sz="1500">
              <a:solidFill>
                <a:schemeClr val="tx1">
                  <a:lumMod val="50000"/>
                  <a:lumOff val="50000"/>
                </a:schemeClr>
              </a:solidFill>
              <a:latin typeface="Arial" panose="020B0604020202020204"/>
              <a:cs typeface="+mn-ea"/>
              <a:sym typeface="Arial" panose="020B0604020202020204"/>
            </a:endParaRPr>
          </a:p>
        </p:txBody>
      </p:sp>
      <p:sp>
        <p:nvSpPr>
          <p:cNvPr id="13" name="文本框 12"/>
          <p:cNvSpPr txBox="1"/>
          <p:nvPr/>
        </p:nvSpPr>
        <p:spPr>
          <a:xfrm>
            <a:off x="1800225" y="4973955"/>
            <a:ext cx="944880" cy="321945"/>
          </a:xfrm>
          <a:prstGeom prst="rect">
            <a:avLst/>
          </a:prstGeom>
          <a:noFill/>
        </p:spPr>
        <p:txBody>
          <a:bodyPr wrap="none" rtlCol="0" anchor="t">
            <a:spAutoFit/>
          </a:bodyPr>
          <a:p>
            <a:pPr algn="ctr"/>
            <a:r>
              <a:rPr lang="zh-CN" sz="1500">
                <a:solidFill>
                  <a:schemeClr val="tx1">
                    <a:lumMod val="50000"/>
                    <a:lumOff val="50000"/>
                  </a:schemeClr>
                </a:solidFill>
                <a:latin typeface="Arial" panose="020B0604020202020204"/>
                <a:cs typeface="+mn-ea"/>
                <a:sym typeface="Arial" panose="020B0604020202020204"/>
              </a:rPr>
              <a:t>改造目的</a:t>
            </a:r>
            <a:endParaRPr lang="zh-CN" sz="1500">
              <a:solidFill>
                <a:schemeClr val="tx1">
                  <a:lumMod val="50000"/>
                  <a:lumOff val="50000"/>
                </a:schemeClr>
              </a:solidFill>
              <a:latin typeface="Arial" panose="020B0604020202020204"/>
              <a:cs typeface="+mn-ea"/>
              <a:sym typeface="Arial" panose="020B0604020202020204"/>
            </a:endParaRPr>
          </a:p>
        </p:txBody>
      </p:sp>
      <p:sp>
        <p:nvSpPr>
          <p:cNvPr id="14" name="文本框 13"/>
          <p:cNvSpPr txBox="1"/>
          <p:nvPr/>
        </p:nvSpPr>
        <p:spPr>
          <a:xfrm>
            <a:off x="5537835" y="1743710"/>
            <a:ext cx="2844800" cy="337185"/>
          </a:xfrm>
          <a:prstGeom prst="rect">
            <a:avLst/>
          </a:prstGeom>
          <a:noFill/>
        </p:spPr>
        <p:txBody>
          <a:bodyPr wrap="square" rtlCol="0" anchor="t">
            <a:spAutoFit/>
          </a:bodyPr>
          <a:p>
            <a:pPr algn="l"/>
            <a:r>
              <a:rPr lang="en-US" sz="1600" b="1">
                <a:solidFill>
                  <a:schemeClr val="tx1">
                    <a:lumMod val="65000"/>
                    <a:lumOff val="35000"/>
                  </a:schemeClr>
                </a:solidFill>
                <a:latin typeface="Arial" panose="020B0604020202020204"/>
                <a:cs typeface="+mn-ea"/>
                <a:sym typeface="Arial" panose="020B0604020202020204"/>
              </a:rPr>
              <a:t>XX</a:t>
            </a:r>
            <a:r>
              <a:rPr sz="1600" b="1">
                <a:solidFill>
                  <a:schemeClr val="tx1">
                    <a:lumMod val="65000"/>
                    <a:lumOff val="35000"/>
                  </a:schemeClr>
                </a:solidFill>
                <a:latin typeface="Arial" panose="020B0604020202020204"/>
                <a:cs typeface="+mn-ea"/>
                <a:sym typeface="Arial" panose="020B0604020202020204"/>
              </a:rPr>
              <a:t>学校</a:t>
            </a:r>
            <a:r>
              <a:rPr lang="zh-CN" sz="1600" b="1">
                <a:solidFill>
                  <a:schemeClr val="tx1">
                    <a:lumMod val="65000"/>
                    <a:lumOff val="35000"/>
                  </a:schemeClr>
                </a:solidFill>
                <a:latin typeface="Arial" panose="020B0604020202020204"/>
                <a:cs typeface="+mn-ea"/>
                <a:sym typeface="Arial" panose="020B0604020202020204"/>
              </a:rPr>
              <a:t>一年（</a:t>
            </a:r>
            <a:r>
              <a:rPr lang="en-US" altLang="zh-CN" sz="1600" b="1">
                <a:solidFill>
                  <a:schemeClr val="tx1">
                    <a:lumMod val="65000"/>
                    <a:lumOff val="35000"/>
                  </a:schemeClr>
                </a:solidFill>
                <a:latin typeface="Arial" panose="020B0604020202020204"/>
                <a:cs typeface="+mn-ea"/>
                <a:sym typeface="Arial" panose="020B0604020202020204"/>
              </a:rPr>
              <a:t>1</a:t>
            </a:r>
            <a:r>
              <a:rPr lang="zh-CN" sz="1600" b="1">
                <a:solidFill>
                  <a:schemeClr val="tx1">
                    <a:lumMod val="65000"/>
                    <a:lumOff val="35000"/>
                  </a:schemeClr>
                </a:solidFill>
                <a:latin typeface="Arial" panose="020B0604020202020204"/>
                <a:cs typeface="+mn-ea"/>
                <a:sym typeface="Arial" panose="020B0604020202020204"/>
              </a:rPr>
              <a:t>）班</a:t>
            </a:r>
            <a:endParaRPr lang="zh-CN" sz="1600" b="1">
              <a:solidFill>
                <a:schemeClr val="tx1">
                  <a:lumMod val="65000"/>
                  <a:lumOff val="35000"/>
                </a:schemeClr>
              </a:solidFill>
              <a:latin typeface="Arial" panose="020B0604020202020204"/>
              <a:cs typeface="+mn-ea"/>
              <a:sym typeface="Arial" panose="020B0604020202020204"/>
            </a:endParaRPr>
          </a:p>
        </p:txBody>
      </p:sp>
      <p:sp>
        <p:nvSpPr>
          <p:cNvPr id="15" name="文本框 14"/>
          <p:cNvSpPr txBox="1"/>
          <p:nvPr/>
        </p:nvSpPr>
        <p:spPr>
          <a:xfrm>
            <a:off x="3056255" y="2193925"/>
            <a:ext cx="3403600" cy="321945"/>
          </a:xfrm>
          <a:prstGeom prst="rect">
            <a:avLst/>
          </a:prstGeom>
          <a:noFill/>
        </p:spPr>
        <p:txBody>
          <a:bodyPr wrap="none" rtlCol="0" anchor="t">
            <a:spAutoFit/>
          </a:bodyPr>
          <a:p>
            <a:pPr algn="l"/>
            <a:r>
              <a:rPr sz="1500">
                <a:solidFill>
                  <a:schemeClr val="tx1">
                    <a:lumMod val="50000"/>
                    <a:lumOff val="50000"/>
                  </a:schemeClr>
                </a:solidFill>
                <a:latin typeface="Arial" panose="020B0604020202020204"/>
                <a:cs typeface="+mn-ea"/>
                <a:sym typeface="Arial" panose="020B0604020202020204"/>
              </a:rPr>
              <a:t>8.3/9/8</a:t>
            </a:r>
            <a:r>
              <a:rPr lang="en-US" altLang="zh-CN" sz="1500" spc="130">
                <a:solidFill>
                  <a:schemeClr val="tx1">
                    <a:lumMod val="50000"/>
                    <a:lumOff val="50000"/>
                  </a:schemeClr>
                </a:solidFill>
                <a:latin typeface="微软雅黑" panose="020B0503020204020204" charset="-122"/>
                <a:ea typeface="微软雅黑" panose="020B0503020204020204" charset="-122"/>
                <a:sym typeface="+mn-ea"/>
              </a:rPr>
              <a:t>m</a:t>
            </a:r>
            <a:r>
              <a:rPr lang="en-US" sz="1500">
                <a:solidFill>
                  <a:schemeClr val="tx1">
                    <a:lumMod val="50000"/>
                    <a:lumOff val="50000"/>
                  </a:schemeClr>
                </a:solidFill>
                <a:latin typeface="Arial" panose="020B0604020202020204"/>
                <a:cs typeface="+mn-ea"/>
                <a:sym typeface="Arial" panose="020B0604020202020204"/>
              </a:rPr>
              <a:t>x</a:t>
            </a:r>
            <a:r>
              <a:rPr sz="1500">
                <a:solidFill>
                  <a:schemeClr val="tx1">
                    <a:lumMod val="50000"/>
                    <a:lumOff val="50000"/>
                  </a:schemeClr>
                </a:solidFill>
                <a:latin typeface="Arial" panose="020B0604020202020204"/>
                <a:cs typeface="+mn-ea"/>
                <a:sym typeface="Arial" panose="020B0604020202020204"/>
              </a:rPr>
              <a:t>7.4</a:t>
            </a:r>
            <a:r>
              <a:rPr lang="en-US" altLang="zh-CN" sz="1500" spc="130">
                <a:solidFill>
                  <a:schemeClr val="tx1">
                    <a:lumMod val="50000"/>
                    <a:lumOff val="50000"/>
                  </a:schemeClr>
                </a:solidFill>
                <a:latin typeface="微软雅黑" panose="020B0503020204020204" charset="-122"/>
                <a:ea typeface="微软雅黑" panose="020B0503020204020204" charset="-122"/>
                <a:sym typeface="+mn-ea"/>
              </a:rPr>
              <a:t>m</a:t>
            </a:r>
            <a:r>
              <a:rPr lang="en-US" sz="1500">
                <a:solidFill>
                  <a:schemeClr val="tx1">
                    <a:lumMod val="50000"/>
                    <a:lumOff val="50000"/>
                  </a:schemeClr>
                </a:solidFill>
                <a:latin typeface="Arial" panose="020B0604020202020204"/>
                <a:cs typeface="+mn-ea"/>
                <a:sym typeface="Arial" panose="020B0604020202020204"/>
              </a:rPr>
              <a:t>x</a:t>
            </a:r>
            <a:r>
              <a:rPr sz="1500">
                <a:solidFill>
                  <a:schemeClr val="tx1">
                    <a:lumMod val="50000"/>
                    <a:lumOff val="50000"/>
                  </a:schemeClr>
                </a:solidFill>
                <a:latin typeface="Arial" panose="020B0604020202020204"/>
                <a:cs typeface="+mn-ea"/>
                <a:sym typeface="Arial" panose="020B0604020202020204"/>
              </a:rPr>
              <a:t>3.6</a:t>
            </a:r>
            <a:r>
              <a:rPr lang="en-US" altLang="zh-CN" sz="1500" spc="130">
                <a:solidFill>
                  <a:schemeClr val="tx1">
                    <a:lumMod val="50000"/>
                    <a:lumOff val="50000"/>
                  </a:schemeClr>
                </a:solidFill>
                <a:latin typeface="微软雅黑" panose="020B0503020204020204" charset="-122"/>
                <a:ea typeface="微软雅黑" panose="020B0503020204020204" charset="-122"/>
                <a:sym typeface="+mn-ea"/>
              </a:rPr>
              <a:t>m</a:t>
            </a:r>
            <a:r>
              <a:rPr sz="1500">
                <a:solidFill>
                  <a:schemeClr val="tx1">
                    <a:lumMod val="50000"/>
                    <a:lumOff val="50000"/>
                  </a:schemeClr>
                </a:solidFill>
                <a:latin typeface="Arial" panose="020B0604020202020204"/>
                <a:cs typeface="+mn-ea"/>
                <a:sym typeface="Arial" panose="020B0604020202020204"/>
              </a:rPr>
              <a:t>（长、宽、高）</a:t>
            </a:r>
            <a:endParaRPr sz="1500">
              <a:solidFill>
                <a:schemeClr val="tx1">
                  <a:lumMod val="50000"/>
                  <a:lumOff val="50000"/>
                </a:schemeClr>
              </a:solidFill>
              <a:latin typeface="Arial" panose="020B0604020202020204"/>
              <a:cs typeface="+mn-ea"/>
              <a:sym typeface="Arial" panose="020B0604020202020204"/>
            </a:endParaRPr>
          </a:p>
        </p:txBody>
      </p:sp>
      <p:sp>
        <p:nvSpPr>
          <p:cNvPr id="16" name="文本框 15"/>
          <p:cNvSpPr txBox="1"/>
          <p:nvPr/>
        </p:nvSpPr>
        <p:spPr>
          <a:xfrm>
            <a:off x="3056255" y="2618105"/>
            <a:ext cx="2194560" cy="321945"/>
          </a:xfrm>
          <a:prstGeom prst="rect">
            <a:avLst/>
          </a:prstGeom>
          <a:noFill/>
        </p:spPr>
        <p:txBody>
          <a:bodyPr wrap="none" rtlCol="0" anchor="t">
            <a:spAutoFit/>
          </a:bodyPr>
          <a:p>
            <a:pPr algn="l"/>
            <a:r>
              <a:rPr lang="en-US" altLang="zh-CN" sz="1500" spc="130">
                <a:solidFill>
                  <a:schemeClr val="tx1">
                    <a:lumMod val="50000"/>
                    <a:lumOff val="50000"/>
                  </a:schemeClr>
                </a:solidFill>
                <a:latin typeface="微软雅黑" panose="020B0503020204020204" charset="-122"/>
                <a:ea typeface="微软雅黑" panose="020B0503020204020204" charset="-122"/>
                <a:sym typeface="+mn-ea"/>
              </a:rPr>
              <a:t>4mX1.2m</a:t>
            </a:r>
            <a:r>
              <a:rPr lang="zh-CN" altLang="en-US" sz="1500" spc="130">
                <a:solidFill>
                  <a:schemeClr val="tx1">
                    <a:lumMod val="50000"/>
                    <a:lumOff val="50000"/>
                  </a:schemeClr>
                </a:solidFill>
                <a:latin typeface="微软雅黑" panose="020B0503020204020204" charset="-122"/>
                <a:ea typeface="微软雅黑" panose="020B0503020204020204" charset="-122"/>
                <a:sym typeface="+mn-ea"/>
              </a:rPr>
              <a:t>（长、宽）</a:t>
            </a:r>
            <a:endParaRPr lang="zh-CN" altLang="en-US" sz="1500" spc="130">
              <a:solidFill>
                <a:schemeClr val="tx1">
                  <a:lumMod val="50000"/>
                  <a:lumOff val="50000"/>
                </a:schemeClr>
              </a:solidFill>
              <a:latin typeface="微软雅黑" panose="020B0503020204020204" charset="-122"/>
              <a:ea typeface="微软雅黑" panose="020B0503020204020204" charset="-122"/>
              <a:cs typeface="+mn-ea"/>
              <a:sym typeface="+mn-ea"/>
            </a:endParaRPr>
          </a:p>
        </p:txBody>
      </p:sp>
      <p:sp>
        <p:nvSpPr>
          <p:cNvPr id="17" name="文本框 16"/>
          <p:cNvSpPr txBox="1"/>
          <p:nvPr/>
        </p:nvSpPr>
        <p:spPr>
          <a:xfrm>
            <a:off x="3056255" y="3042285"/>
            <a:ext cx="1886585" cy="321945"/>
          </a:xfrm>
          <a:prstGeom prst="rect">
            <a:avLst/>
          </a:prstGeom>
          <a:noFill/>
        </p:spPr>
        <p:txBody>
          <a:bodyPr wrap="none" rtlCol="0" anchor="t">
            <a:spAutoFit/>
          </a:bodyPr>
          <a:p>
            <a:pPr algn="l"/>
            <a:r>
              <a:rPr lang="en-US" sz="1500">
                <a:solidFill>
                  <a:schemeClr val="tx1">
                    <a:lumMod val="50000"/>
                    <a:lumOff val="50000"/>
                  </a:schemeClr>
                </a:solidFill>
                <a:latin typeface="Arial" panose="020B0604020202020204"/>
                <a:cs typeface="+mn-ea"/>
                <a:sym typeface="Arial" panose="020B0604020202020204"/>
              </a:rPr>
              <a:t>8</a:t>
            </a:r>
            <a:r>
              <a:rPr sz="1500">
                <a:solidFill>
                  <a:schemeClr val="tx1">
                    <a:lumMod val="50000"/>
                    <a:lumOff val="50000"/>
                  </a:schemeClr>
                </a:solidFill>
                <a:latin typeface="Arial" panose="020B0604020202020204"/>
                <a:cs typeface="+mn-ea"/>
                <a:sym typeface="Arial" panose="020B0604020202020204"/>
              </a:rPr>
              <a:t>组  </a:t>
            </a:r>
            <a:r>
              <a:rPr lang="en-US" sz="1500">
                <a:solidFill>
                  <a:schemeClr val="tx1">
                    <a:lumMod val="50000"/>
                    <a:lumOff val="50000"/>
                  </a:schemeClr>
                </a:solidFill>
                <a:latin typeface="Arial" panose="020B0604020202020204"/>
                <a:cs typeface="+mn-ea"/>
                <a:sym typeface="Arial" panose="020B0604020202020204"/>
              </a:rPr>
              <a:t>6</a:t>
            </a:r>
            <a:r>
              <a:rPr sz="1500">
                <a:solidFill>
                  <a:schemeClr val="tx1">
                    <a:lumMod val="50000"/>
                    <a:lumOff val="50000"/>
                  </a:schemeClr>
                </a:solidFill>
                <a:latin typeface="Arial" panose="020B0604020202020204"/>
                <a:cs typeface="+mn-ea"/>
                <a:sym typeface="Arial" panose="020B0604020202020204"/>
              </a:rPr>
              <a:t>排 </a:t>
            </a:r>
            <a:r>
              <a:rPr lang="zh-CN" sz="1500">
                <a:solidFill>
                  <a:schemeClr val="tx1">
                    <a:lumMod val="50000"/>
                    <a:lumOff val="50000"/>
                  </a:schemeClr>
                </a:solidFill>
                <a:latin typeface="Arial" panose="020B0604020202020204"/>
                <a:cs typeface="+mn-ea"/>
                <a:sym typeface="Arial" panose="020B0604020202020204"/>
              </a:rPr>
              <a:t>（</a:t>
            </a:r>
            <a:r>
              <a:rPr sz="1500">
                <a:solidFill>
                  <a:schemeClr val="tx1">
                    <a:lumMod val="50000"/>
                    <a:lumOff val="50000"/>
                  </a:schemeClr>
                </a:solidFill>
                <a:latin typeface="Arial" panose="020B0604020202020204"/>
                <a:cs typeface="+mn-ea"/>
                <a:sym typeface="Arial" panose="020B0604020202020204"/>
              </a:rPr>
              <a:t>单人桌</a:t>
            </a:r>
            <a:r>
              <a:rPr lang="zh-CN" sz="1500">
                <a:solidFill>
                  <a:schemeClr val="tx1">
                    <a:lumMod val="50000"/>
                    <a:lumOff val="50000"/>
                  </a:schemeClr>
                </a:solidFill>
                <a:latin typeface="Arial" panose="020B0604020202020204"/>
                <a:cs typeface="+mn-ea"/>
                <a:sym typeface="Arial" panose="020B0604020202020204"/>
              </a:rPr>
              <a:t>）</a:t>
            </a:r>
            <a:endParaRPr lang="zh-CN" sz="1500">
              <a:solidFill>
                <a:schemeClr val="tx1">
                  <a:lumMod val="50000"/>
                  <a:lumOff val="50000"/>
                </a:schemeClr>
              </a:solidFill>
              <a:latin typeface="Arial" panose="020B0604020202020204"/>
              <a:cs typeface="+mn-ea"/>
              <a:sym typeface="Arial" panose="020B0604020202020204"/>
            </a:endParaRPr>
          </a:p>
        </p:txBody>
      </p:sp>
      <p:sp>
        <p:nvSpPr>
          <p:cNvPr id="18" name="文本框 17"/>
          <p:cNvSpPr txBox="1"/>
          <p:nvPr/>
        </p:nvSpPr>
        <p:spPr>
          <a:xfrm>
            <a:off x="3056255" y="3499485"/>
            <a:ext cx="3559810" cy="1014730"/>
          </a:xfrm>
          <a:prstGeom prst="rect">
            <a:avLst/>
          </a:prstGeom>
          <a:noFill/>
        </p:spPr>
        <p:txBody>
          <a:bodyPr wrap="none" rtlCol="0" anchor="t">
            <a:spAutoFit/>
          </a:bodyPr>
          <a:p>
            <a:pPr algn="l"/>
            <a:r>
              <a:rPr lang="en-US" altLang="zh-CN" sz="1500">
                <a:solidFill>
                  <a:schemeClr val="tx1">
                    <a:lumMod val="50000"/>
                    <a:lumOff val="50000"/>
                  </a:schemeClr>
                </a:solidFill>
                <a:latin typeface="Arial" panose="020B0604020202020204"/>
                <a:cs typeface="+mn-ea"/>
                <a:sym typeface="Arial" panose="020B0604020202020204"/>
              </a:rPr>
              <a:t>1.</a:t>
            </a:r>
            <a:r>
              <a:rPr lang="zh-CN" sz="1500">
                <a:solidFill>
                  <a:schemeClr val="tx1">
                    <a:lumMod val="50000"/>
                    <a:lumOff val="50000"/>
                  </a:schemeClr>
                </a:solidFill>
                <a:latin typeface="Arial" panose="020B0604020202020204"/>
                <a:cs typeface="+mn-ea"/>
                <a:sym typeface="Arial" panose="020B0604020202020204"/>
              </a:rPr>
              <a:t>根据教室环境设计方案和图纸</a:t>
            </a:r>
            <a:endParaRPr lang="zh-CN" sz="1500">
              <a:solidFill>
                <a:schemeClr val="tx1">
                  <a:lumMod val="50000"/>
                  <a:lumOff val="50000"/>
                </a:schemeClr>
              </a:solidFill>
              <a:latin typeface="Arial" panose="020B0604020202020204"/>
              <a:cs typeface="+mn-ea"/>
              <a:sym typeface="Arial" panose="020B0604020202020204"/>
            </a:endParaRPr>
          </a:p>
          <a:p>
            <a:pPr algn="l"/>
            <a:r>
              <a:rPr lang="en-US" altLang="zh-CN" sz="1500">
                <a:solidFill>
                  <a:schemeClr val="tx1">
                    <a:lumMod val="50000"/>
                    <a:lumOff val="50000"/>
                  </a:schemeClr>
                </a:solidFill>
                <a:latin typeface="Arial" panose="020B0604020202020204"/>
                <a:cs typeface="+mn-ea"/>
                <a:sym typeface="Arial" panose="020B0604020202020204"/>
              </a:rPr>
              <a:t>2.</a:t>
            </a:r>
            <a:r>
              <a:rPr sz="1500">
                <a:solidFill>
                  <a:schemeClr val="tx1">
                    <a:lumMod val="50000"/>
                    <a:lumOff val="50000"/>
                  </a:schemeClr>
                </a:solidFill>
                <a:latin typeface="Arial" panose="020B0604020202020204"/>
                <a:cs typeface="+mn-ea"/>
                <a:sym typeface="Arial" panose="020B0604020202020204"/>
              </a:rPr>
              <a:t>拆除原有灯具</a:t>
            </a:r>
            <a:endParaRPr sz="1500">
              <a:solidFill>
                <a:schemeClr val="tx1">
                  <a:lumMod val="50000"/>
                  <a:lumOff val="50000"/>
                </a:schemeClr>
              </a:solidFill>
              <a:latin typeface="Arial" panose="020B0604020202020204"/>
              <a:cs typeface="+mn-ea"/>
              <a:sym typeface="Arial" panose="020B0604020202020204"/>
            </a:endParaRPr>
          </a:p>
          <a:p>
            <a:pPr algn="l"/>
            <a:r>
              <a:rPr lang="en-US" sz="1500">
                <a:solidFill>
                  <a:schemeClr val="tx1">
                    <a:lumMod val="50000"/>
                    <a:lumOff val="50000"/>
                  </a:schemeClr>
                </a:solidFill>
                <a:latin typeface="Arial" panose="020B0604020202020204"/>
                <a:cs typeface="+mn-ea"/>
                <a:sym typeface="Arial" panose="020B0604020202020204"/>
              </a:rPr>
              <a:t>3.</a:t>
            </a:r>
            <a:r>
              <a:rPr sz="1500">
                <a:solidFill>
                  <a:schemeClr val="tx1">
                    <a:lumMod val="50000"/>
                    <a:lumOff val="50000"/>
                  </a:schemeClr>
                </a:solidFill>
                <a:latin typeface="Arial" panose="020B0604020202020204"/>
                <a:cs typeface="+mn-ea"/>
                <a:sym typeface="Arial" panose="020B0604020202020204"/>
              </a:rPr>
              <a:t>安装</a:t>
            </a:r>
            <a:r>
              <a:rPr sz="1500">
                <a:solidFill>
                  <a:schemeClr val="tx1">
                    <a:lumMod val="50000"/>
                    <a:lumOff val="50000"/>
                  </a:schemeClr>
                </a:solidFill>
                <a:latin typeface="Arial" panose="020B0604020202020204"/>
                <a:cs typeface="+mn-ea"/>
                <a:sym typeface="Arial" panose="020B0604020202020204"/>
              </a:rPr>
              <a:t>LED</a:t>
            </a:r>
            <a:r>
              <a:rPr sz="1500">
                <a:solidFill>
                  <a:schemeClr val="tx1">
                    <a:lumMod val="50000"/>
                    <a:lumOff val="50000"/>
                  </a:schemeClr>
                </a:solidFill>
                <a:latin typeface="Arial" panose="020B0604020202020204"/>
                <a:cs typeface="+mn-ea"/>
                <a:sym typeface="Arial" panose="020B0604020202020204"/>
              </a:rPr>
              <a:t>护眼教室</a:t>
            </a:r>
            <a:r>
              <a:rPr lang="zh-CN" sz="1500">
                <a:solidFill>
                  <a:schemeClr val="tx1">
                    <a:lumMod val="50000"/>
                    <a:lumOff val="50000"/>
                  </a:schemeClr>
                </a:solidFill>
                <a:latin typeface="Arial" panose="020B0604020202020204"/>
                <a:cs typeface="+mn-ea"/>
                <a:sym typeface="Arial" panose="020B0604020202020204"/>
              </a:rPr>
              <a:t>灯和</a:t>
            </a:r>
            <a:r>
              <a:rPr sz="1500">
                <a:solidFill>
                  <a:schemeClr val="tx1">
                    <a:lumMod val="50000"/>
                    <a:lumOff val="50000"/>
                  </a:schemeClr>
                </a:solidFill>
                <a:latin typeface="Arial" panose="020B0604020202020204"/>
                <a:cs typeface="+mn-ea"/>
                <a:sym typeface="Arial" panose="020B0604020202020204"/>
              </a:rPr>
              <a:t>LED护眼</a:t>
            </a:r>
            <a:r>
              <a:rPr lang="zh-CN" sz="1500">
                <a:solidFill>
                  <a:schemeClr val="tx1">
                    <a:lumMod val="50000"/>
                    <a:lumOff val="50000"/>
                  </a:schemeClr>
                </a:solidFill>
                <a:latin typeface="Arial" panose="020B0604020202020204"/>
                <a:cs typeface="+mn-ea"/>
                <a:sym typeface="Arial" panose="020B0604020202020204"/>
              </a:rPr>
              <a:t>黑板灯</a:t>
            </a:r>
            <a:endParaRPr sz="1500">
              <a:solidFill>
                <a:schemeClr val="tx1">
                  <a:lumMod val="50000"/>
                  <a:lumOff val="50000"/>
                </a:schemeClr>
              </a:solidFill>
              <a:latin typeface="Arial" panose="020B0604020202020204"/>
              <a:cs typeface="+mn-ea"/>
              <a:sym typeface="Arial" panose="020B0604020202020204"/>
            </a:endParaRPr>
          </a:p>
          <a:p>
            <a:pPr algn="l"/>
            <a:r>
              <a:rPr lang="en-US" sz="1500">
                <a:solidFill>
                  <a:schemeClr val="tx1">
                    <a:lumMod val="50000"/>
                    <a:lumOff val="50000"/>
                  </a:schemeClr>
                </a:solidFill>
                <a:latin typeface="Arial" panose="020B0604020202020204"/>
                <a:cs typeface="+mn-ea"/>
                <a:sym typeface="Arial" panose="020B0604020202020204"/>
              </a:rPr>
              <a:t>4</a:t>
            </a:r>
            <a:r>
              <a:rPr sz="1500">
                <a:solidFill>
                  <a:schemeClr val="tx1">
                    <a:lumMod val="50000"/>
                    <a:lumOff val="50000"/>
                  </a:schemeClr>
                </a:solidFill>
                <a:latin typeface="Arial" panose="020B0604020202020204"/>
                <a:cs typeface="+mn-ea"/>
                <a:sym typeface="Arial" panose="020B0604020202020204"/>
              </a:rPr>
              <a:t>.</a:t>
            </a:r>
            <a:r>
              <a:rPr lang="zh-CN" sz="1500">
                <a:solidFill>
                  <a:schemeClr val="tx1">
                    <a:lumMod val="50000"/>
                    <a:lumOff val="50000"/>
                  </a:schemeClr>
                </a:solidFill>
                <a:latin typeface="Arial" panose="020B0604020202020204"/>
                <a:cs typeface="+mn-ea"/>
                <a:sym typeface="Arial" panose="020B0604020202020204"/>
              </a:rPr>
              <a:t>规划布局线路</a:t>
            </a:r>
            <a:r>
              <a:rPr sz="1500">
                <a:solidFill>
                  <a:schemeClr val="tx1">
                    <a:lumMod val="50000"/>
                    <a:lumOff val="50000"/>
                  </a:schemeClr>
                </a:solidFill>
                <a:latin typeface="Arial" panose="020B0604020202020204"/>
                <a:cs typeface="+mn-ea"/>
                <a:sym typeface="Arial" panose="020B0604020202020204"/>
              </a:rPr>
              <a:t>，天花恢复</a:t>
            </a:r>
            <a:endParaRPr sz="1500">
              <a:solidFill>
                <a:schemeClr val="tx1">
                  <a:lumMod val="50000"/>
                  <a:lumOff val="50000"/>
                </a:schemeClr>
              </a:solidFill>
              <a:latin typeface="Arial" panose="020B0604020202020204"/>
              <a:cs typeface="+mn-ea"/>
              <a:sym typeface="Arial" panose="020B0604020202020204"/>
            </a:endParaRPr>
          </a:p>
        </p:txBody>
      </p:sp>
      <p:sp>
        <p:nvSpPr>
          <p:cNvPr id="19" name="文本框 18"/>
          <p:cNvSpPr txBox="1"/>
          <p:nvPr/>
        </p:nvSpPr>
        <p:spPr>
          <a:xfrm>
            <a:off x="1978025" y="1743710"/>
            <a:ext cx="589280" cy="337185"/>
          </a:xfrm>
          <a:prstGeom prst="rect">
            <a:avLst/>
          </a:prstGeom>
          <a:noFill/>
        </p:spPr>
        <p:txBody>
          <a:bodyPr wrap="none" rtlCol="0" anchor="t">
            <a:spAutoFit/>
          </a:bodyPr>
          <a:p>
            <a:pPr algn="ctr"/>
            <a:r>
              <a:rPr lang="zh-CN" sz="1600" b="1">
                <a:solidFill>
                  <a:schemeClr val="tx1">
                    <a:lumMod val="65000"/>
                    <a:lumOff val="35000"/>
                  </a:schemeClr>
                </a:solidFill>
                <a:latin typeface="Arial" panose="020B0604020202020204"/>
                <a:cs typeface="+mn-ea"/>
                <a:sym typeface="Arial" panose="020B0604020202020204"/>
              </a:rPr>
              <a:t>名称</a:t>
            </a:r>
            <a:endParaRPr lang="zh-CN" sz="1600" b="1">
              <a:solidFill>
                <a:schemeClr val="tx1">
                  <a:lumMod val="65000"/>
                  <a:lumOff val="35000"/>
                </a:schemeClr>
              </a:solidFill>
              <a:latin typeface="Arial" panose="020B0604020202020204"/>
              <a:cs typeface="+mn-ea"/>
              <a:sym typeface="Arial" panose="020B0604020202020204"/>
            </a:endParaRPr>
          </a:p>
        </p:txBody>
      </p:sp>
      <p:sp>
        <p:nvSpPr>
          <p:cNvPr id="20" name="文本框 19"/>
          <p:cNvSpPr txBox="1"/>
          <p:nvPr/>
        </p:nvSpPr>
        <p:spPr>
          <a:xfrm>
            <a:off x="3056255" y="4546600"/>
            <a:ext cx="7698740" cy="1245235"/>
          </a:xfrm>
          <a:prstGeom prst="rect">
            <a:avLst/>
          </a:prstGeom>
          <a:noFill/>
        </p:spPr>
        <p:txBody>
          <a:bodyPr wrap="square" rtlCol="0" anchor="t">
            <a:spAutoFit/>
          </a:bodyPr>
          <a:p>
            <a:pPr algn="l"/>
            <a:r>
              <a:rPr lang="en-US" altLang="zh-CN" sz="1500">
                <a:solidFill>
                  <a:schemeClr val="tx1">
                    <a:lumMod val="50000"/>
                    <a:lumOff val="50000"/>
                  </a:schemeClr>
                </a:solidFill>
                <a:latin typeface="Arial" panose="020B0604020202020204"/>
                <a:cs typeface="+mn-ea"/>
                <a:sym typeface="Arial" panose="020B0604020202020204"/>
              </a:rPr>
              <a:t>1.</a:t>
            </a:r>
            <a:r>
              <a:rPr lang="zh-CN" altLang="en-US" sz="1500">
                <a:solidFill>
                  <a:schemeClr val="tx1">
                    <a:lumMod val="50000"/>
                    <a:lumOff val="50000"/>
                  </a:schemeClr>
                </a:solidFill>
                <a:latin typeface="Arial" panose="020B0604020202020204"/>
                <a:cs typeface="+mn-ea"/>
                <a:sym typeface="Arial" panose="020B0604020202020204"/>
              </a:rPr>
              <a:t>使用</a:t>
            </a:r>
            <a:r>
              <a:rPr lang="en-US" altLang="zh-CN" sz="1500">
                <a:solidFill>
                  <a:schemeClr val="tx1">
                    <a:lumMod val="50000"/>
                    <a:lumOff val="50000"/>
                  </a:schemeClr>
                </a:solidFill>
                <a:latin typeface="Arial" panose="020B0604020202020204"/>
                <a:cs typeface="+mn-ea"/>
                <a:sym typeface="Arial" panose="020B0604020202020204"/>
              </a:rPr>
              <a:t>LED</a:t>
            </a:r>
            <a:r>
              <a:rPr lang="zh-CN" altLang="en-US" sz="1500">
                <a:solidFill>
                  <a:schemeClr val="tx1">
                    <a:lumMod val="50000"/>
                    <a:lumOff val="50000"/>
                  </a:schemeClr>
                </a:solidFill>
                <a:latin typeface="Arial" panose="020B0604020202020204"/>
                <a:cs typeface="+mn-ea"/>
                <a:sym typeface="Arial" panose="020B0604020202020204"/>
              </a:rPr>
              <a:t>护眼灯具达到符合国家标准和节能认证要求</a:t>
            </a:r>
            <a:endParaRPr lang="zh-CN" altLang="en-US" sz="1500">
              <a:solidFill>
                <a:schemeClr val="tx1">
                  <a:lumMod val="50000"/>
                  <a:lumOff val="50000"/>
                </a:schemeClr>
              </a:solidFill>
              <a:latin typeface="Arial" panose="020B0604020202020204"/>
              <a:cs typeface="+mn-ea"/>
              <a:sym typeface="Arial" panose="020B0604020202020204"/>
            </a:endParaRPr>
          </a:p>
          <a:p>
            <a:pPr algn="l"/>
            <a:r>
              <a:rPr lang="en-US" altLang="zh-CN" sz="1500">
                <a:solidFill>
                  <a:schemeClr val="tx1">
                    <a:lumMod val="50000"/>
                    <a:lumOff val="50000"/>
                  </a:schemeClr>
                </a:solidFill>
                <a:latin typeface="Arial" panose="020B0604020202020204"/>
                <a:cs typeface="+mn-ea"/>
                <a:sym typeface="Arial" panose="020B0604020202020204"/>
              </a:rPr>
              <a:t>2.</a:t>
            </a:r>
            <a:r>
              <a:rPr lang="zh-CN" sz="1500">
                <a:solidFill>
                  <a:schemeClr val="tx1">
                    <a:lumMod val="50000"/>
                    <a:lumOff val="50000"/>
                  </a:schemeClr>
                </a:solidFill>
                <a:latin typeface="Arial" panose="020B0604020202020204"/>
                <a:cs typeface="+mn-ea"/>
                <a:sym typeface="Arial" panose="020B0604020202020204"/>
              </a:rPr>
              <a:t>达到防蓝光 、防眩光，预防学生近视，绿色护眼等效果</a:t>
            </a:r>
            <a:endParaRPr lang="zh-CN" sz="1500">
              <a:solidFill>
                <a:schemeClr val="tx1">
                  <a:lumMod val="50000"/>
                  <a:lumOff val="50000"/>
                </a:schemeClr>
              </a:solidFill>
              <a:latin typeface="Arial" panose="020B0604020202020204"/>
              <a:cs typeface="+mn-ea"/>
              <a:sym typeface="Arial" panose="020B0604020202020204"/>
            </a:endParaRPr>
          </a:p>
          <a:p>
            <a:pPr algn="l"/>
            <a:r>
              <a:rPr lang="en-US" altLang="zh-CN" sz="1500">
                <a:solidFill>
                  <a:schemeClr val="tx1">
                    <a:lumMod val="50000"/>
                    <a:lumOff val="50000"/>
                  </a:schemeClr>
                </a:solidFill>
                <a:latin typeface="Arial" panose="020B0604020202020204"/>
                <a:cs typeface="+mn-ea"/>
                <a:sym typeface="Arial" panose="020B0604020202020204"/>
              </a:rPr>
              <a:t>3.</a:t>
            </a:r>
            <a:r>
              <a:rPr sz="1500">
                <a:solidFill>
                  <a:schemeClr val="tx1">
                    <a:lumMod val="50000"/>
                    <a:lumOff val="50000"/>
                  </a:schemeClr>
                </a:solidFill>
                <a:latin typeface="Arial" panose="020B0604020202020204"/>
                <a:cs typeface="+mn-ea"/>
                <a:sym typeface="Arial" panose="020B0604020202020204"/>
              </a:rPr>
              <a:t>高保真无线扩音中音质喇叭，无低音及混响干扰，与智能护眼教室灯具一体化时尚美观</a:t>
            </a:r>
            <a:endParaRPr sz="1500">
              <a:solidFill>
                <a:schemeClr val="tx1">
                  <a:lumMod val="50000"/>
                  <a:lumOff val="50000"/>
                </a:schemeClr>
              </a:solidFill>
              <a:latin typeface="Arial" panose="020B0604020202020204"/>
              <a:cs typeface="+mn-ea"/>
              <a:sym typeface="Arial" panose="020B0604020202020204"/>
            </a:endParaRPr>
          </a:p>
          <a:p>
            <a:pPr algn="l"/>
            <a:r>
              <a:rPr lang="en-US" sz="1500">
                <a:solidFill>
                  <a:schemeClr val="tx1">
                    <a:lumMod val="50000"/>
                    <a:lumOff val="50000"/>
                  </a:schemeClr>
                </a:solidFill>
                <a:latin typeface="Arial" panose="020B0604020202020204"/>
                <a:cs typeface="+mn-ea"/>
                <a:sym typeface="Arial" panose="020B0604020202020204"/>
              </a:rPr>
              <a:t>4.</a:t>
            </a:r>
            <a:r>
              <a:rPr sz="1500">
                <a:solidFill>
                  <a:schemeClr val="tx1">
                    <a:lumMod val="50000"/>
                    <a:lumOff val="50000"/>
                  </a:schemeClr>
                </a:solidFill>
                <a:latin typeface="Arial" panose="020B0604020202020204"/>
                <a:cs typeface="+mn-ea"/>
                <a:sym typeface="Arial" panose="020B0604020202020204"/>
              </a:rPr>
              <a:t>全屏触控场景开关可以一键控制场景</a:t>
            </a:r>
            <a:r>
              <a:rPr lang="zh-CN" sz="1500">
                <a:solidFill>
                  <a:schemeClr val="tx1">
                    <a:lumMod val="50000"/>
                    <a:lumOff val="50000"/>
                  </a:schemeClr>
                </a:solidFill>
                <a:latin typeface="Arial" panose="020B0604020202020204"/>
                <a:cs typeface="+mn-ea"/>
                <a:sym typeface="Arial" panose="020B0604020202020204"/>
              </a:rPr>
              <a:t>，</a:t>
            </a:r>
            <a:r>
              <a:rPr sz="1500">
                <a:solidFill>
                  <a:schemeClr val="tx1">
                    <a:lumMod val="50000"/>
                    <a:lumOff val="50000"/>
                  </a:schemeClr>
                </a:solidFill>
                <a:latin typeface="Arial" panose="020B0604020202020204"/>
                <a:cs typeface="+mn-ea"/>
                <a:sym typeface="Arial" panose="020B0604020202020204"/>
              </a:rPr>
              <a:t>实现灯具和智能电动窗帘的智能化联动</a:t>
            </a:r>
            <a:endParaRPr sz="1500">
              <a:solidFill>
                <a:schemeClr val="tx1">
                  <a:lumMod val="50000"/>
                  <a:lumOff val="50000"/>
                </a:schemeClr>
              </a:solidFill>
              <a:latin typeface="Arial" panose="020B0604020202020204"/>
              <a:cs typeface="+mn-ea"/>
              <a:sym typeface="Arial" panose="020B0604020202020204"/>
            </a:endParaRPr>
          </a:p>
          <a:p>
            <a:pPr algn="l"/>
            <a:r>
              <a:rPr lang="en-US" sz="1500">
                <a:solidFill>
                  <a:schemeClr val="tx1">
                    <a:lumMod val="50000"/>
                    <a:lumOff val="50000"/>
                  </a:schemeClr>
                </a:solidFill>
                <a:latin typeface="Arial" panose="020B0604020202020204"/>
                <a:cs typeface="+mn-ea"/>
                <a:sym typeface="Arial" panose="020B0604020202020204"/>
              </a:rPr>
              <a:t>5</a:t>
            </a:r>
            <a:r>
              <a:rPr sz="1500">
                <a:solidFill>
                  <a:schemeClr val="tx1">
                    <a:lumMod val="50000"/>
                    <a:lumOff val="50000"/>
                  </a:schemeClr>
                </a:solidFill>
                <a:latin typeface="Arial" panose="020B0604020202020204"/>
                <a:cs typeface="+mn-ea"/>
                <a:sym typeface="Arial" panose="020B0604020202020204"/>
              </a:rPr>
              <a:t>.</a:t>
            </a:r>
            <a:r>
              <a:rPr sz="1500">
                <a:solidFill>
                  <a:schemeClr val="tx1">
                    <a:lumMod val="50000"/>
                    <a:lumOff val="50000"/>
                  </a:schemeClr>
                </a:solidFill>
                <a:latin typeface="Arial" panose="020B0604020202020204"/>
                <a:cs typeface="+mn-ea"/>
                <a:sym typeface="Arial" panose="020B0604020202020204"/>
              </a:rPr>
              <a:t>智能手机蓝牙实现本地无线自组网控制，无需网络更好提升体验感</a:t>
            </a:r>
            <a:endParaRPr sz="1500">
              <a:solidFill>
                <a:schemeClr val="tx1">
                  <a:lumMod val="50000"/>
                  <a:lumOff val="50000"/>
                </a:schemeClr>
              </a:solidFill>
              <a:latin typeface="Arial" panose="020B0604020202020204"/>
              <a:cs typeface="+mn-ea"/>
              <a:sym typeface="Arial" panose="020B0604020202020204"/>
            </a:endParaRPr>
          </a:p>
        </p:txBody>
      </p:sp>
      <p:sp>
        <p:nvSpPr>
          <p:cNvPr id="21" name="文本框 20"/>
          <p:cNvSpPr txBox="1"/>
          <p:nvPr/>
        </p:nvSpPr>
        <p:spPr>
          <a:xfrm>
            <a:off x="4158741" y="1019810"/>
            <a:ext cx="3876040" cy="475615"/>
          </a:xfrm>
          <a:prstGeom prst="rect">
            <a:avLst/>
          </a:prstGeom>
          <a:noFill/>
        </p:spPr>
        <p:txBody>
          <a:bodyPr wrap="square" rtlCol="0">
            <a:spAutoFit/>
          </a:bodyPr>
          <a:p>
            <a:pPr marR="0" indent="0" algn="dist" defTabSz="914400" fontAlgn="auto">
              <a:lnSpc>
                <a:spcPct val="100000"/>
              </a:lnSpc>
              <a:spcBef>
                <a:spcPts val="0"/>
              </a:spcBef>
              <a:spcAft>
                <a:spcPts val="0"/>
              </a:spcAft>
              <a:buClrTx/>
              <a:buSzTx/>
              <a:buFontTx/>
              <a:buNone/>
              <a:defRPr/>
            </a:pPr>
            <a:r>
              <a:rPr kumimoji="0" lang="zh-CN" altLang="en-US" sz="2500" i="0" kern="1200" cap="none" spc="0" normalizeH="0" baseline="0" noProof="0" dirty="0">
                <a:solidFill>
                  <a:srgbClr val="90C432"/>
                </a:solidFill>
                <a:latin typeface="Arial" panose="020B0604020202020204"/>
                <a:ea typeface="微软雅黑" panose="020B0503020204020204" charset="-122"/>
                <a:cs typeface="+mn-ea"/>
                <a:sym typeface="Arial" panose="020B0604020202020204"/>
              </a:rPr>
              <a:t>根据现状实施改造</a:t>
            </a:r>
            <a:endParaRPr kumimoji="0" lang="zh-CN" altLang="en-US" sz="2500" i="0" kern="1200" cap="none" spc="0" normalizeH="0" baseline="0" noProof="0" dirty="0">
              <a:solidFill>
                <a:srgbClr val="90C432"/>
              </a:solidFill>
              <a:latin typeface="Arial" panose="020B0604020202020204"/>
              <a:ea typeface="微软雅黑" panose="020B0503020204020204" charset="-122"/>
              <a:cs typeface="+mn-ea"/>
              <a:sym typeface="Arial" panose="020B0604020202020204"/>
            </a:endParaRPr>
          </a:p>
        </p:txBody>
      </p:sp>
    </p:spTree>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48" name="文本框 47"/>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14" name="图片 13"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pic>
        <p:nvPicPr>
          <p:cNvPr id="13" name="图片 12" descr="画册-24"/>
          <p:cNvPicPr>
            <a:picLocks noChangeAspect="1"/>
          </p:cNvPicPr>
          <p:nvPr/>
        </p:nvPicPr>
        <p:blipFill>
          <a:blip r:embed="rId2"/>
          <a:srcRect l="7233" r="29593"/>
          <a:stretch>
            <a:fillRect/>
          </a:stretch>
        </p:blipFill>
        <p:spPr>
          <a:xfrm>
            <a:off x="6177915" y="1732915"/>
            <a:ext cx="4700905" cy="3981450"/>
          </a:xfrm>
          <a:prstGeom prst="roundRect">
            <a:avLst>
              <a:gd name="adj" fmla="val 5784"/>
            </a:avLst>
          </a:prstGeom>
          <a:effectLst/>
        </p:spPr>
      </p:pic>
      <p:sp>
        <p:nvSpPr>
          <p:cNvPr id="2" name="文本框 1"/>
          <p:cNvSpPr txBox="1"/>
          <p:nvPr/>
        </p:nvSpPr>
        <p:spPr>
          <a:xfrm>
            <a:off x="1118870" y="852170"/>
            <a:ext cx="9203690" cy="475615"/>
          </a:xfrm>
          <a:prstGeom prst="rect">
            <a:avLst/>
          </a:prstGeom>
          <a:noFill/>
        </p:spPr>
        <p:txBody>
          <a:bodyPr wrap="square" rtlCol="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500" b="1"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方案一：非智能教室 9+3 解决方案</a:t>
            </a:r>
            <a:r>
              <a:rPr kumimoji="0" lang="en-US" altLang="zh-CN" sz="2500" b="1"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a:t>
            </a:r>
            <a:r>
              <a:rPr lang="en-US" altLang="zh-CN" sz="1600" b="1" noProof="0" dirty="0">
                <a:ln>
                  <a:noFill/>
                </a:ln>
                <a:solidFill>
                  <a:srgbClr val="F68D10"/>
                </a:solidFill>
                <a:effectLst/>
                <a:uLnTx/>
                <a:uFillTx/>
                <a:latin typeface="Arial" panose="020B0604020202020204"/>
                <a:ea typeface="微软雅黑" panose="020B0503020204020204" charset="-122"/>
                <a:cs typeface="+mn-ea"/>
                <a:sym typeface="Arial" panose="020B0604020202020204"/>
              </a:rPr>
              <a:t>50-63</a:t>
            </a:r>
            <a:r>
              <a:rPr lang="zh-CN" altLang="en-US" sz="1600" b="1" noProof="0" dirty="0">
                <a:ln>
                  <a:noFill/>
                </a:ln>
                <a:solidFill>
                  <a:srgbClr val="F68D10"/>
                </a:solidFill>
                <a:effectLst/>
                <a:uLnTx/>
                <a:uFillTx/>
                <a:latin typeface="Arial" panose="020B0604020202020204"/>
                <a:ea typeface="微软雅黑" panose="020B0503020204020204" charset="-122"/>
                <a:cs typeface="+mn-ea"/>
                <a:sym typeface="Arial" panose="020B0604020202020204"/>
              </a:rPr>
              <a:t>方</a:t>
            </a:r>
            <a:r>
              <a:rPr kumimoji="0" lang="zh-CN" altLang="en-US" sz="1200"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（适合改造/新建教室场所） </a:t>
            </a:r>
            <a:endParaRPr kumimoji="0" lang="zh-CN" altLang="en-US" sz="1200"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endParaRPr>
          </a:p>
        </p:txBody>
      </p:sp>
      <p:sp>
        <p:nvSpPr>
          <p:cNvPr id="20" name="圆角矩形 19"/>
          <p:cNvSpPr/>
          <p:nvPr/>
        </p:nvSpPr>
        <p:spPr>
          <a:xfrm>
            <a:off x="1244600" y="1696720"/>
            <a:ext cx="978535" cy="319405"/>
          </a:xfrm>
          <a:prstGeom prst="roundRect">
            <a:avLst/>
          </a:prstGeom>
          <a:solidFill>
            <a:srgbClr val="90C43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TextBox 23"/>
          <p:cNvSpPr txBox="1">
            <a:spLocks noChangeArrowheads="1"/>
          </p:cNvSpPr>
          <p:nvPr/>
        </p:nvSpPr>
        <p:spPr bwMode="auto">
          <a:xfrm>
            <a:off x="1259205" y="2222500"/>
            <a:ext cx="2054860"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1.LED护眼黑板灯（3套）</a:t>
            </a:r>
            <a:endPar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endParaRPr>
          </a:p>
        </p:txBody>
      </p:sp>
      <p:sp>
        <p:nvSpPr>
          <p:cNvPr id="6" name="TextBox 23"/>
          <p:cNvSpPr txBox="1">
            <a:spLocks noChangeArrowheads="1"/>
          </p:cNvSpPr>
          <p:nvPr/>
        </p:nvSpPr>
        <p:spPr bwMode="auto">
          <a:xfrm>
            <a:off x="3656330" y="2222500"/>
            <a:ext cx="2054860"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2.LED护眼教室灯（9套）</a:t>
            </a:r>
            <a:endPar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endParaRPr>
          </a:p>
        </p:txBody>
      </p:sp>
      <p:sp>
        <p:nvSpPr>
          <p:cNvPr id="8" name="TextBox 23"/>
          <p:cNvSpPr txBox="1">
            <a:spLocks noChangeArrowheads="1"/>
          </p:cNvSpPr>
          <p:nvPr/>
        </p:nvSpPr>
        <p:spPr bwMode="auto">
          <a:xfrm>
            <a:off x="1259205" y="1701800"/>
            <a:ext cx="96329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搭配清单</a:t>
            </a:r>
            <a:endPar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27" name="圆角矩形 26"/>
          <p:cNvSpPr/>
          <p:nvPr/>
        </p:nvSpPr>
        <p:spPr>
          <a:xfrm>
            <a:off x="1119505" y="3143885"/>
            <a:ext cx="4852670" cy="1431925"/>
          </a:xfrm>
          <a:prstGeom prst="roundRect">
            <a:avLst>
              <a:gd name="adj" fmla="val 142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TextBox 23"/>
          <p:cNvSpPr txBox="1">
            <a:spLocks noChangeArrowheads="1"/>
          </p:cNvSpPr>
          <p:nvPr/>
        </p:nvSpPr>
        <p:spPr bwMode="auto">
          <a:xfrm>
            <a:off x="1259205" y="2650490"/>
            <a:ext cx="4476750"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LED 护眼教室灯具款式可参考产品介绍进行选择，6位AIoT教室专用</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智能电箱可选择是否安装。</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0" name="TextBox 23"/>
          <p:cNvSpPr txBox="1">
            <a:spLocks noChangeArrowheads="1"/>
          </p:cNvSpPr>
          <p:nvPr/>
        </p:nvSpPr>
        <p:spPr bwMode="auto">
          <a:xfrm>
            <a:off x="1259205" y="3562985"/>
            <a:ext cx="6271895" cy="57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①LED护眼教室灯具符合国标 GB/T 36876—2018 和 CQC3155-2016 节</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能认证要求； 能达到防蓝光 、防眩光，预防学生近视，绿色护眼等效</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果。</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1" name="TextBox 23"/>
          <p:cNvSpPr txBox="1">
            <a:spLocks noChangeArrowheads="1"/>
          </p:cNvSpPr>
          <p:nvPr/>
        </p:nvSpPr>
        <p:spPr bwMode="auto">
          <a:xfrm>
            <a:off x="1259205" y="4193540"/>
            <a:ext cx="578104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②低成本就能达到国家预防近视标准要求的非智能LED护眼教室。</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2" name="TextBox 23"/>
          <p:cNvSpPr txBox="1">
            <a:spLocks noChangeArrowheads="1"/>
          </p:cNvSpPr>
          <p:nvPr/>
        </p:nvSpPr>
        <p:spPr bwMode="auto">
          <a:xfrm>
            <a:off x="1259205" y="3181985"/>
            <a:ext cx="205486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效果呈现</a:t>
            </a:r>
            <a:endPar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pic>
        <p:nvPicPr>
          <p:cNvPr id="3" name="图片 2" descr="a11"/>
          <p:cNvPicPr>
            <a:picLocks noChangeAspect="1"/>
          </p:cNvPicPr>
          <p:nvPr/>
        </p:nvPicPr>
        <p:blipFill>
          <a:blip r:embed="rId3"/>
          <a:stretch>
            <a:fillRect/>
          </a:stretch>
        </p:blipFill>
        <p:spPr>
          <a:xfrm>
            <a:off x="1118870" y="4692015"/>
            <a:ext cx="4852800" cy="1198722"/>
          </a:xfrm>
          <a:prstGeom prst="rect">
            <a:avLst/>
          </a:prstGeom>
        </p:spPr>
      </p:pic>
      <p:sp>
        <p:nvSpPr>
          <p:cNvPr id="7" name="文本框 6"/>
          <p:cNvSpPr txBox="1"/>
          <p:nvPr/>
        </p:nvSpPr>
        <p:spPr>
          <a:xfrm>
            <a:off x="3175635" y="1327785"/>
            <a:ext cx="1704340" cy="27559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i="0" u="none" strike="noStrike" kern="1200" cap="none" spc="0" normalizeH="0" baseline="0" noProof="0" dirty="0">
                <a:ln>
                  <a:noFill/>
                </a:ln>
                <a:solidFill>
                  <a:srgbClr val="90C432"/>
                </a:solidFill>
                <a:effectLst/>
                <a:uLnTx/>
                <a:uFillTx/>
                <a:latin typeface="Arial" panose="020B0604020202020204"/>
                <a:ea typeface="微软雅黑" panose="020B0503020204020204" charset="-122"/>
                <a:cs typeface="+mn-ea"/>
                <a:sym typeface="Arial" panose="020B0604020202020204"/>
              </a:rPr>
              <a:t> </a:t>
            </a:r>
            <a:endParaRPr kumimoji="0" lang="zh-CN" altLang="en-US" sz="1200" i="0" u="none" strike="noStrike" kern="1200" cap="none" spc="0" normalizeH="0" baseline="0" noProof="0" dirty="0">
              <a:ln>
                <a:noFill/>
              </a:ln>
              <a:solidFill>
                <a:srgbClr val="90C432"/>
              </a:solidFill>
              <a:effectLst/>
              <a:uLnTx/>
              <a:uFillTx/>
              <a:latin typeface="Arial" panose="020B0604020202020204"/>
              <a:ea typeface="微软雅黑" panose="020B0503020204020204" charset="-122"/>
              <a:cs typeface="+mn-ea"/>
              <a:sym typeface="Arial" panose="020B0604020202020204"/>
            </a:endParaRPr>
          </a:p>
        </p:txBody>
      </p:sp>
    </p:spTree>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 name="文本框 2"/>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4" name="图片 3"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34" name="矩形 33"/>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43" name="文本框 42"/>
          <p:cNvSpPr txBox="1"/>
          <p:nvPr/>
        </p:nvSpPr>
        <p:spPr>
          <a:xfrm>
            <a:off x="1118870" y="852170"/>
            <a:ext cx="9204325" cy="475615"/>
          </a:xfrm>
          <a:prstGeom prst="rect">
            <a:avLst/>
          </a:prstGeom>
          <a:noFill/>
        </p:spPr>
        <p:txBody>
          <a:bodyPr wrap="square" rtlCol="0">
            <a:spAutoFit/>
          </a:bodyPr>
          <a:p>
            <a:pPr marL="0" marR="0" lvl="0" indent="0" algn="dist" defTabSz="914400" rtl="0" eaLnBrk="1" fontAlgn="auto" latinLnBrk="0" hangingPunct="1">
              <a:lnSpc>
                <a:spcPct val="100000"/>
              </a:lnSpc>
              <a:spcBef>
                <a:spcPts val="0"/>
              </a:spcBef>
              <a:spcAft>
                <a:spcPts val="0"/>
              </a:spcAft>
              <a:buClrTx/>
              <a:buSzTx/>
              <a:buFontTx/>
              <a:buNone/>
              <a:defRPr/>
            </a:pPr>
            <a:r>
              <a:rPr lang="zh-CN" altLang="en-US" sz="2500" b="1"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方案二：智能教室 9+3 解决方</a:t>
            </a:r>
            <a:r>
              <a:rPr kumimoji="0" lang="zh-CN" altLang="en-US" sz="2500" b="1"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案</a:t>
            </a:r>
            <a:r>
              <a:rPr lang="en-US" altLang="zh-CN" sz="1600" b="1"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a:t>
            </a:r>
            <a:r>
              <a:rPr lang="en-US" altLang="zh-CN" sz="1600" b="1" noProof="0" dirty="0">
                <a:ln>
                  <a:noFill/>
                </a:ln>
                <a:solidFill>
                  <a:srgbClr val="F68D10"/>
                </a:solidFill>
                <a:effectLst/>
                <a:uLnTx/>
                <a:uFillTx/>
                <a:latin typeface="Arial" panose="020B0604020202020204"/>
                <a:ea typeface="微软雅黑" panose="020B0503020204020204" charset="-122"/>
                <a:cs typeface="+mn-ea"/>
                <a:sym typeface="Arial" panose="020B0604020202020204"/>
              </a:rPr>
              <a:t>50-63</a:t>
            </a:r>
            <a:r>
              <a:rPr lang="zh-CN" altLang="en-US" sz="1600" b="1" noProof="0" dirty="0">
                <a:ln>
                  <a:noFill/>
                </a:ln>
                <a:solidFill>
                  <a:srgbClr val="F68D10"/>
                </a:solidFill>
                <a:effectLst/>
                <a:uLnTx/>
                <a:uFillTx/>
                <a:latin typeface="Arial" panose="020B0604020202020204"/>
                <a:ea typeface="微软雅黑" panose="020B0503020204020204" charset="-122"/>
                <a:cs typeface="+mn-ea"/>
                <a:sym typeface="Arial" panose="020B0604020202020204"/>
              </a:rPr>
              <a:t>方</a:t>
            </a:r>
            <a:r>
              <a:rPr kumimoji="0" lang="zh-CN" altLang="en-US" sz="1200"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（适合改造/新建教室场所） </a:t>
            </a:r>
            <a:endParaRPr kumimoji="0" lang="zh-CN" altLang="en-US" sz="1200"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endParaRPr>
          </a:p>
        </p:txBody>
      </p:sp>
      <p:sp>
        <p:nvSpPr>
          <p:cNvPr id="44" name="圆角矩形 43"/>
          <p:cNvSpPr/>
          <p:nvPr/>
        </p:nvSpPr>
        <p:spPr>
          <a:xfrm>
            <a:off x="1244600" y="1610995"/>
            <a:ext cx="978535" cy="319405"/>
          </a:xfrm>
          <a:prstGeom prst="roundRect">
            <a:avLst/>
          </a:prstGeom>
          <a:solidFill>
            <a:srgbClr val="90C43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TextBox 23"/>
          <p:cNvSpPr txBox="1">
            <a:spLocks noChangeArrowheads="1"/>
          </p:cNvSpPr>
          <p:nvPr/>
        </p:nvSpPr>
        <p:spPr bwMode="auto">
          <a:xfrm>
            <a:off x="1259205" y="2136775"/>
            <a:ext cx="3449320"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1.蓝牙智能调光LED护眼黑板灯（3套）</a:t>
            </a:r>
            <a:endPar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endParaRPr>
          </a:p>
        </p:txBody>
      </p:sp>
      <p:sp>
        <p:nvSpPr>
          <p:cNvPr id="46" name="TextBox 23"/>
          <p:cNvSpPr txBox="1">
            <a:spLocks noChangeArrowheads="1"/>
          </p:cNvSpPr>
          <p:nvPr/>
        </p:nvSpPr>
        <p:spPr bwMode="auto">
          <a:xfrm>
            <a:off x="4631055" y="2136775"/>
            <a:ext cx="3606165"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2.蓝牙智能调光</a:t>
            </a:r>
            <a:r>
              <a:rPr kumimoji="0" lang="zh-CN"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调色</a:t>
            </a:r>
            <a:r>
              <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LED护眼教室灯（9套）</a:t>
            </a:r>
            <a:endPar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endParaRPr>
          </a:p>
        </p:txBody>
      </p:sp>
      <p:sp>
        <p:nvSpPr>
          <p:cNvPr id="47" name="TextBox 23"/>
          <p:cNvSpPr txBox="1">
            <a:spLocks noChangeArrowheads="1"/>
          </p:cNvSpPr>
          <p:nvPr/>
        </p:nvSpPr>
        <p:spPr bwMode="auto">
          <a:xfrm>
            <a:off x="1259205" y="1616075"/>
            <a:ext cx="96329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搭配清单</a:t>
            </a:r>
            <a:endPar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48" name="TextBox 23"/>
          <p:cNvSpPr txBox="1">
            <a:spLocks noChangeArrowheads="1"/>
          </p:cNvSpPr>
          <p:nvPr/>
        </p:nvSpPr>
        <p:spPr bwMode="auto">
          <a:xfrm>
            <a:off x="1262380" y="3803650"/>
            <a:ext cx="616775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LED 护眼教室灯具款式可参考产品介绍进行选择，6位AIoT教室专用智能电箱可选择是否安装。</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49" name="TextBox 23"/>
          <p:cNvSpPr txBox="1">
            <a:spLocks noChangeArrowheads="1"/>
          </p:cNvSpPr>
          <p:nvPr/>
        </p:nvSpPr>
        <p:spPr bwMode="auto">
          <a:xfrm>
            <a:off x="4631055" y="2469515"/>
            <a:ext cx="3448050"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4.蓝牙光照微动传感控制器（3套）</a:t>
            </a:r>
            <a:endPar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endParaRPr>
          </a:p>
        </p:txBody>
      </p:sp>
      <p:sp>
        <p:nvSpPr>
          <p:cNvPr id="50" name="TextBox 23"/>
          <p:cNvSpPr txBox="1">
            <a:spLocks noChangeArrowheads="1"/>
          </p:cNvSpPr>
          <p:nvPr/>
        </p:nvSpPr>
        <p:spPr bwMode="auto">
          <a:xfrm>
            <a:off x="1259205" y="2469515"/>
            <a:ext cx="2388235"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3.全屏触控场景开关（</a:t>
            </a:r>
            <a:r>
              <a:rPr kumimoji="0" lang="en-US"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1</a:t>
            </a:r>
            <a:r>
              <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套）</a:t>
            </a:r>
            <a:endPar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endParaRPr>
          </a:p>
        </p:txBody>
      </p:sp>
      <p:sp>
        <p:nvSpPr>
          <p:cNvPr id="51" name="TextBox 23"/>
          <p:cNvSpPr txBox="1">
            <a:spLocks noChangeArrowheads="1"/>
          </p:cNvSpPr>
          <p:nvPr/>
        </p:nvSpPr>
        <p:spPr bwMode="auto">
          <a:xfrm>
            <a:off x="1259205" y="2818765"/>
            <a:ext cx="3448050"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5.蓝牙智能一位翘板开关（1套）</a:t>
            </a:r>
            <a:endPar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endParaRPr>
          </a:p>
        </p:txBody>
      </p:sp>
      <p:sp>
        <p:nvSpPr>
          <p:cNvPr id="52" name="TextBox 23"/>
          <p:cNvSpPr txBox="1">
            <a:spLocks noChangeArrowheads="1"/>
          </p:cNvSpPr>
          <p:nvPr/>
        </p:nvSpPr>
        <p:spPr bwMode="auto">
          <a:xfrm>
            <a:off x="4631055" y="2818765"/>
            <a:ext cx="2847975"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6.蓝牙智能三位翘板开关（1套）</a:t>
            </a:r>
            <a:endPar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endParaRPr>
          </a:p>
        </p:txBody>
      </p:sp>
      <p:sp>
        <p:nvSpPr>
          <p:cNvPr id="54" name="圆角矩形 53"/>
          <p:cNvSpPr/>
          <p:nvPr/>
        </p:nvSpPr>
        <p:spPr>
          <a:xfrm>
            <a:off x="1119505" y="4041140"/>
            <a:ext cx="9759315" cy="2129790"/>
          </a:xfrm>
          <a:prstGeom prst="roundRect">
            <a:avLst>
              <a:gd name="adj" fmla="val 142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TextBox 23"/>
          <p:cNvSpPr txBox="1">
            <a:spLocks noChangeArrowheads="1"/>
          </p:cNvSpPr>
          <p:nvPr/>
        </p:nvSpPr>
        <p:spPr bwMode="auto">
          <a:xfrm>
            <a:off x="1259205" y="4137660"/>
            <a:ext cx="205486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效果呈现</a:t>
            </a:r>
            <a:endPar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grpSp>
        <p:nvGrpSpPr>
          <p:cNvPr id="56" name="组合 55"/>
          <p:cNvGrpSpPr/>
          <p:nvPr/>
        </p:nvGrpSpPr>
        <p:grpSpPr>
          <a:xfrm>
            <a:off x="1259205" y="4499610"/>
            <a:ext cx="9606280" cy="1219835"/>
            <a:chOff x="1983" y="1956"/>
            <a:chExt cx="15128" cy="1921"/>
          </a:xfrm>
        </p:grpSpPr>
        <p:sp>
          <p:nvSpPr>
            <p:cNvPr id="57" name="TextBox 23"/>
            <p:cNvSpPr txBox="1">
              <a:spLocks noChangeArrowheads="1"/>
            </p:cNvSpPr>
            <p:nvPr/>
          </p:nvSpPr>
          <p:spPr bwMode="auto">
            <a:xfrm>
              <a:off x="1983" y="1956"/>
              <a:ext cx="15128" cy="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cap="none" spc="0" normalizeH="0" baseline="0" noProof="0">
                  <a:ln>
                    <a:noFill/>
                  </a:ln>
                  <a:solidFill>
                    <a:schemeClr val="tx1">
                      <a:lumMod val="65000"/>
                      <a:lumOff val="35000"/>
                    </a:schemeClr>
                  </a:solidFill>
                  <a:effectLst/>
                  <a:uLnTx/>
                  <a:uFillTx/>
                  <a:latin typeface="Arial" panose="020B0604020202020204"/>
                  <a:cs typeface="+mn-ea"/>
                  <a:sym typeface="Arial" panose="020B0604020202020204"/>
                </a:rPr>
                <a:t>①LED护眼教室灯具符合国标 GB/T 36876—2018和 CQC3155-2016 节能认证要求；能达到防蓝光、防眩光，预防学生近视，绿色护眼等效果；凡特LED  </a:t>
              </a:r>
              <a:endParaRPr kumimoji="0" sz="1100" b="0" i="0" u="none" strike="noStrike" cap="none" spc="0" normalizeH="0" baseline="0" noProof="0">
                <a:ln>
                  <a:noFill/>
                </a:ln>
                <a:solidFill>
                  <a:schemeClr val="tx1">
                    <a:lumMod val="65000"/>
                    <a:lumOff val="35000"/>
                  </a:schemeClr>
                </a:solidFill>
                <a:effectLst/>
                <a:uLnTx/>
                <a:uFillTx/>
                <a:latin typeface="Arial" panose="020B0604020202020204"/>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cap="none" spc="0" normalizeH="0" baseline="0" noProof="0">
                  <a:ln>
                    <a:noFill/>
                  </a:ln>
                  <a:solidFill>
                    <a:schemeClr val="tx1">
                      <a:lumMod val="65000"/>
                      <a:lumOff val="35000"/>
                    </a:schemeClr>
                  </a:solidFill>
                  <a:effectLst/>
                  <a:uLnTx/>
                  <a:uFillTx/>
                  <a:latin typeface="Arial" panose="020B0604020202020204"/>
                  <a:cs typeface="+mn-ea"/>
                  <a:sym typeface="Arial" panose="020B0604020202020204"/>
                </a:rPr>
                <a:t>    护眼教室灯可以实现蓝牙智能调色；通过蓝牙光照微动传感控制器联动实现蓝牙智能调光功能，同时对人体检测感应联动控制灯具开/关，节能减耗。</a:t>
              </a:r>
              <a:endParaRPr kumimoji="0" sz="1100" b="0" i="0" u="none" strike="noStrike" cap="none" spc="0" normalizeH="0" baseline="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58" name="TextBox 23"/>
            <p:cNvSpPr txBox="1">
              <a:spLocks noChangeArrowheads="1"/>
            </p:cNvSpPr>
            <p:nvPr/>
          </p:nvSpPr>
          <p:spPr bwMode="auto">
            <a:xfrm>
              <a:off x="1983" y="2634"/>
              <a:ext cx="14769"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②蓝牙智能翘板开关实现独立分组手动控制LED护眼教室灯具的通断，同时也可以使用手机APP蓝牙智能控制。</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59" name="TextBox 23"/>
            <p:cNvSpPr txBox="1">
              <a:spLocks noChangeArrowheads="1"/>
            </p:cNvSpPr>
            <p:nvPr/>
          </p:nvSpPr>
          <p:spPr bwMode="auto">
            <a:xfrm>
              <a:off x="1983" y="3061"/>
              <a:ext cx="15008"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③全屏触控场景开关可以一键控制场景（如上课模式、投影模式</a:t>
              </a:r>
              <a:r>
                <a:rPr kumimoji="0" lang="zh-CN"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、自习模式</a:t>
              </a: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等），定时控制，分组控制，实现灯具和智能电动窗帘的智能化联动。</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60" name="TextBox 23"/>
            <p:cNvSpPr txBox="1">
              <a:spLocks noChangeArrowheads="1"/>
            </p:cNvSpPr>
            <p:nvPr/>
          </p:nvSpPr>
          <p:spPr bwMode="auto">
            <a:xfrm>
              <a:off x="1983" y="3503"/>
              <a:ext cx="8424"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④智能手机蓝牙实现本地无线自组网控制，无需网络更好提升体验感。</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grpSp>
      <p:sp>
        <p:nvSpPr>
          <p:cNvPr id="61" name="TextBox 23"/>
          <p:cNvSpPr txBox="1">
            <a:spLocks noChangeArrowheads="1"/>
          </p:cNvSpPr>
          <p:nvPr/>
        </p:nvSpPr>
        <p:spPr bwMode="auto">
          <a:xfrm>
            <a:off x="1262380" y="3183890"/>
            <a:ext cx="3448050"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7.智能音箱（无线）  （</a:t>
            </a:r>
            <a:r>
              <a:rPr kumimoji="0" lang="en-US"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3</a:t>
            </a:r>
            <a:r>
              <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套）</a:t>
            </a:r>
            <a:endPar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endParaRPr>
          </a:p>
        </p:txBody>
      </p:sp>
      <p:sp>
        <p:nvSpPr>
          <p:cNvPr id="62" name="TextBox 23"/>
          <p:cNvSpPr txBox="1">
            <a:spLocks noChangeArrowheads="1"/>
          </p:cNvSpPr>
          <p:nvPr/>
        </p:nvSpPr>
        <p:spPr bwMode="auto">
          <a:xfrm>
            <a:off x="4634230" y="3183890"/>
            <a:ext cx="2847975"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8.手持式蓝牙遥控器（1套）</a:t>
            </a:r>
            <a:endPar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endParaRPr>
          </a:p>
        </p:txBody>
      </p:sp>
      <p:sp>
        <p:nvSpPr>
          <p:cNvPr id="63" name="TextBox 23"/>
          <p:cNvSpPr txBox="1">
            <a:spLocks noChangeArrowheads="1"/>
          </p:cNvSpPr>
          <p:nvPr/>
        </p:nvSpPr>
        <p:spPr bwMode="auto">
          <a:xfrm>
            <a:off x="1256030" y="3510915"/>
            <a:ext cx="3448050"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9</a:t>
            </a:r>
            <a:r>
              <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.智能电动窗帘（6套）</a:t>
            </a:r>
            <a:endPar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endParaRPr>
          </a:p>
        </p:txBody>
      </p:sp>
      <p:sp>
        <p:nvSpPr>
          <p:cNvPr id="64" name="TextBox 23"/>
          <p:cNvSpPr txBox="1">
            <a:spLocks noChangeArrowheads="1"/>
          </p:cNvSpPr>
          <p:nvPr/>
        </p:nvSpPr>
        <p:spPr bwMode="auto">
          <a:xfrm>
            <a:off x="4627880" y="3510915"/>
            <a:ext cx="3385820"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10</a:t>
            </a:r>
            <a:r>
              <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.VSU 单机版软件（1套）</a:t>
            </a:r>
            <a:endPar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endParaRPr>
          </a:p>
        </p:txBody>
      </p:sp>
      <p:sp>
        <p:nvSpPr>
          <p:cNvPr id="65" name="TextBox 23"/>
          <p:cNvSpPr txBox="1">
            <a:spLocks noChangeArrowheads="1"/>
          </p:cNvSpPr>
          <p:nvPr/>
        </p:nvSpPr>
        <p:spPr bwMode="auto">
          <a:xfrm>
            <a:off x="1252855" y="5799455"/>
            <a:ext cx="9473565"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⑤高保真无线扩音中音质喇叭，无低音及混响干扰，与智能护眼教室灯具一体化，时尚，美观。</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pic>
        <p:nvPicPr>
          <p:cNvPr id="5" name="图片 4"/>
          <p:cNvPicPr>
            <a:picLocks noChangeAspect="1"/>
          </p:cNvPicPr>
          <p:nvPr/>
        </p:nvPicPr>
        <p:blipFill>
          <a:blip r:embed="rId2"/>
          <a:stretch>
            <a:fillRect/>
          </a:stretch>
        </p:blipFill>
        <p:spPr>
          <a:xfrm>
            <a:off x="8759190" y="1913890"/>
            <a:ext cx="1967230" cy="1967230"/>
          </a:xfrm>
          <a:prstGeom prst="roundRect">
            <a:avLst>
              <a:gd name="adj" fmla="val 10587"/>
            </a:avLst>
          </a:prstGeom>
          <a:effectLst/>
        </p:spPr>
      </p:pic>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2" name="文本框 31"/>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6" name="矩形 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3" name="文本框 32"/>
          <p:cNvSpPr txBox="1"/>
          <p:nvPr/>
        </p:nvSpPr>
        <p:spPr>
          <a:xfrm>
            <a:off x="1653540" y="3227705"/>
            <a:ext cx="4608195" cy="9836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800" b="1"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01</a:t>
            </a:r>
            <a:r>
              <a:rPr kumimoji="0" lang="en-US" altLang="zh-CN" sz="4800" b="1"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 </a:t>
            </a:r>
            <a:r>
              <a:rPr kumimoji="0" lang="en-US" altLang="zh-CN" sz="28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PART</a:t>
            </a:r>
            <a:endParaRPr kumimoji="0" lang="en-US" altLang="zh-CN" sz="28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endParaRPr>
          </a:p>
        </p:txBody>
      </p:sp>
      <p:grpSp>
        <p:nvGrpSpPr>
          <p:cNvPr id="9" name="组合 8"/>
          <p:cNvGrpSpPr/>
          <p:nvPr/>
        </p:nvGrpSpPr>
        <p:grpSpPr>
          <a:xfrm>
            <a:off x="6176645" y="2310956"/>
            <a:ext cx="2404110" cy="1479550"/>
            <a:chOff x="9727" y="3238"/>
            <a:chExt cx="3786" cy="2330"/>
          </a:xfrm>
        </p:grpSpPr>
        <p:sp>
          <p:nvSpPr>
            <p:cNvPr id="34" name="矩形 33"/>
            <p:cNvSpPr/>
            <p:nvPr/>
          </p:nvSpPr>
          <p:spPr>
            <a:xfrm>
              <a:off x="9727" y="3238"/>
              <a:ext cx="3168" cy="10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项目背景</a:t>
              </a:r>
              <a:endParaRPr kumimoji="0" lang="zh-CN" altLang="en-US" sz="3600" b="1" i="0" u="none" strike="noStrike" kern="1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endParaRPr>
            </a:p>
          </p:txBody>
        </p:sp>
        <p:sp>
          <p:nvSpPr>
            <p:cNvPr id="35" name="TextBox 23"/>
            <p:cNvSpPr txBox="1">
              <a:spLocks noChangeArrowheads="1"/>
            </p:cNvSpPr>
            <p:nvPr/>
          </p:nvSpPr>
          <p:spPr bwMode="auto">
            <a:xfrm>
              <a:off x="9727" y="4652"/>
              <a:ext cx="3306"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dirty="0">
                  <a:ln>
                    <a:noFill/>
                  </a:ln>
                  <a:solidFill>
                    <a:schemeClr val="tx1">
                      <a:lumMod val="65000"/>
                      <a:lumOff val="35000"/>
                    </a:schemeClr>
                  </a:solidFill>
                  <a:effectLst/>
                  <a:uLnTx/>
                  <a:uFillTx/>
                  <a:latin typeface="Arial" panose="020B0604020202020204"/>
                  <a:cs typeface="+mn-ea"/>
                  <a:sym typeface="Arial" panose="020B0604020202020204"/>
                </a:rPr>
                <a:t>健康是人类最基本的需求</a:t>
              </a:r>
              <a:endParaRPr kumimoji="0" lang="zh-CN" altLang="en-US" sz="1200" b="0" i="0" u="none" strike="noStrike" kern="1200" cap="none" spc="0" normalizeH="0" baseline="0" noProof="0" dirty="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6" name="TextBox 24"/>
            <p:cNvSpPr txBox="1">
              <a:spLocks noChangeArrowheads="1"/>
            </p:cNvSpPr>
            <p:nvPr/>
          </p:nvSpPr>
          <p:spPr bwMode="auto">
            <a:xfrm>
              <a:off x="9727" y="5170"/>
              <a:ext cx="3786"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我国青少年近视率居世界第一</a:t>
              </a:r>
              <a:endParaRPr kumimoji="0" lang="zh-CN" altLang="en-US" sz="12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grpSp>
      <p:cxnSp>
        <p:nvCxnSpPr>
          <p:cNvPr id="41" name="直接连接符 40"/>
          <p:cNvCxnSpPr/>
          <p:nvPr/>
        </p:nvCxnSpPr>
        <p:spPr>
          <a:xfrm>
            <a:off x="5474970" y="2217420"/>
            <a:ext cx="0" cy="2674620"/>
          </a:xfrm>
          <a:prstGeom prst="line">
            <a:avLst/>
          </a:prstGeom>
          <a:noFill/>
          <a:ln w="6350" cap="flat" cmpd="sng" algn="ctr">
            <a:solidFill>
              <a:schemeClr val="tx1">
                <a:lumMod val="50000"/>
                <a:lumOff val="50000"/>
              </a:schemeClr>
            </a:solidFill>
            <a:prstDash val="dash"/>
            <a:miter lim="800000"/>
          </a:ln>
          <a:effectLst/>
        </p:spPr>
      </p:cxnSp>
      <p:sp>
        <p:nvSpPr>
          <p:cNvPr id="2" name="TextBox 24"/>
          <p:cNvSpPr txBox="1">
            <a:spLocks noChangeArrowheads="1"/>
          </p:cNvSpPr>
          <p:nvPr/>
        </p:nvSpPr>
        <p:spPr bwMode="auto">
          <a:xfrm>
            <a:off x="6176645" y="3881311"/>
            <a:ext cx="1337310" cy="25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校园照明现状</a:t>
            </a:r>
            <a:endParaRPr kumimoji="0" lang="zh-CN" altLang="en-US" sz="12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7" name="TextBox 24"/>
          <p:cNvSpPr txBox="1">
            <a:spLocks noChangeArrowheads="1"/>
          </p:cNvSpPr>
          <p:nvPr/>
        </p:nvSpPr>
        <p:spPr bwMode="auto">
          <a:xfrm>
            <a:off x="6176645" y="4229735"/>
            <a:ext cx="3831590" cy="25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国家高度关注儿童青少年视力问题</a:t>
            </a:r>
            <a:endPar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8" name="TextBox 24"/>
          <p:cNvSpPr txBox="1">
            <a:spLocks noChangeArrowheads="1"/>
          </p:cNvSpPr>
          <p:nvPr/>
        </p:nvSpPr>
        <p:spPr bwMode="auto">
          <a:xfrm>
            <a:off x="6176645" y="4595051"/>
            <a:ext cx="2099310" cy="25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国家对教室照明制定标准</a:t>
            </a:r>
            <a:endParaRPr kumimoji="0" lang="zh-CN" altLang="en-US" sz="12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pic>
        <p:nvPicPr>
          <p:cNvPr id="11" name="图片 10" descr="凡特LOGO横-01"/>
          <p:cNvPicPr>
            <a:picLocks noChangeAspect="1"/>
          </p:cNvPicPr>
          <p:nvPr/>
        </p:nvPicPr>
        <p:blipFill>
          <a:blip r:embed="rId1"/>
          <a:stretch>
            <a:fillRect/>
          </a:stretch>
        </p:blipFill>
        <p:spPr>
          <a:xfrm>
            <a:off x="5121910" y="-125730"/>
            <a:ext cx="1965325" cy="747395"/>
          </a:xfrm>
          <a:prstGeom prst="rect">
            <a:avLst/>
          </a:prstGeom>
        </p:spPr>
      </p:pic>
    </p:spTree>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9" name="文本框 8"/>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22" name="图片 21"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6" name="矩形 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graphicFrame>
        <p:nvGraphicFramePr>
          <p:cNvPr id="4" name="表格 3"/>
          <p:cNvGraphicFramePr>
            <a:graphicFrameLocks noGrp="1"/>
          </p:cNvGraphicFramePr>
          <p:nvPr>
            <p:custDataLst>
              <p:tags r:id="rId2"/>
            </p:custDataLst>
          </p:nvPr>
        </p:nvGraphicFramePr>
        <p:xfrm>
          <a:off x="1598295" y="1708150"/>
          <a:ext cx="9269730" cy="4160520"/>
        </p:xfrm>
        <a:graphic>
          <a:graphicData uri="http://schemas.openxmlformats.org/drawingml/2006/table">
            <a:tbl>
              <a:tblPr firstRow="1" bandRow="1">
                <a:tableStyleId>{21E4AEA4-8DFA-4A89-87EB-49C32662AFE0}</a:tableStyleId>
              </a:tblPr>
              <a:tblGrid>
                <a:gridCol w="1305560"/>
                <a:gridCol w="7964170"/>
              </a:tblGrid>
              <a:tr h="431800">
                <a:tc>
                  <a:txBody>
                    <a:bodyPr/>
                    <a:p>
                      <a:pPr indent="0" algn="ctr">
                        <a:lnSpc>
                          <a:spcPct val="0"/>
                        </a:lnSpc>
                        <a:spcBef>
                          <a:spcPts val="0"/>
                        </a:spcBef>
                        <a:spcAft>
                          <a:spcPts val="0"/>
                        </a:spcAft>
                      </a:pPr>
                      <a:endParaRPr lang="zh-CN" altLang="en-US" sz="1400" b="1" spc="130">
                        <a:solidFill>
                          <a:srgbClr val="646464"/>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005BAB">
                        <a:alpha val="15000"/>
                      </a:srgbClr>
                    </a:solidFill>
                  </a:tcPr>
                </a:tc>
                <a:tc>
                  <a:txBody>
                    <a:bodyPr/>
                    <a:p>
                      <a:pPr indent="0" algn="ctr">
                        <a:lnSpc>
                          <a:spcPct val="0"/>
                        </a:lnSpc>
                        <a:spcBef>
                          <a:spcPts val="0"/>
                        </a:spcBef>
                        <a:spcAft>
                          <a:spcPts val="0"/>
                        </a:spcAft>
                      </a:pPr>
                      <a:endParaRPr lang="zh-CN" altLang="en-US" sz="1400" b="1" spc="130">
                        <a:solidFill>
                          <a:srgbClr val="646464"/>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solidFill>
                      <a:srgbClr val="005BAB">
                        <a:alpha val="15000"/>
                      </a:srgbClr>
                    </a:solidFill>
                  </a:tcPr>
                </a:tc>
              </a:tr>
              <a:tr h="431800">
                <a:tc>
                  <a:txBody>
                    <a:bodyPr/>
                    <a:p>
                      <a:pPr indent="0" algn="ctr">
                        <a:lnSpc>
                          <a:spcPct val="0"/>
                        </a:lnSpc>
                        <a:spcBef>
                          <a:spcPts val="0"/>
                        </a:spcBef>
                        <a:spcAft>
                          <a:spcPts val="0"/>
                        </a:spcAft>
                      </a:pPr>
                      <a:endParaRPr lang="zh-CN" altLang="en-US" sz="1400" b="0" spc="130">
                        <a:solidFill>
                          <a:srgbClr val="646464"/>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c>
                  <a:txBody>
                    <a:bodyPr/>
                    <a:p>
                      <a:pPr indent="0" algn="ctr">
                        <a:lnSpc>
                          <a:spcPct val="0"/>
                        </a:lnSpc>
                        <a:spcBef>
                          <a:spcPts val="0"/>
                        </a:spcBef>
                        <a:spcAft>
                          <a:spcPts val="0"/>
                        </a:spcAft>
                      </a:pPr>
                      <a:endParaRPr lang="en-US" altLang="zh-CN" sz="1400" b="0" spc="130">
                        <a:solidFill>
                          <a:srgbClr val="404040"/>
                        </a:solidFill>
                        <a:latin typeface="微软雅黑" panose="020B0503020204020204" charset="-122"/>
                        <a:ea typeface="微软雅黑" panose="020B0503020204020204" charset="-122"/>
                        <a:cs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solidFill>
                      <a:srgbClr val="FFFFFF"/>
                    </a:solidFill>
                  </a:tcPr>
                </a:tc>
              </a:tr>
              <a:tr h="431800">
                <a:tc>
                  <a:txBody>
                    <a:bodyPr/>
                    <a:p>
                      <a:pPr indent="0" algn="ctr">
                        <a:lnSpc>
                          <a:spcPct val="0"/>
                        </a:lnSpc>
                        <a:spcBef>
                          <a:spcPts val="0"/>
                        </a:spcBef>
                        <a:spcAft>
                          <a:spcPts val="0"/>
                        </a:spcAft>
                      </a:pPr>
                      <a:endParaRPr lang="zh-CN" altLang="en-US" sz="1400" b="0" spc="130">
                        <a:solidFill>
                          <a:srgbClr val="646464"/>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c>
                  <a:txBody>
                    <a:bodyPr/>
                    <a:p>
                      <a:pPr indent="0" algn="ctr">
                        <a:lnSpc>
                          <a:spcPct val="0"/>
                        </a:lnSpc>
                        <a:spcBef>
                          <a:spcPts val="0"/>
                        </a:spcBef>
                        <a:spcAft>
                          <a:spcPts val="0"/>
                        </a:spcAft>
                      </a:pPr>
                      <a:endParaRPr lang="en-US" altLang="zh-CN" sz="1400" b="0" spc="130">
                        <a:solidFill>
                          <a:srgbClr val="404040"/>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2F2F2"/>
                    </a:solidFill>
                  </a:tcPr>
                </a:tc>
              </a:tr>
              <a:tr h="431800">
                <a:tc>
                  <a:txBody>
                    <a:bodyPr/>
                    <a:p>
                      <a:pPr indent="0" algn="ctr">
                        <a:lnSpc>
                          <a:spcPct val="0"/>
                        </a:lnSpc>
                        <a:spcBef>
                          <a:spcPts val="0"/>
                        </a:spcBef>
                        <a:spcAft>
                          <a:spcPts val="0"/>
                        </a:spcAft>
                      </a:pPr>
                      <a:endParaRPr lang="zh-CN" altLang="en-US" sz="1400" b="0" spc="130">
                        <a:solidFill>
                          <a:srgbClr val="646464"/>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p>
                      <a:pPr indent="0" algn="ctr">
                        <a:lnSpc>
                          <a:spcPct val="0"/>
                        </a:lnSpc>
                        <a:spcBef>
                          <a:spcPts val="0"/>
                        </a:spcBef>
                        <a:spcAft>
                          <a:spcPts val="0"/>
                        </a:spcAft>
                      </a:pPr>
                      <a:endParaRPr lang="zh-CN" altLang="en-US" sz="1400" b="0" spc="130">
                        <a:solidFill>
                          <a:srgbClr val="404040"/>
                        </a:solidFill>
                        <a:latin typeface="微软雅黑" panose="020B0503020204020204" charset="-122"/>
                        <a:ea typeface="微软雅黑" panose="020B0503020204020204" charset="-122"/>
                        <a:cs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r>
              <a:tr h="1056640">
                <a:tc>
                  <a:txBody>
                    <a:bodyPr/>
                    <a:p>
                      <a:pPr indent="0" algn="ctr">
                        <a:lnSpc>
                          <a:spcPct val="0"/>
                        </a:lnSpc>
                        <a:spcBef>
                          <a:spcPts val="0"/>
                        </a:spcBef>
                        <a:spcAft>
                          <a:spcPts val="0"/>
                        </a:spcAft>
                        <a:buNone/>
                      </a:pPr>
                      <a:endParaRPr lang="zh-CN" altLang="en-US" sz="1400" b="0" spc="130">
                        <a:solidFill>
                          <a:srgbClr val="646464"/>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p>
                      <a:pPr indent="0" algn="ctr">
                        <a:lnSpc>
                          <a:spcPct val="0"/>
                        </a:lnSpc>
                        <a:spcBef>
                          <a:spcPts val="0"/>
                        </a:spcBef>
                        <a:spcAft>
                          <a:spcPts val="0"/>
                        </a:spcAft>
                        <a:buNone/>
                      </a:pPr>
                      <a:endParaRPr lang="zh-CN" altLang="en-US" sz="1400" b="0" spc="130">
                        <a:solidFill>
                          <a:srgbClr val="404040"/>
                        </a:solidFill>
                        <a:latin typeface="微软雅黑" panose="020B0503020204020204" charset="-122"/>
                        <a:ea typeface="微软雅黑" panose="020B0503020204020204" charset="-122"/>
                        <a:cs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r>
              <a:tr h="1376680">
                <a:tc>
                  <a:txBody>
                    <a:bodyPr/>
                    <a:p>
                      <a:pPr indent="0" algn="ctr">
                        <a:lnSpc>
                          <a:spcPct val="0"/>
                        </a:lnSpc>
                        <a:spcBef>
                          <a:spcPts val="0"/>
                        </a:spcBef>
                        <a:spcAft>
                          <a:spcPts val="0"/>
                        </a:spcAft>
                        <a:buNone/>
                      </a:pPr>
                      <a:endParaRPr lang="zh-CN" altLang="en-US" sz="1400" b="0" spc="130">
                        <a:solidFill>
                          <a:srgbClr val="646464"/>
                        </a:solidFill>
                        <a:latin typeface="微软雅黑" panose="020B0503020204020204" charset="-122"/>
                        <a:ea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c>
                  <a:txBody>
                    <a:bodyPr/>
                    <a:p>
                      <a:pPr indent="0" algn="ctr">
                        <a:lnSpc>
                          <a:spcPct val="0"/>
                        </a:lnSpc>
                        <a:spcBef>
                          <a:spcPts val="0"/>
                        </a:spcBef>
                        <a:spcAft>
                          <a:spcPts val="0"/>
                        </a:spcAft>
                        <a:buNone/>
                      </a:pPr>
                      <a:endParaRPr lang="zh-CN" altLang="en-US" sz="1400" b="0" spc="130">
                        <a:solidFill>
                          <a:srgbClr val="404040"/>
                        </a:solidFill>
                        <a:latin typeface="微软雅黑" panose="020B0503020204020204" charset="-122"/>
                        <a:ea typeface="微软雅黑" panose="020B0503020204020204" charset="-122"/>
                        <a:cs typeface="微软雅黑" panose="020B0503020204020204" charset="-122"/>
                      </a:endParaRPr>
                    </a:p>
                  </a:txBody>
                  <a:tcPr marL="317500" marR="317500" marT="215900" marB="215900"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solidFill>
                      <a:srgbClr val="FFFFFF"/>
                    </a:solidFill>
                  </a:tcPr>
                </a:tc>
              </a:tr>
            </a:tbl>
          </a:graphicData>
        </a:graphic>
      </p:graphicFrame>
      <p:sp>
        <p:nvSpPr>
          <p:cNvPr id="7" name="文本框 6"/>
          <p:cNvSpPr txBox="1"/>
          <p:nvPr/>
        </p:nvSpPr>
        <p:spPr>
          <a:xfrm>
            <a:off x="1800225" y="2193925"/>
            <a:ext cx="944880" cy="321945"/>
          </a:xfrm>
          <a:prstGeom prst="rect">
            <a:avLst/>
          </a:prstGeom>
          <a:noFill/>
        </p:spPr>
        <p:txBody>
          <a:bodyPr wrap="none" rtlCol="0" anchor="t">
            <a:spAutoFit/>
          </a:bodyPr>
          <a:p>
            <a:pPr algn="ctr"/>
            <a:r>
              <a:rPr sz="1500">
                <a:solidFill>
                  <a:schemeClr val="tx1">
                    <a:lumMod val="50000"/>
                    <a:lumOff val="50000"/>
                  </a:schemeClr>
                </a:solidFill>
                <a:latin typeface="Arial" panose="020B0604020202020204"/>
                <a:cs typeface="+mn-ea"/>
                <a:sym typeface="Arial" panose="020B0604020202020204"/>
              </a:rPr>
              <a:t>教室尺寸</a:t>
            </a:r>
            <a:endParaRPr sz="1500">
              <a:solidFill>
                <a:schemeClr val="tx1">
                  <a:lumMod val="50000"/>
                  <a:lumOff val="50000"/>
                </a:schemeClr>
              </a:solidFill>
              <a:latin typeface="Arial" panose="020B0604020202020204"/>
              <a:cs typeface="+mn-ea"/>
              <a:sym typeface="Arial" panose="020B0604020202020204"/>
            </a:endParaRPr>
          </a:p>
        </p:txBody>
      </p:sp>
      <p:sp>
        <p:nvSpPr>
          <p:cNvPr id="8" name="文本框 7"/>
          <p:cNvSpPr txBox="1"/>
          <p:nvPr/>
        </p:nvSpPr>
        <p:spPr>
          <a:xfrm>
            <a:off x="1800225" y="2615565"/>
            <a:ext cx="944880" cy="321945"/>
          </a:xfrm>
          <a:prstGeom prst="rect">
            <a:avLst/>
          </a:prstGeom>
          <a:noFill/>
        </p:spPr>
        <p:txBody>
          <a:bodyPr wrap="none" rtlCol="0" anchor="t">
            <a:spAutoFit/>
          </a:bodyPr>
          <a:p>
            <a:pPr algn="ctr"/>
            <a:r>
              <a:rPr sz="1500">
                <a:solidFill>
                  <a:schemeClr val="tx1">
                    <a:lumMod val="50000"/>
                    <a:lumOff val="50000"/>
                  </a:schemeClr>
                </a:solidFill>
                <a:latin typeface="Arial" panose="020B0604020202020204"/>
                <a:cs typeface="+mn-ea"/>
                <a:sym typeface="Arial" panose="020B0604020202020204"/>
              </a:rPr>
              <a:t>黑板尺寸</a:t>
            </a:r>
            <a:endParaRPr sz="1500">
              <a:solidFill>
                <a:schemeClr val="tx1">
                  <a:lumMod val="50000"/>
                  <a:lumOff val="50000"/>
                </a:schemeClr>
              </a:solidFill>
              <a:latin typeface="Arial" panose="020B0604020202020204"/>
              <a:cs typeface="+mn-ea"/>
              <a:sym typeface="Arial" panose="020B0604020202020204"/>
            </a:endParaRPr>
          </a:p>
        </p:txBody>
      </p:sp>
      <p:sp>
        <p:nvSpPr>
          <p:cNvPr id="11" name="文本框 10"/>
          <p:cNvSpPr txBox="1"/>
          <p:nvPr/>
        </p:nvSpPr>
        <p:spPr>
          <a:xfrm>
            <a:off x="1704975" y="3039745"/>
            <a:ext cx="1135380" cy="321945"/>
          </a:xfrm>
          <a:prstGeom prst="rect">
            <a:avLst/>
          </a:prstGeom>
          <a:noFill/>
        </p:spPr>
        <p:txBody>
          <a:bodyPr wrap="none" rtlCol="0" anchor="t">
            <a:spAutoFit/>
          </a:bodyPr>
          <a:p>
            <a:pPr algn="ctr"/>
            <a:r>
              <a:rPr sz="1500">
                <a:solidFill>
                  <a:schemeClr val="tx1">
                    <a:lumMod val="50000"/>
                    <a:lumOff val="50000"/>
                  </a:schemeClr>
                </a:solidFill>
                <a:latin typeface="Arial" panose="020B0604020202020204"/>
                <a:cs typeface="+mn-ea"/>
                <a:sym typeface="Arial" panose="020B0604020202020204"/>
              </a:rPr>
              <a:t>课桌椅分布</a:t>
            </a:r>
            <a:endParaRPr sz="1500">
              <a:solidFill>
                <a:schemeClr val="tx1">
                  <a:lumMod val="50000"/>
                  <a:lumOff val="50000"/>
                </a:schemeClr>
              </a:solidFill>
              <a:latin typeface="Arial" panose="020B0604020202020204"/>
              <a:cs typeface="+mn-ea"/>
              <a:sym typeface="Arial" panose="020B0604020202020204"/>
            </a:endParaRPr>
          </a:p>
        </p:txBody>
      </p:sp>
      <p:sp>
        <p:nvSpPr>
          <p:cNvPr id="12" name="文本框 11"/>
          <p:cNvSpPr txBox="1"/>
          <p:nvPr/>
        </p:nvSpPr>
        <p:spPr>
          <a:xfrm>
            <a:off x="1800225" y="3778250"/>
            <a:ext cx="944880" cy="321945"/>
          </a:xfrm>
          <a:prstGeom prst="rect">
            <a:avLst/>
          </a:prstGeom>
          <a:noFill/>
        </p:spPr>
        <p:txBody>
          <a:bodyPr wrap="none" rtlCol="0" anchor="t">
            <a:spAutoFit/>
          </a:bodyPr>
          <a:p>
            <a:pPr algn="ctr"/>
            <a:r>
              <a:rPr sz="1500">
                <a:solidFill>
                  <a:schemeClr val="tx1">
                    <a:lumMod val="50000"/>
                    <a:lumOff val="50000"/>
                  </a:schemeClr>
                </a:solidFill>
                <a:latin typeface="Arial" panose="020B0604020202020204"/>
                <a:cs typeface="+mn-ea"/>
                <a:sym typeface="Arial" panose="020B0604020202020204"/>
              </a:rPr>
              <a:t>改造内容</a:t>
            </a:r>
            <a:endParaRPr sz="1500">
              <a:solidFill>
                <a:schemeClr val="tx1">
                  <a:lumMod val="50000"/>
                  <a:lumOff val="50000"/>
                </a:schemeClr>
              </a:solidFill>
              <a:latin typeface="Arial" panose="020B0604020202020204"/>
              <a:cs typeface="+mn-ea"/>
              <a:sym typeface="Arial" panose="020B0604020202020204"/>
            </a:endParaRPr>
          </a:p>
        </p:txBody>
      </p:sp>
      <p:sp>
        <p:nvSpPr>
          <p:cNvPr id="13" name="文本框 12"/>
          <p:cNvSpPr txBox="1"/>
          <p:nvPr/>
        </p:nvSpPr>
        <p:spPr>
          <a:xfrm>
            <a:off x="1800225" y="4973955"/>
            <a:ext cx="944880" cy="321945"/>
          </a:xfrm>
          <a:prstGeom prst="rect">
            <a:avLst/>
          </a:prstGeom>
          <a:noFill/>
        </p:spPr>
        <p:txBody>
          <a:bodyPr wrap="none" rtlCol="0" anchor="t">
            <a:spAutoFit/>
          </a:bodyPr>
          <a:p>
            <a:pPr algn="ctr"/>
            <a:r>
              <a:rPr lang="zh-CN" sz="1500">
                <a:solidFill>
                  <a:schemeClr val="tx1">
                    <a:lumMod val="50000"/>
                    <a:lumOff val="50000"/>
                  </a:schemeClr>
                </a:solidFill>
                <a:latin typeface="Arial" panose="020B0604020202020204"/>
                <a:cs typeface="+mn-ea"/>
                <a:sym typeface="Arial" panose="020B0604020202020204"/>
              </a:rPr>
              <a:t>改造目的</a:t>
            </a:r>
            <a:endParaRPr lang="zh-CN" sz="1500">
              <a:solidFill>
                <a:schemeClr val="tx1">
                  <a:lumMod val="50000"/>
                  <a:lumOff val="50000"/>
                </a:schemeClr>
              </a:solidFill>
              <a:latin typeface="Arial" panose="020B0604020202020204"/>
              <a:cs typeface="+mn-ea"/>
              <a:sym typeface="Arial" panose="020B0604020202020204"/>
            </a:endParaRPr>
          </a:p>
        </p:txBody>
      </p:sp>
      <p:sp>
        <p:nvSpPr>
          <p:cNvPr id="14" name="文本框 13"/>
          <p:cNvSpPr txBox="1"/>
          <p:nvPr/>
        </p:nvSpPr>
        <p:spPr>
          <a:xfrm>
            <a:off x="5537835" y="1743710"/>
            <a:ext cx="2844800" cy="337185"/>
          </a:xfrm>
          <a:prstGeom prst="rect">
            <a:avLst/>
          </a:prstGeom>
          <a:noFill/>
        </p:spPr>
        <p:txBody>
          <a:bodyPr wrap="square" rtlCol="0" anchor="t">
            <a:spAutoFit/>
          </a:bodyPr>
          <a:p>
            <a:pPr algn="l"/>
            <a:r>
              <a:rPr lang="en-US" sz="1600" b="1">
                <a:solidFill>
                  <a:schemeClr val="tx1">
                    <a:lumMod val="65000"/>
                    <a:lumOff val="35000"/>
                  </a:schemeClr>
                </a:solidFill>
                <a:latin typeface="Arial" panose="020B0604020202020204"/>
                <a:cs typeface="+mn-ea"/>
                <a:sym typeface="Arial" panose="020B0604020202020204"/>
              </a:rPr>
              <a:t>XX</a:t>
            </a:r>
            <a:r>
              <a:rPr sz="1600" b="1">
                <a:solidFill>
                  <a:schemeClr val="tx1">
                    <a:lumMod val="65000"/>
                    <a:lumOff val="35000"/>
                  </a:schemeClr>
                </a:solidFill>
                <a:latin typeface="Arial" panose="020B0604020202020204"/>
                <a:cs typeface="+mn-ea"/>
                <a:sym typeface="Arial" panose="020B0604020202020204"/>
              </a:rPr>
              <a:t>学校</a:t>
            </a:r>
            <a:r>
              <a:rPr lang="zh-CN" sz="1600" b="1">
                <a:solidFill>
                  <a:schemeClr val="tx1">
                    <a:lumMod val="65000"/>
                    <a:lumOff val="35000"/>
                  </a:schemeClr>
                </a:solidFill>
                <a:latin typeface="Arial" panose="020B0604020202020204"/>
                <a:cs typeface="+mn-ea"/>
                <a:sym typeface="Arial" panose="020B0604020202020204"/>
              </a:rPr>
              <a:t>一年（</a:t>
            </a:r>
            <a:r>
              <a:rPr lang="en-US" altLang="zh-CN" sz="1600" b="1">
                <a:solidFill>
                  <a:schemeClr val="tx1">
                    <a:lumMod val="65000"/>
                    <a:lumOff val="35000"/>
                  </a:schemeClr>
                </a:solidFill>
                <a:latin typeface="Arial" panose="020B0604020202020204"/>
                <a:cs typeface="+mn-ea"/>
                <a:sym typeface="Arial" panose="020B0604020202020204"/>
              </a:rPr>
              <a:t>1</a:t>
            </a:r>
            <a:r>
              <a:rPr lang="zh-CN" sz="1600" b="1">
                <a:solidFill>
                  <a:schemeClr val="tx1">
                    <a:lumMod val="65000"/>
                    <a:lumOff val="35000"/>
                  </a:schemeClr>
                </a:solidFill>
                <a:latin typeface="Arial" panose="020B0604020202020204"/>
                <a:cs typeface="+mn-ea"/>
                <a:sym typeface="Arial" panose="020B0604020202020204"/>
              </a:rPr>
              <a:t>）班</a:t>
            </a:r>
            <a:endParaRPr lang="zh-CN" sz="1600" b="1">
              <a:solidFill>
                <a:schemeClr val="tx1">
                  <a:lumMod val="65000"/>
                  <a:lumOff val="35000"/>
                </a:schemeClr>
              </a:solidFill>
              <a:latin typeface="Arial" panose="020B0604020202020204"/>
              <a:cs typeface="+mn-ea"/>
              <a:sym typeface="Arial" panose="020B0604020202020204"/>
            </a:endParaRPr>
          </a:p>
        </p:txBody>
      </p:sp>
      <p:sp>
        <p:nvSpPr>
          <p:cNvPr id="15" name="文本框 14"/>
          <p:cNvSpPr txBox="1"/>
          <p:nvPr/>
        </p:nvSpPr>
        <p:spPr>
          <a:xfrm>
            <a:off x="3056255" y="2193925"/>
            <a:ext cx="3033395" cy="321945"/>
          </a:xfrm>
          <a:prstGeom prst="rect">
            <a:avLst/>
          </a:prstGeom>
          <a:noFill/>
        </p:spPr>
        <p:txBody>
          <a:bodyPr wrap="none" rtlCol="0" anchor="t">
            <a:spAutoFit/>
          </a:bodyPr>
          <a:p>
            <a:pPr algn="l"/>
            <a:r>
              <a:rPr lang="en-US" sz="1500">
                <a:solidFill>
                  <a:schemeClr val="tx1">
                    <a:lumMod val="50000"/>
                    <a:lumOff val="50000"/>
                  </a:schemeClr>
                </a:solidFill>
                <a:latin typeface="Arial" panose="020B0604020202020204"/>
                <a:cs typeface="+mn-ea"/>
                <a:sym typeface="Arial" panose="020B0604020202020204"/>
              </a:rPr>
              <a:t>12</a:t>
            </a:r>
            <a:r>
              <a:rPr lang="en-US" altLang="zh-CN" sz="1500" spc="130">
                <a:solidFill>
                  <a:schemeClr val="tx1">
                    <a:lumMod val="50000"/>
                    <a:lumOff val="50000"/>
                  </a:schemeClr>
                </a:solidFill>
                <a:latin typeface="微软雅黑" panose="020B0503020204020204" charset="-122"/>
                <a:ea typeface="微软雅黑" panose="020B0503020204020204" charset="-122"/>
                <a:sym typeface="+mn-ea"/>
              </a:rPr>
              <a:t>m</a:t>
            </a:r>
            <a:r>
              <a:rPr lang="en-US" sz="1500">
                <a:solidFill>
                  <a:schemeClr val="tx1">
                    <a:lumMod val="50000"/>
                    <a:lumOff val="50000"/>
                  </a:schemeClr>
                </a:solidFill>
                <a:latin typeface="Arial" panose="020B0604020202020204"/>
                <a:cs typeface="+mn-ea"/>
                <a:sym typeface="Arial" panose="020B0604020202020204"/>
              </a:rPr>
              <a:t>x</a:t>
            </a:r>
            <a:r>
              <a:rPr sz="1500">
                <a:solidFill>
                  <a:schemeClr val="tx1">
                    <a:lumMod val="50000"/>
                    <a:lumOff val="50000"/>
                  </a:schemeClr>
                </a:solidFill>
                <a:latin typeface="Arial" panose="020B0604020202020204"/>
                <a:cs typeface="+mn-ea"/>
                <a:sym typeface="Arial" panose="020B0604020202020204"/>
              </a:rPr>
              <a:t>7.</a:t>
            </a:r>
            <a:r>
              <a:rPr lang="en-US" sz="1500">
                <a:solidFill>
                  <a:schemeClr val="tx1">
                    <a:lumMod val="50000"/>
                    <a:lumOff val="50000"/>
                  </a:schemeClr>
                </a:solidFill>
                <a:latin typeface="Arial" panose="020B0604020202020204"/>
                <a:cs typeface="+mn-ea"/>
                <a:sym typeface="Arial" panose="020B0604020202020204"/>
              </a:rPr>
              <a:t>8</a:t>
            </a:r>
            <a:r>
              <a:rPr lang="en-US" altLang="zh-CN" sz="1500" spc="130">
                <a:solidFill>
                  <a:schemeClr val="tx1">
                    <a:lumMod val="50000"/>
                    <a:lumOff val="50000"/>
                  </a:schemeClr>
                </a:solidFill>
                <a:latin typeface="微软雅黑" panose="020B0503020204020204" charset="-122"/>
                <a:ea typeface="微软雅黑" panose="020B0503020204020204" charset="-122"/>
                <a:sym typeface="+mn-ea"/>
              </a:rPr>
              <a:t>m</a:t>
            </a:r>
            <a:r>
              <a:rPr lang="en-US" sz="1500">
                <a:solidFill>
                  <a:schemeClr val="tx1">
                    <a:lumMod val="50000"/>
                    <a:lumOff val="50000"/>
                  </a:schemeClr>
                </a:solidFill>
                <a:latin typeface="Arial" panose="020B0604020202020204"/>
                <a:cs typeface="+mn-ea"/>
                <a:sym typeface="Arial" panose="020B0604020202020204"/>
              </a:rPr>
              <a:t>x</a:t>
            </a:r>
            <a:r>
              <a:rPr sz="1500">
                <a:solidFill>
                  <a:schemeClr val="tx1">
                    <a:lumMod val="50000"/>
                    <a:lumOff val="50000"/>
                  </a:schemeClr>
                </a:solidFill>
                <a:latin typeface="Arial" panose="020B0604020202020204"/>
                <a:cs typeface="+mn-ea"/>
                <a:sym typeface="Arial" panose="020B0604020202020204"/>
              </a:rPr>
              <a:t>3.6</a:t>
            </a:r>
            <a:r>
              <a:rPr lang="en-US" altLang="zh-CN" sz="1500" spc="130">
                <a:solidFill>
                  <a:schemeClr val="tx1">
                    <a:lumMod val="50000"/>
                    <a:lumOff val="50000"/>
                  </a:schemeClr>
                </a:solidFill>
                <a:latin typeface="微软雅黑" panose="020B0503020204020204" charset="-122"/>
                <a:ea typeface="微软雅黑" panose="020B0503020204020204" charset="-122"/>
                <a:sym typeface="+mn-ea"/>
              </a:rPr>
              <a:t>m</a:t>
            </a:r>
            <a:r>
              <a:rPr sz="1500">
                <a:solidFill>
                  <a:schemeClr val="tx1">
                    <a:lumMod val="50000"/>
                    <a:lumOff val="50000"/>
                  </a:schemeClr>
                </a:solidFill>
                <a:latin typeface="Arial" panose="020B0604020202020204"/>
                <a:cs typeface="+mn-ea"/>
                <a:sym typeface="Arial" panose="020B0604020202020204"/>
              </a:rPr>
              <a:t>（长、宽、高）</a:t>
            </a:r>
            <a:endParaRPr sz="1500">
              <a:solidFill>
                <a:schemeClr val="tx1">
                  <a:lumMod val="50000"/>
                  <a:lumOff val="50000"/>
                </a:schemeClr>
              </a:solidFill>
              <a:latin typeface="Arial" panose="020B0604020202020204"/>
              <a:cs typeface="+mn-ea"/>
              <a:sym typeface="Arial" panose="020B0604020202020204"/>
            </a:endParaRPr>
          </a:p>
        </p:txBody>
      </p:sp>
      <p:sp>
        <p:nvSpPr>
          <p:cNvPr id="16" name="文本框 15"/>
          <p:cNvSpPr txBox="1"/>
          <p:nvPr/>
        </p:nvSpPr>
        <p:spPr>
          <a:xfrm>
            <a:off x="3056255" y="2618105"/>
            <a:ext cx="2194560" cy="321945"/>
          </a:xfrm>
          <a:prstGeom prst="rect">
            <a:avLst/>
          </a:prstGeom>
          <a:noFill/>
        </p:spPr>
        <p:txBody>
          <a:bodyPr wrap="none" rtlCol="0" anchor="t">
            <a:spAutoFit/>
          </a:bodyPr>
          <a:p>
            <a:pPr algn="l"/>
            <a:r>
              <a:rPr lang="en-US" altLang="zh-CN" sz="1500" spc="130">
                <a:solidFill>
                  <a:schemeClr val="tx1">
                    <a:lumMod val="50000"/>
                    <a:lumOff val="50000"/>
                  </a:schemeClr>
                </a:solidFill>
                <a:latin typeface="微软雅黑" panose="020B0503020204020204" charset="-122"/>
                <a:ea typeface="微软雅黑" panose="020B0503020204020204" charset="-122"/>
                <a:sym typeface="+mn-ea"/>
              </a:rPr>
              <a:t>4mX1.2m</a:t>
            </a:r>
            <a:r>
              <a:rPr lang="zh-CN" altLang="en-US" sz="1500" spc="130">
                <a:solidFill>
                  <a:schemeClr val="tx1">
                    <a:lumMod val="50000"/>
                    <a:lumOff val="50000"/>
                  </a:schemeClr>
                </a:solidFill>
                <a:latin typeface="微软雅黑" panose="020B0503020204020204" charset="-122"/>
                <a:ea typeface="微软雅黑" panose="020B0503020204020204" charset="-122"/>
                <a:sym typeface="+mn-ea"/>
              </a:rPr>
              <a:t>（长、宽）</a:t>
            </a:r>
            <a:endParaRPr lang="zh-CN" altLang="en-US" sz="1500" spc="130">
              <a:solidFill>
                <a:schemeClr val="tx1">
                  <a:lumMod val="50000"/>
                  <a:lumOff val="50000"/>
                </a:schemeClr>
              </a:solidFill>
              <a:latin typeface="微软雅黑" panose="020B0503020204020204" charset="-122"/>
              <a:ea typeface="微软雅黑" panose="020B0503020204020204" charset="-122"/>
              <a:cs typeface="+mn-ea"/>
              <a:sym typeface="+mn-ea"/>
            </a:endParaRPr>
          </a:p>
        </p:txBody>
      </p:sp>
      <p:sp>
        <p:nvSpPr>
          <p:cNvPr id="17" name="文本框 16"/>
          <p:cNvSpPr txBox="1"/>
          <p:nvPr/>
        </p:nvSpPr>
        <p:spPr>
          <a:xfrm>
            <a:off x="3056255" y="3042285"/>
            <a:ext cx="1886585" cy="321945"/>
          </a:xfrm>
          <a:prstGeom prst="rect">
            <a:avLst/>
          </a:prstGeom>
          <a:noFill/>
        </p:spPr>
        <p:txBody>
          <a:bodyPr wrap="none" rtlCol="0" anchor="t">
            <a:spAutoFit/>
          </a:bodyPr>
          <a:p>
            <a:pPr algn="l"/>
            <a:r>
              <a:rPr lang="en-US" sz="1500">
                <a:solidFill>
                  <a:schemeClr val="tx1">
                    <a:lumMod val="50000"/>
                    <a:lumOff val="50000"/>
                  </a:schemeClr>
                </a:solidFill>
                <a:latin typeface="Arial" panose="020B0604020202020204"/>
                <a:cs typeface="+mn-ea"/>
                <a:sym typeface="Arial" panose="020B0604020202020204"/>
              </a:rPr>
              <a:t>8</a:t>
            </a:r>
            <a:r>
              <a:rPr sz="1500">
                <a:solidFill>
                  <a:schemeClr val="tx1">
                    <a:lumMod val="50000"/>
                    <a:lumOff val="50000"/>
                  </a:schemeClr>
                </a:solidFill>
                <a:latin typeface="Arial" panose="020B0604020202020204"/>
                <a:cs typeface="+mn-ea"/>
                <a:sym typeface="Arial" panose="020B0604020202020204"/>
              </a:rPr>
              <a:t>组  </a:t>
            </a:r>
            <a:r>
              <a:rPr lang="en-US" sz="1500">
                <a:solidFill>
                  <a:schemeClr val="tx1">
                    <a:lumMod val="50000"/>
                    <a:lumOff val="50000"/>
                  </a:schemeClr>
                </a:solidFill>
                <a:latin typeface="Arial" panose="020B0604020202020204"/>
                <a:cs typeface="+mn-ea"/>
                <a:sym typeface="Arial" panose="020B0604020202020204"/>
              </a:rPr>
              <a:t>6</a:t>
            </a:r>
            <a:r>
              <a:rPr sz="1500">
                <a:solidFill>
                  <a:schemeClr val="tx1">
                    <a:lumMod val="50000"/>
                    <a:lumOff val="50000"/>
                  </a:schemeClr>
                </a:solidFill>
                <a:latin typeface="Arial" panose="020B0604020202020204"/>
                <a:cs typeface="+mn-ea"/>
                <a:sym typeface="Arial" panose="020B0604020202020204"/>
              </a:rPr>
              <a:t>排 </a:t>
            </a:r>
            <a:r>
              <a:rPr lang="zh-CN" sz="1500">
                <a:solidFill>
                  <a:schemeClr val="tx1">
                    <a:lumMod val="50000"/>
                    <a:lumOff val="50000"/>
                  </a:schemeClr>
                </a:solidFill>
                <a:latin typeface="Arial" panose="020B0604020202020204"/>
                <a:cs typeface="+mn-ea"/>
                <a:sym typeface="Arial" panose="020B0604020202020204"/>
              </a:rPr>
              <a:t>（</a:t>
            </a:r>
            <a:r>
              <a:rPr sz="1500">
                <a:solidFill>
                  <a:schemeClr val="tx1">
                    <a:lumMod val="50000"/>
                    <a:lumOff val="50000"/>
                  </a:schemeClr>
                </a:solidFill>
                <a:latin typeface="Arial" panose="020B0604020202020204"/>
                <a:cs typeface="+mn-ea"/>
                <a:sym typeface="Arial" panose="020B0604020202020204"/>
              </a:rPr>
              <a:t>单人桌</a:t>
            </a:r>
            <a:r>
              <a:rPr lang="zh-CN" sz="1500">
                <a:solidFill>
                  <a:schemeClr val="tx1">
                    <a:lumMod val="50000"/>
                    <a:lumOff val="50000"/>
                  </a:schemeClr>
                </a:solidFill>
                <a:latin typeface="Arial" panose="020B0604020202020204"/>
                <a:cs typeface="+mn-ea"/>
                <a:sym typeface="Arial" panose="020B0604020202020204"/>
              </a:rPr>
              <a:t>）</a:t>
            </a:r>
            <a:endParaRPr lang="zh-CN" sz="1500">
              <a:solidFill>
                <a:schemeClr val="tx1">
                  <a:lumMod val="50000"/>
                  <a:lumOff val="50000"/>
                </a:schemeClr>
              </a:solidFill>
              <a:latin typeface="Arial" panose="020B0604020202020204"/>
              <a:cs typeface="+mn-ea"/>
              <a:sym typeface="Arial" panose="020B0604020202020204"/>
            </a:endParaRPr>
          </a:p>
        </p:txBody>
      </p:sp>
      <p:sp>
        <p:nvSpPr>
          <p:cNvPr id="18" name="文本框 17"/>
          <p:cNvSpPr txBox="1"/>
          <p:nvPr/>
        </p:nvSpPr>
        <p:spPr>
          <a:xfrm>
            <a:off x="3056255" y="3499485"/>
            <a:ext cx="3559810" cy="1014730"/>
          </a:xfrm>
          <a:prstGeom prst="rect">
            <a:avLst/>
          </a:prstGeom>
          <a:noFill/>
        </p:spPr>
        <p:txBody>
          <a:bodyPr wrap="none" rtlCol="0" anchor="t">
            <a:spAutoFit/>
          </a:bodyPr>
          <a:p>
            <a:pPr algn="l"/>
            <a:r>
              <a:rPr lang="en-US" altLang="zh-CN" sz="1500">
                <a:solidFill>
                  <a:schemeClr val="tx1">
                    <a:lumMod val="50000"/>
                    <a:lumOff val="50000"/>
                  </a:schemeClr>
                </a:solidFill>
                <a:latin typeface="Arial" panose="020B0604020202020204"/>
                <a:cs typeface="+mn-ea"/>
                <a:sym typeface="Arial" panose="020B0604020202020204"/>
              </a:rPr>
              <a:t>1.</a:t>
            </a:r>
            <a:r>
              <a:rPr lang="zh-CN" sz="1500">
                <a:solidFill>
                  <a:schemeClr val="tx1">
                    <a:lumMod val="50000"/>
                    <a:lumOff val="50000"/>
                  </a:schemeClr>
                </a:solidFill>
                <a:latin typeface="Arial" panose="020B0604020202020204"/>
                <a:cs typeface="+mn-ea"/>
                <a:sym typeface="Arial" panose="020B0604020202020204"/>
              </a:rPr>
              <a:t>根据教室环境设计方案和图纸</a:t>
            </a:r>
            <a:endParaRPr lang="zh-CN" sz="1500">
              <a:solidFill>
                <a:schemeClr val="tx1">
                  <a:lumMod val="50000"/>
                  <a:lumOff val="50000"/>
                </a:schemeClr>
              </a:solidFill>
              <a:latin typeface="Arial" panose="020B0604020202020204"/>
              <a:cs typeface="+mn-ea"/>
              <a:sym typeface="Arial" panose="020B0604020202020204"/>
            </a:endParaRPr>
          </a:p>
          <a:p>
            <a:pPr algn="l"/>
            <a:r>
              <a:rPr lang="en-US" altLang="zh-CN" sz="1500">
                <a:solidFill>
                  <a:schemeClr val="tx1">
                    <a:lumMod val="50000"/>
                    <a:lumOff val="50000"/>
                  </a:schemeClr>
                </a:solidFill>
                <a:latin typeface="Arial" panose="020B0604020202020204"/>
                <a:cs typeface="+mn-ea"/>
                <a:sym typeface="Arial" panose="020B0604020202020204"/>
              </a:rPr>
              <a:t>2.</a:t>
            </a:r>
            <a:r>
              <a:rPr sz="1500">
                <a:solidFill>
                  <a:schemeClr val="tx1">
                    <a:lumMod val="50000"/>
                    <a:lumOff val="50000"/>
                  </a:schemeClr>
                </a:solidFill>
                <a:latin typeface="Arial" panose="020B0604020202020204"/>
                <a:cs typeface="+mn-ea"/>
                <a:sym typeface="Arial" panose="020B0604020202020204"/>
              </a:rPr>
              <a:t>拆除原有灯具</a:t>
            </a:r>
            <a:endParaRPr sz="1500">
              <a:solidFill>
                <a:schemeClr val="tx1">
                  <a:lumMod val="50000"/>
                  <a:lumOff val="50000"/>
                </a:schemeClr>
              </a:solidFill>
              <a:latin typeface="Arial" panose="020B0604020202020204"/>
              <a:cs typeface="+mn-ea"/>
              <a:sym typeface="Arial" panose="020B0604020202020204"/>
            </a:endParaRPr>
          </a:p>
          <a:p>
            <a:pPr algn="l"/>
            <a:r>
              <a:rPr lang="en-US" sz="1500">
                <a:solidFill>
                  <a:schemeClr val="tx1">
                    <a:lumMod val="50000"/>
                    <a:lumOff val="50000"/>
                  </a:schemeClr>
                </a:solidFill>
                <a:latin typeface="Arial" panose="020B0604020202020204"/>
                <a:cs typeface="+mn-ea"/>
                <a:sym typeface="Arial" panose="020B0604020202020204"/>
              </a:rPr>
              <a:t>3.</a:t>
            </a:r>
            <a:r>
              <a:rPr sz="1500">
                <a:solidFill>
                  <a:schemeClr val="tx1">
                    <a:lumMod val="50000"/>
                    <a:lumOff val="50000"/>
                  </a:schemeClr>
                </a:solidFill>
                <a:latin typeface="Arial" panose="020B0604020202020204"/>
                <a:cs typeface="+mn-ea"/>
                <a:sym typeface="Arial" panose="020B0604020202020204"/>
              </a:rPr>
              <a:t>安装</a:t>
            </a:r>
            <a:r>
              <a:rPr sz="1500">
                <a:solidFill>
                  <a:schemeClr val="tx1">
                    <a:lumMod val="50000"/>
                    <a:lumOff val="50000"/>
                  </a:schemeClr>
                </a:solidFill>
                <a:latin typeface="Arial" panose="020B0604020202020204"/>
                <a:cs typeface="+mn-ea"/>
                <a:sym typeface="Arial" panose="020B0604020202020204"/>
              </a:rPr>
              <a:t>LED</a:t>
            </a:r>
            <a:r>
              <a:rPr sz="1500">
                <a:solidFill>
                  <a:schemeClr val="tx1">
                    <a:lumMod val="50000"/>
                    <a:lumOff val="50000"/>
                  </a:schemeClr>
                </a:solidFill>
                <a:latin typeface="Arial" panose="020B0604020202020204"/>
                <a:cs typeface="+mn-ea"/>
                <a:sym typeface="Arial" panose="020B0604020202020204"/>
              </a:rPr>
              <a:t>护眼教室</a:t>
            </a:r>
            <a:r>
              <a:rPr lang="zh-CN" sz="1500">
                <a:solidFill>
                  <a:schemeClr val="tx1">
                    <a:lumMod val="50000"/>
                    <a:lumOff val="50000"/>
                  </a:schemeClr>
                </a:solidFill>
                <a:latin typeface="Arial" panose="020B0604020202020204"/>
                <a:cs typeface="+mn-ea"/>
                <a:sym typeface="Arial" panose="020B0604020202020204"/>
              </a:rPr>
              <a:t>灯和</a:t>
            </a:r>
            <a:r>
              <a:rPr sz="1500">
                <a:solidFill>
                  <a:schemeClr val="tx1">
                    <a:lumMod val="50000"/>
                    <a:lumOff val="50000"/>
                  </a:schemeClr>
                </a:solidFill>
                <a:latin typeface="Arial" panose="020B0604020202020204"/>
                <a:cs typeface="+mn-ea"/>
                <a:sym typeface="Arial" panose="020B0604020202020204"/>
              </a:rPr>
              <a:t>LED护眼</a:t>
            </a:r>
            <a:r>
              <a:rPr lang="zh-CN" sz="1500">
                <a:solidFill>
                  <a:schemeClr val="tx1">
                    <a:lumMod val="50000"/>
                    <a:lumOff val="50000"/>
                  </a:schemeClr>
                </a:solidFill>
                <a:latin typeface="Arial" panose="020B0604020202020204"/>
                <a:cs typeface="+mn-ea"/>
                <a:sym typeface="Arial" panose="020B0604020202020204"/>
              </a:rPr>
              <a:t>黑板灯</a:t>
            </a:r>
            <a:endParaRPr sz="1500">
              <a:solidFill>
                <a:schemeClr val="tx1">
                  <a:lumMod val="50000"/>
                  <a:lumOff val="50000"/>
                </a:schemeClr>
              </a:solidFill>
              <a:latin typeface="Arial" panose="020B0604020202020204"/>
              <a:cs typeface="+mn-ea"/>
              <a:sym typeface="Arial" panose="020B0604020202020204"/>
            </a:endParaRPr>
          </a:p>
          <a:p>
            <a:pPr algn="l"/>
            <a:r>
              <a:rPr lang="en-US" sz="1500">
                <a:solidFill>
                  <a:schemeClr val="tx1">
                    <a:lumMod val="50000"/>
                    <a:lumOff val="50000"/>
                  </a:schemeClr>
                </a:solidFill>
                <a:latin typeface="Arial" panose="020B0604020202020204"/>
                <a:cs typeface="+mn-ea"/>
                <a:sym typeface="Arial" panose="020B0604020202020204"/>
              </a:rPr>
              <a:t>4</a:t>
            </a:r>
            <a:r>
              <a:rPr sz="1500">
                <a:solidFill>
                  <a:schemeClr val="tx1">
                    <a:lumMod val="50000"/>
                    <a:lumOff val="50000"/>
                  </a:schemeClr>
                </a:solidFill>
                <a:latin typeface="Arial" panose="020B0604020202020204"/>
                <a:cs typeface="+mn-ea"/>
                <a:sym typeface="Arial" panose="020B0604020202020204"/>
              </a:rPr>
              <a:t>.</a:t>
            </a:r>
            <a:r>
              <a:rPr lang="zh-CN" sz="1500">
                <a:solidFill>
                  <a:schemeClr val="tx1">
                    <a:lumMod val="50000"/>
                    <a:lumOff val="50000"/>
                  </a:schemeClr>
                </a:solidFill>
                <a:latin typeface="Arial" panose="020B0604020202020204"/>
                <a:cs typeface="+mn-ea"/>
                <a:sym typeface="Arial" panose="020B0604020202020204"/>
              </a:rPr>
              <a:t>规划布局线路</a:t>
            </a:r>
            <a:r>
              <a:rPr sz="1500">
                <a:solidFill>
                  <a:schemeClr val="tx1">
                    <a:lumMod val="50000"/>
                    <a:lumOff val="50000"/>
                  </a:schemeClr>
                </a:solidFill>
                <a:latin typeface="Arial" panose="020B0604020202020204"/>
                <a:cs typeface="+mn-ea"/>
                <a:sym typeface="Arial" panose="020B0604020202020204"/>
              </a:rPr>
              <a:t>，天花恢复</a:t>
            </a:r>
            <a:endParaRPr sz="1500">
              <a:solidFill>
                <a:schemeClr val="tx1">
                  <a:lumMod val="50000"/>
                  <a:lumOff val="50000"/>
                </a:schemeClr>
              </a:solidFill>
              <a:latin typeface="Arial" panose="020B0604020202020204"/>
              <a:cs typeface="+mn-ea"/>
              <a:sym typeface="Arial" panose="020B0604020202020204"/>
            </a:endParaRPr>
          </a:p>
        </p:txBody>
      </p:sp>
      <p:sp>
        <p:nvSpPr>
          <p:cNvPr id="19" name="文本框 18"/>
          <p:cNvSpPr txBox="1"/>
          <p:nvPr/>
        </p:nvSpPr>
        <p:spPr>
          <a:xfrm>
            <a:off x="1978025" y="1743710"/>
            <a:ext cx="589280" cy="337185"/>
          </a:xfrm>
          <a:prstGeom prst="rect">
            <a:avLst/>
          </a:prstGeom>
          <a:noFill/>
        </p:spPr>
        <p:txBody>
          <a:bodyPr wrap="none" rtlCol="0" anchor="t">
            <a:spAutoFit/>
          </a:bodyPr>
          <a:p>
            <a:pPr algn="ctr"/>
            <a:r>
              <a:rPr lang="zh-CN" sz="1600" b="1">
                <a:solidFill>
                  <a:schemeClr val="tx1">
                    <a:lumMod val="65000"/>
                    <a:lumOff val="35000"/>
                  </a:schemeClr>
                </a:solidFill>
                <a:latin typeface="Arial" panose="020B0604020202020204"/>
                <a:cs typeface="+mn-ea"/>
                <a:sym typeface="Arial" panose="020B0604020202020204"/>
              </a:rPr>
              <a:t>名称</a:t>
            </a:r>
            <a:endParaRPr lang="zh-CN" sz="1600" b="1">
              <a:solidFill>
                <a:schemeClr val="tx1">
                  <a:lumMod val="65000"/>
                  <a:lumOff val="35000"/>
                </a:schemeClr>
              </a:solidFill>
              <a:latin typeface="Arial" panose="020B0604020202020204"/>
              <a:cs typeface="+mn-ea"/>
              <a:sym typeface="Arial" panose="020B0604020202020204"/>
            </a:endParaRPr>
          </a:p>
        </p:txBody>
      </p:sp>
      <p:sp>
        <p:nvSpPr>
          <p:cNvPr id="20" name="文本框 19"/>
          <p:cNvSpPr txBox="1"/>
          <p:nvPr/>
        </p:nvSpPr>
        <p:spPr>
          <a:xfrm>
            <a:off x="3056255" y="4546600"/>
            <a:ext cx="7698740" cy="1245235"/>
          </a:xfrm>
          <a:prstGeom prst="rect">
            <a:avLst/>
          </a:prstGeom>
          <a:noFill/>
        </p:spPr>
        <p:txBody>
          <a:bodyPr wrap="square" rtlCol="0" anchor="t">
            <a:spAutoFit/>
          </a:bodyPr>
          <a:p>
            <a:pPr algn="l"/>
            <a:r>
              <a:rPr lang="en-US" altLang="zh-CN" sz="1500">
                <a:solidFill>
                  <a:schemeClr val="tx1">
                    <a:lumMod val="50000"/>
                    <a:lumOff val="50000"/>
                  </a:schemeClr>
                </a:solidFill>
                <a:latin typeface="Arial" panose="020B0604020202020204"/>
                <a:cs typeface="+mn-ea"/>
                <a:sym typeface="Arial" panose="020B0604020202020204"/>
              </a:rPr>
              <a:t>1.</a:t>
            </a:r>
            <a:r>
              <a:rPr lang="zh-CN" altLang="en-US" sz="1500">
                <a:solidFill>
                  <a:schemeClr val="tx1">
                    <a:lumMod val="50000"/>
                    <a:lumOff val="50000"/>
                  </a:schemeClr>
                </a:solidFill>
                <a:latin typeface="Arial" panose="020B0604020202020204"/>
                <a:cs typeface="+mn-ea"/>
                <a:sym typeface="Arial" panose="020B0604020202020204"/>
              </a:rPr>
              <a:t>使用</a:t>
            </a:r>
            <a:r>
              <a:rPr lang="en-US" altLang="zh-CN" sz="1500">
                <a:solidFill>
                  <a:schemeClr val="tx1">
                    <a:lumMod val="50000"/>
                    <a:lumOff val="50000"/>
                  </a:schemeClr>
                </a:solidFill>
                <a:latin typeface="Arial" panose="020B0604020202020204"/>
                <a:cs typeface="+mn-ea"/>
                <a:sym typeface="Arial" panose="020B0604020202020204"/>
              </a:rPr>
              <a:t>LED</a:t>
            </a:r>
            <a:r>
              <a:rPr lang="zh-CN" altLang="en-US" sz="1500">
                <a:solidFill>
                  <a:schemeClr val="tx1">
                    <a:lumMod val="50000"/>
                    <a:lumOff val="50000"/>
                  </a:schemeClr>
                </a:solidFill>
                <a:latin typeface="Arial" panose="020B0604020202020204"/>
                <a:cs typeface="+mn-ea"/>
                <a:sym typeface="Arial" panose="020B0604020202020204"/>
              </a:rPr>
              <a:t>护眼灯具达到符合国家标准和节能认证要求</a:t>
            </a:r>
            <a:endParaRPr lang="zh-CN" altLang="en-US" sz="1500">
              <a:solidFill>
                <a:schemeClr val="tx1">
                  <a:lumMod val="50000"/>
                  <a:lumOff val="50000"/>
                </a:schemeClr>
              </a:solidFill>
              <a:latin typeface="Arial" panose="020B0604020202020204"/>
              <a:cs typeface="+mn-ea"/>
              <a:sym typeface="Arial" panose="020B0604020202020204"/>
            </a:endParaRPr>
          </a:p>
          <a:p>
            <a:pPr algn="l"/>
            <a:r>
              <a:rPr lang="en-US" altLang="zh-CN" sz="1500">
                <a:solidFill>
                  <a:schemeClr val="tx1">
                    <a:lumMod val="50000"/>
                    <a:lumOff val="50000"/>
                  </a:schemeClr>
                </a:solidFill>
                <a:latin typeface="Arial" panose="020B0604020202020204"/>
                <a:cs typeface="+mn-ea"/>
                <a:sym typeface="Arial" panose="020B0604020202020204"/>
              </a:rPr>
              <a:t>2.</a:t>
            </a:r>
            <a:r>
              <a:rPr lang="zh-CN" sz="1500">
                <a:solidFill>
                  <a:schemeClr val="tx1">
                    <a:lumMod val="50000"/>
                    <a:lumOff val="50000"/>
                  </a:schemeClr>
                </a:solidFill>
                <a:latin typeface="Arial" panose="020B0604020202020204"/>
                <a:cs typeface="+mn-ea"/>
                <a:sym typeface="Arial" panose="020B0604020202020204"/>
              </a:rPr>
              <a:t>达到防蓝光 、防眩光，预防学生近视，绿色护眼等效果</a:t>
            </a:r>
            <a:endParaRPr lang="zh-CN" sz="1500">
              <a:solidFill>
                <a:schemeClr val="tx1">
                  <a:lumMod val="50000"/>
                  <a:lumOff val="50000"/>
                </a:schemeClr>
              </a:solidFill>
              <a:latin typeface="Arial" panose="020B0604020202020204"/>
              <a:cs typeface="+mn-ea"/>
              <a:sym typeface="Arial" panose="020B0604020202020204"/>
            </a:endParaRPr>
          </a:p>
          <a:p>
            <a:pPr algn="l"/>
            <a:r>
              <a:rPr lang="en-US" altLang="zh-CN" sz="1500">
                <a:solidFill>
                  <a:schemeClr val="tx1">
                    <a:lumMod val="50000"/>
                    <a:lumOff val="50000"/>
                  </a:schemeClr>
                </a:solidFill>
                <a:latin typeface="Arial" panose="020B0604020202020204"/>
                <a:cs typeface="+mn-ea"/>
                <a:sym typeface="Arial" panose="020B0604020202020204"/>
              </a:rPr>
              <a:t>3.</a:t>
            </a:r>
            <a:r>
              <a:rPr sz="1500">
                <a:solidFill>
                  <a:schemeClr val="tx1">
                    <a:lumMod val="50000"/>
                    <a:lumOff val="50000"/>
                  </a:schemeClr>
                </a:solidFill>
                <a:latin typeface="Arial" panose="020B0604020202020204"/>
                <a:cs typeface="+mn-ea"/>
                <a:sym typeface="Arial" panose="020B0604020202020204"/>
              </a:rPr>
              <a:t>高保真无线扩音中音质喇叭，无低音及混响干扰，与智能护眼教室灯具一体化时尚美观</a:t>
            </a:r>
            <a:endParaRPr sz="1500">
              <a:solidFill>
                <a:schemeClr val="tx1">
                  <a:lumMod val="50000"/>
                  <a:lumOff val="50000"/>
                </a:schemeClr>
              </a:solidFill>
              <a:latin typeface="Arial" panose="020B0604020202020204"/>
              <a:cs typeface="+mn-ea"/>
              <a:sym typeface="Arial" panose="020B0604020202020204"/>
            </a:endParaRPr>
          </a:p>
          <a:p>
            <a:pPr algn="l"/>
            <a:r>
              <a:rPr lang="en-US" sz="1500">
                <a:solidFill>
                  <a:schemeClr val="tx1">
                    <a:lumMod val="50000"/>
                    <a:lumOff val="50000"/>
                  </a:schemeClr>
                </a:solidFill>
                <a:latin typeface="Arial" panose="020B0604020202020204"/>
                <a:cs typeface="+mn-ea"/>
                <a:sym typeface="Arial" panose="020B0604020202020204"/>
              </a:rPr>
              <a:t>4.</a:t>
            </a:r>
            <a:r>
              <a:rPr sz="1500">
                <a:solidFill>
                  <a:schemeClr val="tx1">
                    <a:lumMod val="50000"/>
                    <a:lumOff val="50000"/>
                  </a:schemeClr>
                </a:solidFill>
                <a:latin typeface="Arial" panose="020B0604020202020204"/>
                <a:cs typeface="+mn-ea"/>
                <a:sym typeface="Arial" panose="020B0604020202020204"/>
              </a:rPr>
              <a:t>全屏触控场景开关可以一键控制场景</a:t>
            </a:r>
            <a:r>
              <a:rPr lang="zh-CN" sz="1500">
                <a:solidFill>
                  <a:schemeClr val="tx1">
                    <a:lumMod val="50000"/>
                    <a:lumOff val="50000"/>
                  </a:schemeClr>
                </a:solidFill>
                <a:latin typeface="Arial" panose="020B0604020202020204"/>
                <a:cs typeface="+mn-ea"/>
                <a:sym typeface="Arial" panose="020B0604020202020204"/>
              </a:rPr>
              <a:t>，</a:t>
            </a:r>
            <a:r>
              <a:rPr sz="1500">
                <a:solidFill>
                  <a:schemeClr val="tx1">
                    <a:lumMod val="50000"/>
                    <a:lumOff val="50000"/>
                  </a:schemeClr>
                </a:solidFill>
                <a:latin typeface="Arial" panose="020B0604020202020204"/>
                <a:cs typeface="+mn-ea"/>
                <a:sym typeface="Arial" panose="020B0604020202020204"/>
              </a:rPr>
              <a:t>实现灯具和智能电动窗帘的智能化联动</a:t>
            </a:r>
            <a:endParaRPr sz="1500">
              <a:solidFill>
                <a:schemeClr val="tx1">
                  <a:lumMod val="50000"/>
                  <a:lumOff val="50000"/>
                </a:schemeClr>
              </a:solidFill>
              <a:latin typeface="Arial" panose="020B0604020202020204"/>
              <a:cs typeface="+mn-ea"/>
              <a:sym typeface="Arial" panose="020B0604020202020204"/>
            </a:endParaRPr>
          </a:p>
          <a:p>
            <a:pPr algn="l"/>
            <a:r>
              <a:rPr lang="en-US" sz="1500">
                <a:solidFill>
                  <a:schemeClr val="tx1">
                    <a:lumMod val="50000"/>
                    <a:lumOff val="50000"/>
                  </a:schemeClr>
                </a:solidFill>
                <a:latin typeface="Arial" panose="020B0604020202020204"/>
                <a:cs typeface="+mn-ea"/>
                <a:sym typeface="Arial" panose="020B0604020202020204"/>
              </a:rPr>
              <a:t>5</a:t>
            </a:r>
            <a:r>
              <a:rPr sz="1500">
                <a:solidFill>
                  <a:schemeClr val="tx1">
                    <a:lumMod val="50000"/>
                    <a:lumOff val="50000"/>
                  </a:schemeClr>
                </a:solidFill>
                <a:latin typeface="Arial" panose="020B0604020202020204"/>
                <a:cs typeface="+mn-ea"/>
                <a:sym typeface="Arial" panose="020B0604020202020204"/>
              </a:rPr>
              <a:t>.</a:t>
            </a:r>
            <a:r>
              <a:rPr sz="1500">
                <a:solidFill>
                  <a:schemeClr val="tx1">
                    <a:lumMod val="50000"/>
                    <a:lumOff val="50000"/>
                  </a:schemeClr>
                </a:solidFill>
                <a:latin typeface="Arial" panose="020B0604020202020204"/>
                <a:cs typeface="+mn-ea"/>
                <a:sym typeface="Arial" panose="020B0604020202020204"/>
              </a:rPr>
              <a:t>智能手机蓝牙实现本地无线自组网控制，无需网络更好提升体验感</a:t>
            </a:r>
            <a:endParaRPr sz="1500">
              <a:solidFill>
                <a:schemeClr val="tx1">
                  <a:lumMod val="50000"/>
                  <a:lumOff val="50000"/>
                </a:schemeClr>
              </a:solidFill>
              <a:latin typeface="Arial" panose="020B0604020202020204"/>
              <a:cs typeface="+mn-ea"/>
              <a:sym typeface="Arial" panose="020B0604020202020204"/>
            </a:endParaRPr>
          </a:p>
        </p:txBody>
      </p:sp>
      <p:sp>
        <p:nvSpPr>
          <p:cNvPr id="21" name="文本框 20"/>
          <p:cNvSpPr txBox="1"/>
          <p:nvPr/>
        </p:nvSpPr>
        <p:spPr>
          <a:xfrm>
            <a:off x="4158741" y="1019810"/>
            <a:ext cx="3876040" cy="475615"/>
          </a:xfrm>
          <a:prstGeom prst="rect">
            <a:avLst/>
          </a:prstGeom>
          <a:noFill/>
        </p:spPr>
        <p:txBody>
          <a:bodyPr wrap="square" rtlCol="0">
            <a:spAutoFit/>
          </a:bodyPr>
          <a:p>
            <a:pPr marR="0" indent="0" algn="dist" defTabSz="914400" fontAlgn="auto">
              <a:lnSpc>
                <a:spcPct val="100000"/>
              </a:lnSpc>
              <a:spcBef>
                <a:spcPts val="0"/>
              </a:spcBef>
              <a:spcAft>
                <a:spcPts val="0"/>
              </a:spcAft>
              <a:buClrTx/>
              <a:buSzTx/>
              <a:buFontTx/>
              <a:buNone/>
              <a:defRPr/>
            </a:pPr>
            <a:r>
              <a:rPr kumimoji="0" lang="zh-CN" altLang="en-US" sz="2500"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rPr>
              <a:t>根据现状实施改造</a:t>
            </a:r>
            <a:endParaRPr kumimoji="0" lang="zh-CN" altLang="en-US" sz="2500"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endParaRPr>
          </a:p>
        </p:txBody>
      </p:sp>
    </p:spTree>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14" name="文本框 13"/>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15" name="图片 14"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pic>
        <p:nvPicPr>
          <p:cNvPr id="13" name="图片 12" descr="画册-24"/>
          <p:cNvPicPr>
            <a:picLocks noChangeAspect="1"/>
          </p:cNvPicPr>
          <p:nvPr/>
        </p:nvPicPr>
        <p:blipFill>
          <a:blip r:embed="rId2"/>
          <a:srcRect l="7233" r="29593"/>
          <a:stretch>
            <a:fillRect/>
          </a:stretch>
        </p:blipFill>
        <p:spPr>
          <a:xfrm>
            <a:off x="6177915" y="1732915"/>
            <a:ext cx="4700905" cy="3981450"/>
          </a:xfrm>
          <a:prstGeom prst="roundRect">
            <a:avLst>
              <a:gd name="adj" fmla="val 5784"/>
            </a:avLst>
          </a:prstGeom>
          <a:effectLst/>
        </p:spPr>
      </p:pic>
      <p:sp>
        <p:nvSpPr>
          <p:cNvPr id="2" name="文本框 1"/>
          <p:cNvSpPr txBox="1"/>
          <p:nvPr/>
        </p:nvSpPr>
        <p:spPr>
          <a:xfrm>
            <a:off x="1118870" y="852170"/>
            <a:ext cx="9203690" cy="475615"/>
          </a:xfrm>
          <a:prstGeom prst="rect">
            <a:avLst/>
          </a:prstGeom>
          <a:noFill/>
        </p:spPr>
        <p:txBody>
          <a:bodyPr wrap="square" rtlCol="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500" b="1"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方案三：非智能教室 </a:t>
            </a:r>
            <a:r>
              <a:rPr kumimoji="0" lang="en-US" altLang="zh-CN" sz="2500" b="1"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12</a:t>
            </a:r>
            <a:r>
              <a:rPr kumimoji="0" lang="zh-CN" altLang="en-US" sz="2500" b="1"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+3 解决方案</a:t>
            </a:r>
            <a:r>
              <a:rPr lang="en-US" altLang="zh-CN" sz="1600" b="1"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a:t>
            </a:r>
            <a:r>
              <a:rPr lang="en-US" altLang="zh-CN" sz="1600" b="1" noProof="0" dirty="0">
                <a:ln>
                  <a:noFill/>
                </a:ln>
                <a:solidFill>
                  <a:srgbClr val="F68D10"/>
                </a:solidFill>
                <a:effectLst/>
                <a:uLnTx/>
                <a:uFillTx/>
                <a:latin typeface="Arial" panose="020B0604020202020204"/>
                <a:ea typeface="微软雅黑" panose="020B0503020204020204" charset="-122"/>
                <a:cs typeface="+mn-ea"/>
                <a:sym typeface="Arial" panose="020B0604020202020204"/>
              </a:rPr>
              <a:t>64-76</a:t>
            </a:r>
            <a:r>
              <a:rPr lang="zh-CN" altLang="en-US" sz="1600" b="1" noProof="0" dirty="0">
                <a:ln>
                  <a:noFill/>
                </a:ln>
                <a:solidFill>
                  <a:srgbClr val="F68D10"/>
                </a:solidFill>
                <a:effectLst/>
                <a:uLnTx/>
                <a:uFillTx/>
                <a:latin typeface="Arial" panose="020B0604020202020204"/>
                <a:ea typeface="微软雅黑" panose="020B0503020204020204" charset="-122"/>
                <a:cs typeface="+mn-ea"/>
                <a:sym typeface="Arial" panose="020B0604020202020204"/>
              </a:rPr>
              <a:t>方</a:t>
            </a:r>
            <a:r>
              <a:rPr kumimoji="0" lang="zh-CN" altLang="en-US" sz="1200"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（适合改造/新建教室场所） </a:t>
            </a:r>
            <a:endParaRPr kumimoji="0" lang="zh-CN" altLang="en-US" sz="1200"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endParaRPr>
          </a:p>
        </p:txBody>
      </p:sp>
      <p:sp>
        <p:nvSpPr>
          <p:cNvPr id="20" name="圆角矩形 19"/>
          <p:cNvSpPr/>
          <p:nvPr/>
        </p:nvSpPr>
        <p:spPr>
          <a:xfrm>
            <a:off x="1244600" y="1696720"/>
            <a:ext cx="978535" cy="319405"/>
          </a:xfrm>
          <a:prstGeom prst="roundRect">
            <a:avLst/>
          </a:prstGeom>
          <a:solidFill>
            <a:srgbClr val="90C43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TextBox 23"/>
          <p:cNvSpPr txBox="1">
            <a:spLocks noChangeArrowheads="1"/>
          </p:cNvSpPr>
          <p:nvPr/>
        </p:nvSpPr>
        <p:spPr bwMode="auto">
          <a:xfrm>
            <a:off x="1259205" y="2222500"/>
            <a:ext cx="2054860"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1.LED护眼黑板灯（3套）</a:t>
            </a:r>
            <a:endPar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endParaRPr>
          </a:p>
        </p:txBody>
      </p:sp>
      <p:sp>
        <p:nvSpPr>
          <p:cNvPr id="6" name="TextBox 23"/>
          <p:cNvSpPr txBox="1">
            <a:spLocks noChangeArrowheads="1"/>
          </p:cNvSpPr>
          <p:nvPr/>
        </p:nvSpPr>
        <p:spPr bwMode="auto">
          <a:xfrm>
            <a:off x="3656330" y="2222500"/>
            <a:ext cx="2316480"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2.LED护眼教室灯（</a:t>
            </a:r>
            <a:r>
              <a:rPr kumimoji="0" lang="en-US"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12</a:t>
            </a:r>
            <a:r>
              <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套）</a:t>
            </a:r>
            <a:endParaRPr kumimoji="0" sz="1400" b="0"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endParaRPr>
          </a:p>
        </p:txBody>
      </p:sp>
      <p:sp>
        <p:nvSpPr>
          <p:cNvPr id="8" name="TextBox 23"/>
          <p:cNvSpPr txBox="1">
            <a:spLocks noChangeArrowheads="1"/>
          </p:cNvSpPr>
          <p:nvPr/>
        </p:nvSpPr>
        <p:spPr bwMode="auto">
          <a:xfrm>
            <a:off x="1259205" y="1701800"/>
            <a:ext cx="96329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搭配清单</a:t>
            </a:r>
            <a:endPar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27" name="圆角矩形 26"/>
          <p:cNvSpPr/>
          <p:nvPr/>
        </p:nvSpPr>
        <p:spPr>
          <a:xfrm>
            <a:off x="1119505" y="3143885"/>
            <a:ext cx="4852670" cy="1431925"/>
          </a:xfrm>
          <a:prstGeom prst="roundRect">
            <a:avLst>
              <a:gd name="adj" fmla="val 142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TextBox 23"/>
          <p:cNvSpPr txBox="1">
            <a:spLocks noChangeArrowheads="1"/>
          </p:cNvSpPr>
          <p:nvPr/>
        </p:nvSpPr>
        <p:spPr bwMode="auto">
          <a:xfrm>
            <a:off x="1259205" y="2650490"/>
            <a:ext cx="4476750" cy="40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LED 护眼教室灯具款式可参考产品介绍进行选择，6位AIoT教室专用</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智能电箱可选择是否安装。</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0" name="TextBox 23"/>
          <p:cNvSpPr txBox="1">
            <a:spLocks noChangeArrowheads="1"/>
          </p:cNvSpPr>
          <p:nvPr/>
        </p:nvSpPr>
        <p:spPr bwMode="auto">
          <a:xfrm>
            <a:off x="1259205" y="3562985"/>
            <a:ext cx="6271895" cy="57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①LED护眼教室灯具符合国标 GB/T 36876—2018 和 CQC3155-2016 节</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能认证要求； 能达到防蓝光 、防眩光，预防学生近视，绿色护眼等效</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果。</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1" name="TextBox 23"/>
          <p:cNvSpPr txBox="1">
            <a:spLocks noChangeArrowheads="1"/>
          </p:cNvSpPr>
          <p:nvPr/>
        </p:nvSpPr>
        <p:spPr bwMode="auto">
          <a:xfrm>
            <a:off x="1259205" y="4193540"/>
            <a:ext cx="5781040" cy="23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②低成本就能达到国家预防近视标准要求的非智能LED护眼教室。</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2" name="TextBox 23"/>
          <p:cNvSpPr txBox="1">
            <a:spLocks noChangeArrowheads="1"/>
          </p:cNvSpPr>
          <p:nvPr/>
        </p:nvSpPr>
        <p:spPr bwMode="auto">
          <a:xfrm>
            <a:off x="1259205" y="3181985"/>
            <a:ext cx="205486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效果呈现</a:t>
            </a:r>
            <a:endPar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pic>
        <p:nvPicPr>
          <p:cNvPr id="3" name="图片 2" descr="a11"/>
          <p:cNvPicPr>
            <a:picLocks noChangeAspect="1"/>
          </p:cNvPicPr>
          <p:nvPr/>
        </p:nvPicPr>
        <p:blipFill>
          <a:blip r:embed="rId3"/>
          <a:stretch>
            <a:fillRect/>
          </a:stretch>
        </p:blipFill>
        <p:spPr>
          <a:xfrm>
            <a:off x="1118870" y="4692015"/>
            <a:ext cx="4852800" cy="1198722"/>
          </a:xfrm>
          <a:prstGeom prst="rect">
            <a:avLst/>
          </a:prstGeom>
        </p:spPr>
      </p:pic>
    </p:spTree>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 name="文本框 2"/>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7" name="图片 6"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6" name="矩形 15"/>
          <p:cNvSpPr/>
          <p:nvPr/>
        </p:nvSpPr>
        <p:spPr>
          <a:xfrm>
            <a:off x="704514" y="533510"/>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23" name="圆角矩形 22"/>
          <p:cNvSpPr/>
          <p:nvPr/>
        </p:nvSpPr>
        <p:spPr>
          <a:xfrm>
            <a:off x="1240155" y="1065530"/>
            <a:ext cx="2860040" cy="565785"/>
          </a:xfrm>
          <a:prstGeom prst="roundRect">
            <a:avLst/>
          </a:prstGeom>
          <a:solidFill>
            <a:srgbClr val="90C43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TextBox 23"/>
          <p:cNvSpPr txBox="1">
            <a:spLocks noChangeArrowheads="1"/>
          </p:cNvSpPr>
          <p:nvPr/>
        </p:nvSpPr>
        <p:spPr bwMode="auto">
          <a:xfrm>
            <a:off x="1259205" y="1070610"/>
            <a:ext cx="2910840" cy="56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全屏触控场景开关 + 蓝牙智能LED护眼教室灯具控制功能</a:t>
            </a:r>
            <a:endPar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25" name="圆角矩形 24"/>
          <p:cNvSpPr/>
          <p:nvPr/>
        </p:nvSpPr>
        <p:spPr>
          <a:xfrm>
            <a:off x="1244600" y="2068195"/>
            <a:ext cx="4206240" cy="319405"/>
          </a:xfrm>
          <a:prstGeom prst="roundRect">
            <a:avLst/>
          </a:prstGeom>
          <a:solidFill>
            <a:srgbClr val="90C43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TextBox 23"/>
          <p:cNvSpPr txBox="1">
            <a:spLocks noChangeArrowheads="1"/>
          </p:cNvSpPr>
          <p:nvPr/>
        </p:nvSpPr>
        <p:spPr bwMode="auto">
          <a:xfrm>
            <a:off x="1259205" y="2073275"/>
            <a:ext cx="427609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蓝牙智能调光调色LED护眼教室灯的色温控制</a:t>
            </a:r>
            <a:endPar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pic>
        <p:nvPicPr>
          <p:cNvPr id="4" name="图片 3" descr="画册-24"/>
          <p:cNvPicPr>
            <a:picLocks noChangeAspect="1"/>
          </p:cNvPicPr>
          <p:nvPr/>
        </p:nvPicPr>
        <p:blipFill>
          <a:blip r:embed="rId2"/>
          <a:stretch>
            <a:fillRect/>
          </a:stretch>
        </p:blipFill>
        <p:spPr>
          <a:xfrm>
            <a:off x="4645025" y="1065530"/>
            <a:ext cx="5571490" cy="621665"/>
          </a:xfrm>
          <a:prstGeom prst="rect">
            <a:avLst/>
          </a:prstGeom>
        </p:spPr>
      </p:pic>
      <p:pic>
        <p:nvPicPr>
          <p:cNvPr id="6" name="图片 5" descr="画册-24"/>
          <p:cNvPicPr>
            <a:picLocks noChangeAspect="1"/>
          </p:cNvPicPr>
          <p:nvPr/>
        </p:nvPicPr>
        <p:blipFill>
          <a:blip r:embed="rId3"/>
          <a:stretch>
            <a:fillRect/>
          </a:stretch>
        </p:blipFill>
        <p:spPr>
          <a:xfrm>
            <a:off x="1240155" y="2721610"/>
            <a:ext cx="5958840" cy="2933700"/>
          </a:xfrm>
          <a:prstGeom prst="roundRect">
            <a:avLst>
              <a:gd name="adj" fmla="val 9848"/>
            </a:avLst>
          </a:prstGeom>
        </p:spPr>
      </p:pic>
      <p:sp>
        <p:nvSpPr>
          <p:cNvPr id="11" name="TextBox 23"/>
          <p:cNvSpPr txBox="1">
            <a:spLocks noChangeArrowheads="1"/>
          </p:cNvSpPr>
          <p:nvPr/>
        </p:nvSpPr>
        <p:spPr bwMode="auto">
          <a:xfrm>
            <a:off x="7717155" y="3670935"/>
            <a:ext cx="302641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①凡特工程型蓝牙智能调光LED护眼教室灯可</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以实现2700-5000K双色温可调。</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②高色温可以提高注意力，适合用于上课场景、</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考试场景、自习场景等。</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③低色温舒缓紧绷的精神，缓解眼睛疲劳，使</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合用于下课场景、午休模式等。</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3" name="TextBox 23"/>
          <p:cNvSpPr txBox="1">
            <a:spLocks noChangeArrowheads="1"/>
          </p:cNvSpPr>
          <p:nvPr/>
        </p:nvSpPr>
        <p:spPr bwMode="auto">
          <a:xfrm>
            <a:off x="7812405" y="3289935"/>
            <a:ext cx="2054860"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400" b="1"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关于色温</a:t>
            </a:r>
            <a:endParaRPr kumimoji="0" lang="zh-CN" sz="1400" b="1"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5" name="圆角矩形 14"/>
          <p:cNvSpPr/>
          <p:nvPr/>
        </p:nvSpPr>
        <p:spPr>
          <a:xfrm>
            <a:off x="7795895" y="3288665"/>
            <a:ext cx="886460" cy="285115"/>
          </a:xfrm>
          <a:prstGeom prst="roundRect">
            <a:avLst/>
          </a:prstGeom>
          <a:noFill/>
          <a:ln w="6350" cmpd="sng">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0" name="组合 19"/>
          <p:cNvGrpSpPr/>
          <p:nvPr/>
        </p:nvGrpSpPr>
        <p:grpSpPr>
          <a:xfrm>
            <a:off x="1491615" y="5746750"/>
            <a:ext cx="5455920" cy="237490"/>
            <a:chOff x="2246" y="9050"/>
            <a:chExt cx="8592" cy="374"/>
          </a:xfrm>
        </p:grpSpPr>
        <p:sp>
          <p:nvSpPr>
            <p:cNvPr id="21" name="TextBox 23"/>
            <p:cNvSpPr txBox="1">
              <a:spLocks noChangeArrowheads="1"/>
            </p:cNvSpPr>
            <p:nvPr/>
          </p:nvSpPr>
          <p:spPr bwMode="auto">
            <a:xfrm>
              <a:off x="2246" y="9050"/>
              <a:ext cx="864"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1"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5000K</a:t>
              </a:r>
              <a:endParaRPr kumimoji="0" sz="1100" b="1"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endParaRPr>
            </a:p>
          </p:txBody>
        </p:sp>
        <p:sp>
          <p:nvSpPr>
            <p:cNvPr id="24" name="TextBox 23"/>
            <p:cNvSpPr txBox="1">
              <a:spLocks noChangeArrowheads="1"/>
            </p:cNvSpPr>
            <p:nvPr/>
          </p:nvSpPr>
          <p:spPr bwMode="auto">
            <a:xfrm>
              <a:off x="9974" y="9050"/>
              <a:ext cx="864"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100" b="1"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2700</a:t>
              </a:r>
              <a:r>
                <a:rPr kumimoji="0" sz="1100" b="1"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rPr>
                <a:t>K</a:t>
              </a:r>
              <a:endParaRPr kumimoji="0" sz="1100" b="1" i="0" u="none" strike="noStrike" kern="1200" cap="none" spc="0" normalizeH="0" baseline="0" noProof="0">
                <a:ln>
                  <a:noFill/>
                </a:ln>
                <a:solidFill>
                  <a:srgbClr val="90C432"/>
                </a:solidFill>
                <a:effectLst/>
                <a:uLnTx/>
                <a:uFillTx/>
                <a:latin typeface="Arial" panose="020B0604020202020204"/>
                <a:ea typeface="微软雅黑" panose="020B0503020204020204" charset="-122"/>
                <a:cs typeface="+mn-ea"/>
                <a:sym typeface="Arial" panose="020B0604020202020204"/>
              </a:endParaRPr>
            </a:p>
          </p:txBody>
        </p:sp>
      </p:grpSp>
    </p:spTree>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矩形 4"/>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6" name="文本框 5"/>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9" name="图片 8"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3" name="矩形 2"/>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22" name="圆角矩形 21"/>
          <p:cNvSpPr/>
          <p:nvPr/>
        </p:nvSpPr>
        <p:spPr>
          <a:xfrm>
            <a:off x="1244600" y="1068070"/>
            <a:ext cx="1997075" cy="319405"/>
          </a:xfrm>
          <a:prstGeom prst="roundRect">
            <a:avLst/>
          </a:prstGeom>
          <a:solidFill>
            <a:srgbClr val="90C43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TextBox 23"/>
          <p:cNvSpPr txBox="1">
            <a:spLocks noChangeArrowheads="1"/>
          </p:cNvSpPr>
          <p:nvPr/>
        </p:nvSpPr>
        <p:spPr bwMode="auto">
          <a:xfrm>
            <a:off x="1259205" y="1073150"/>
            <a:ext cx="198247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自定义场景设定控制</a:t>
            </a:r>
            <a:endPar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grpSp>
        <p:nvGrpSpPr>
          <p:cNvPr id="4" name="组合 3"/>
          <p:cNvGrpSpPr/>
          <p:nvPr/>
        </p:nvGrpSpPr>
        <p:grpSpPr>
          <a:xfrm>
            <a:off x="1587485" y="1821180"/>
            <a:ext cx="8999502" cy="3826878"/>
            <a:chOff x="3207" y="2613"/>
            <a:chExt cx="12758" cy="5425"/>
          </a:xfrm>
        </p:grpSpPr>
        <p:pic>
          <p:nvPicPr>
            <p:cNvPr id="19" name="图片 18" descr="画册-24"/>
            <p:cNvPicPr>
              <a:picLocks noChangeAspect="1"/>
            </p:cNvPicPr>
            <p:nvPr/>
          </p:nvPicPr>
          <p:blipFill>
            <a:blip r:embed="rId2"/>
            <a:srcRect/>
            <a:stretch>
              <a:fillRect/>
            </a:stretch>
          </p:blipFill>
          <p:spPr>
            <a:xfrm>
              <a:off x="3207" y="2613"/>
              <a:ext cx="12758" cy="5261"/>
            </a:xfrm>
            <a:prstGeom prst="rect">
              <a:avLst/>
            </a:prstGeom>
          </p:spPr>
        </p:pic>
        <p:sp>
          <p:nvSpPr>
            <p:cNvPr id="52" name="TextBox 24"/>
            <p:cNvSpPr txBox="1">
              <a:spLocks noChangeArrowheads="1"/>
            </p:cNvSpPr>
            <p:nvPr/>
          </p:nvSpPr>
          <p:spPr bwMode="auto">
            <a:xfrm>
              <a:off x="5841" y="2733"/>
              <a:ext cx="1536"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1"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投影场景示例</a:t>
              </a:r>
              <a:endParaRPr kumimoji="0" lang="zh-CN" altLang="en-US" sz="1100" b="1"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28" name="TextBox 24"/>
            <p:cNvSpPr txBox="1">
              <a:spLocks noChangeArrowheads="1"/>
            </p:cNvSpPr>
            <p:nvPr/>
          </p:nvSpPr>
          <p:spPr bwMode="auto">
            <a:xfrm>
              <a:off x="5841" y="3164"/>
              <a:ext cx="1942"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黑板灯：全关</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教室灯：全开，</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亮度调节30%</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窗帘：全关</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投影仪：打开</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29" name="TextBox 24"/>
            <p:cNvSpPr txBox="1">
              <a:spLocks noChangeArrowheads="1"/>
            </p:cNvSpPr>
            <p:nvPr/>
          </p:nvSpPr>
          <p:spPr bwMode="auto">
            <a:xfrm>
              <a:off x="5841" y="4643"/>
              <a:ext cx="1536"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1"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上课场景示例</a:t>
              </a:r>
              <a:endParaRPr kumimoji="0" lang="zh-CN" altLang="en-US" sz="1100" b="1"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0" name="TextBox 24"/>
            <p:cNvSpPr txBox="1">
              <a:spLocks noChangeArrowheads="1"/>
            </p:cNvSpPr>
            <p:nvPr/>
          </p:nvSpPr>
          <p:spPr bwMode="auto">
            <a:xfrm>
              <a:off x="5841" y="5074"/>
              <a:ext cx="1990"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黑板灯：全开，</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亮度调节100%</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教室灯：全开，</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亮度调节100%</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窗帘：全开</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1" name="TextBox 24"/>
            <p:cNvSpPr txBox="1">
              <a:spLocks noChangeArrowheads="1"/>
            </p:cNvSpPr>
            <p:nvPr/>
          </p:nvSpPr>
          <p:spPr bwMode="auto">
            <a:xfrm>
              <a:off x="5841" y="6346"/>
              <a:ext cx="1536"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1"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自习场景示例</a:t>
              </a:r>
              <a:endParaRPr kumimoji="0" lang="zh-CN" altLang="en-US" sz="1100" b="1"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2" name="TextBox 24"/>
            <p:cNvSpPr txBox="1">
              <a:spLocks noChangeArrowheads="1"/>
            </p:cNvSpPr>
            <p:nvPr/>
          </p:nvSpPr>
          <p:spPr bwMode="auto">
            <a:xfrm>
              <a:off x="5841" y="6777"/>
              <a:ext cx="2037"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黑板灯：全关</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教室灯：全开，</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亮度调节100%</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窗帘：全开</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3" name="TextBox 24"/>
            <p:cNvSpPr txBox="1">
              <a:spLocks noChangeArrowheads="1"/>
            </p:cNvSpPr>
            <p:nvPr/>
          </p:nvSpPr>
          <p:spPr bwMode="auto">
            <a:xfrm>
              <a:off x="11816" y="3323"/>
              <a:ext cx="1536"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1"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考试场景示例</a:t>
              </a:r>
              <a:endParaRPr kumimoji="0" lang="zh-CN" altLang="en-US" sz="1100" b="1"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4" name="TextBox 24"/>
            <p:cNvSpPr txBox="1">
              <a:spLocks noChangeArrowheads="1"/>
            </p:cNvSpPr>
            <p:nvPr/>
          </p:nvSpPr>
          <p:spPr bwMode="auto">
            <a:xfrm>
              <a:off x="11816" y="3754"/>
              <a:ext cx="2037"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黑板灯：全关</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教室灯：全开，</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亮度调节100%</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窗帘：全关</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5" name="TextBox 24"/>
            <p:cNvSpPr txBox="1">
              <a:spLocks noChangeArrowheads="1"/>
            </p:cNvSpPr>
            <p:nvPr/>
          </p:nvSpPr>
          <p:spPr bwMode="auto">
            <a:xfrm>
              <a:off x="11816" y="4943"/>
              <a:ext cx="1536"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1"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放学场景示例</a:t>
              </a:r>
              <a:endParaRPr kumimoji="0" lang="zh-CN" altLang="en-US" sz="1100" b="1"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6" name="TextBox 24"/>
            <p:cNvSpPr txBox="1">
              <a:spLocks noChangeArrowheads="1"/>
            </p:cNvSpPr>
            <p:nvPr/>
          </p:nvSpPr>
          <p:spPr bwMode="auto">
            <a:xfrm>
              <a:off x="11816" y="5374"/>
              <a:ext cx="1236" cy="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黑板灯：全关</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教室灯：全关</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窗帘：全开</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7" name="TextBox 24"/>
            <p:cNvSpPr txBox="1">
              <a:spLocks noChangeArrowheads="1"/>
            </p:cNvSpPr>
            <p:nvPr/>
          </p:nvSpPr>
          <p:spPr bwMode="auto">
            <a:xfrm>
              <a:off x="11816" y="6583"/>
              <a:ext cx="1536" cy="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100" b="1"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午休场景示例</a:t>
              </a:r>
              <a:endParaRPr kumimoji="0" lang="zh-CN" altLang="en-US" sz="1100" b="1"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8" name="TextBox 24"/>
            <p:cNvSpPr txBox="1">
              <a:spLocks noChangeArrowheads="1"/>
            </p:cNvSpPr>
            <p:nvPr/>
          </p:nvSpPr>
          <p:spPr bwMode="auto">
            <a:xfrm>
              <a:off x="11816" y="7014"/>
              <a:ext cx="1432" cy="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黑板灯：全关</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教室灯：全开，</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亮度调</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节10%</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窗帘：全关</a:t>
              </a:r>
              <a:endParaRPr kumimoji="0" lang="zh-CN" altLang="en-US" sz="85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grpSp>
    </p:spTree>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 name="文本框 2"/>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4" name="图片 3"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6" name="矩形 15"/>
          <p:cNvSpPr/>
          <p:nvPr/>
        </p:nvSpPr>
        <p:spPr>
          <a:xfrm>
            <a:off x="704514" y="533510"/>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pic>
        <p:nvPicPr>
          <p:cNvPr id="6" name="图片 5" descr="画册-24"/>
          <p:cNvPicPr>
            <a:picLocks noChangeAspect="1"/>
          </p:cNvPicPr>
          <p:nvPr/>
        </p:nvPicPr>
        <p:blipFill>
          <a:blip r:embed="rId2"/>
          <a:stretch>
            <a:fillRect/>
          </a:stretch>
        </p:blipFill>
        <p:spPr>
          <a:xfrm>
            <a:off x="4380000" y="1426845"/>
            <a:ext cx="6480000" cy="2852362"/>
          </a:xfrm>
          <a:prstGeom prst="rect">
            <a:avLst/>
          </a:prstGeom>
        </p:spPr>
      </p:pic>
      <p:sp>
        <p:nvSpPr>
          <p:cNvPr id="11" name="TextBox 23"/>
          <p:cNvSpPr txBox="1">
            <a:spLocks noChangeArrowheads="1"/>
          </p:cNvSpPr>
          <p:nvPr/>
        </p:nvSpPr>
        <p:spPr bwMode="auto">
          <a:xfrm>
            <a:off x="4171315" y="4983480"/>
            <a:ext cx="6897370" cy="1083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①根据教室课桌面照度变化来变化，采用智能照明控制系统，可以智能调光，系统将会按照预先设置的标准照度使教室课桌面保持恒定的照度，不受外部光线的明暗、灯具效率降低和墙面反射系数衰减等影响。②高色温可以提高注意力，适合用于上课场景、考试场景、自习场景等。</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②教学结束，系统将自动进入工作状态，自动地极其缓慢地调暗各区域的灯光； 同时，系统的动静探测功能将自动生效 ， 让没有人的教室的灯光自动关掉； 相反，动静探测能保证有学生的教室的灯光处于合适的亮度。</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3" name="TextBox 23"/>
          <p:cNvSpPr txBox="1">
            <a:spLocks noChangeArrowheads="1"/>
          </p:cNvSpPr>
          <p:nvPr/>
        </p:nvSpPr>
        <p:spPr bwMode="auto">
          <a:xfrm>
            <a:off x="4266565" y="4602480"/>
            <a:ext cx="2931160" cy="28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400" b="1"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蓝牙光照微动传感控制器控制技术</a:t>
            </a:r>
            <a:endParaRPr kumimoji="0" lang="zh-CN" sz="1400" b="1"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5" name="圆角矩形 14"/>
          <p:cNvSpPr/>
          <p:nvPr/>
        </p:nvSpPr>
        <p:spPr>
          <a:xfrm>
            <a:off x="4250055" y="4611370"/>
            <a:ext cx="2840990" cy="285115"/>
          </a:xfrm>
          <a:prstGeom prst="roundRect">
            <a:avLst/>
          </a:prstGeom>
          <a:noFill/>
          <a:ln w="6350" cmpd="sng">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圆角矩形 41"/>
          <p:cNvSpPr/>
          <p:nvPr/>
        </p:nvSpPr>
        <p:spPr>
          <a:xfrm>
            <a:off x="1119505" y="926465"/>
            <a:ext cx="2663825" cy="5115560"/>
          </a:xfrm>
          <a:prstGeom prst="roundRect">
            <a:avLst>
              <a:gd name="adj" fmla="val 73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TextBox 23"/>
          <p:cNvSpPr txBox="1">
            <a:spLocks noChangeArrowheads="1"/>
          </p:cNvSpPr>
          <p:nvPr/>
        </p:nvSpPr>
        <p:spPr bwMode="auto">
          <a:xfrm>
            <a:off x="1259205" y="1064895"/>
            <a:ext cx="205486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效果呈现</a:t>
            </a:r>
            <a:endPar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0" name="TextBox 23"/>
          <p:cNvSpPr txBox="1">
            <a:spLocks noChangeArrowheads="1"/>
          </p:cNvSpPr>
          <p:nvPr/>
        </p:nvSpPr>
        <p:spPr bwMode="auto">
          <a:xfrm>
            <a:off x="1259205" y="1426845"/>
            <a:ext cx="2439670" cy="159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cap="none" spc="0" normalizeH="0" baseline="0" noProof="0">
                <a:ln>
                  <a:noFill/>
                </a:ln>
                <a:solidFill>
                  <a:schemeClr val="tx1">
                    <a:lumMod val="65000"/>
                    <a:lumOff val="35000"/>
                  </a:schemeClr>
                </a:solidFill>
                <a:effectLst/>
                <a:uLnTx/>
                <a:uFillTx/>
                <a:latin typeface="Arial" panose="020B0604020202020204"/>
                <a:cs typeface="+mn-ea"/>
                <a:sym typeface="Arial" panose="020B0604020202020204"/>
              </a:rPr>
              <a:t>①LED护眼教室灯具符合国标 GB/T 36876—2018和 CQC3155-2016 节能认证要求；能达到防蓝光、防眩光，预防学生近视，绿色护眼等效果；凡特LED护眼教室灯可以实现蓝牙智能调色；通过蓝牙光照微动传感控制器联动实现蓝牙智能调光功能，同时对人体检测感应联动控制灯具开/关，节能减耗。</a:t>
            </a:r>
            <a:endParaRPr kumimoji="0" sz="1100" b="0" i="0" u="none" strike="noStrike" cap="none" spc="0" normalizeH="0" baseline="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12" name="TextBox 23"/>
          <p:cNvSpPr txBox="1">
            <a:spLocks noChangeArrowheads="1"/>
          </p:cNvSpPr>
          <p:nvPr/>
        </p:nvSpPr>
        <p:spPr bwMode="auto">
          <a:xfrm>
            <a:off x="1259205" y="3263900"/>
            <a:ext cx="2439670" cy="57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②蓝牙智能翘板开关实现独立分组手动控制LED护眼教室灯具的通断，同时也可以使用手机APP蓝牙智能控制。</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4" name="TextBox 23"/>
          <p:cNvSpPr txBox="1">
            <a:spLocks noChangeArrowheads="1"/>
          </p:cNvSpPr>
          <p:nvPr/>
        </p:nvSpPr>
        <p:spPr bwMode="auto">
          <a:xfrm>
            <a:off x="1259205" y="4084955"/>
            <a:ext cx="2440305" cy="74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③全屏触控场景开关可以一键控制场景（如上课模式、投影模式、杀菌模式等），定时控制，分组控制，实现灯具和智能电动窗帘的智能化联动。</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20" name="TextBox 23"/>
          <p:cNvSpPr txBox="1">
            <a:spLocks noChangeArrowheads="1"/>
          </p:cNvSpPr>
          <p:nvPr/>
        </p:nvSpPr>
        <p:spPr bwMode="auto">
          <a:xfrm>
            <a:off x="1259205" y="5075555"/>
            <a:ext cx="2439670" cy="74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⑤智能紫外线杀菌消毒灯迅速有效杀菌消毒，无二次污染，绿色环保；同时拥有四重安全防护模式，使用更安心。</a:t>
            </a:r>
            <a:endParaRPr kumimoji="0" sz="11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grpSp>
        <p:nvGrpSpPr>
          <p:cNvPr id="21" name="组合 20"/>
          <p:cNvGrpSpPr/>
          <p:nvPr/>
        </p:nvGrpSpPr>
        <p:grpSpPr>
          <a:xfrm>
            <a:off x="4229100" y="926465"/>
            <a:ext cx="5116830" cy="319405"/>
            <a:chOff x="6660" y="1622"/>
            <a:chExt cx="8541" cy="503"/>
          </a:xfrm>
        </p:grpSpPr>
        <p:sp>
          <p:nvSpPr>
            <p:cNvPr id="23" name="圆角矩形 22"/>
            <p:cNvSpPr/>
            <p:nvPr/>
          </p:nvSpPr>
          <p:spPr>
            <a:xfrm>
              <a:off x="6660" y="1622"/>
              <a:ext cx="7924" cy="503"/>
            </a:xfrm>
            <a:prstGeom prst="roundRect">
              <a:avLst/>
            </a:prstGeom>
            <a:solidFill>
              <a:srgbClr val="90C43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4" name="TextBox 23"/>
            <p:cNvSpPr txBox="1">
              <a:spLocks noChangeArrowheads="1"/>
            </p:cNvSpPr>
            <p:nvPr/>
          </p:nvSpPr>
          <p:spPr bwMode="auto">
            <a:xfrm>
              <a:off x="6683" y="1630"/>
              <a:ext cx="8518" cy="495"/>
            </a:xfrm>
            <a:prstGeom prst="rect">
              <a:avLst/>
            </a:prstGeom>
            <a:solidFill>
              <a:srgbClr val="005B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6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蓝牙光照微动传感控制器和蓝牙智能教室灯具联动功能</a:t>
              </a:r>
              <a:endParaRPr kumimoji="0" lang="zh-CN" sz="16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grpSp>
    </p:spTree>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 name="文本框 2"/>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4" name="图片 3"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6" name="矩形 15"/>
          <p:cNvSpPr/>
          <p:nvPr/>
        </p:nvSpPr>
        <p:spPr>
          <a:xfrm>
            <a:off x="704514" y="533510"/>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3" name="文本框 32"/>
          <p:cNvSpPr txBox="1"/>
          <p:nvPr/>
        </p:nvSpPr>
        <p:spPr>
          <a:xfrm>
            <a:off x="4360545" y="1035050"/>
            <a:ext cx="3536950" cy="475615"/>
          </a:xfrm>
          <a:prstGeom prst="rect">
            <a:avLst/>
          </a:prstGeom>
          <a:noFill/>
        </p:spPr>
        <p:txBody>
          <a:bodyPr wrap="square" rtlCol="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5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安装定位图</a:t>
            </a:r>
            <a:r>
              <a:rPr kumimoji="0" lang="en-US" altLang="zh-CN" sz="2500" i="0" u="none" strike="noStrike" kern="1200" cap="none" spc="0" normalizeH="0" baseline="0" noProof="0" dirty="0">
                <a:ln>
                  <a:noFill/>
                </a:ln>
                <a:solidFill>
                  <a:schemeClr val="tx1"/>
                </a:solidFill>
                <a:effectLst/>
                <a:uLnTx/>
                <a:uFillTx/>
                <a:latin typeface="Arial" panose="020B0604020202020204"/>
                <a:ea typeface="微软雅黑" panose="020B0503020204020204" charset="-122"/>
                <a:cs typeface="+mn-ea"/>
                <a:sym typeface="Arial" panose="020B0604020202020204"/>
              </a:rPr>
              <a:t>/</a:t>
            </a:r>
            <a:r>
              <a:rPr lang="zh-CN" altLang="en-US" sz="2500" b="1" noProof="0" dirty="0">
                <a:ln>
                  <a:noFill/>
                </a:ln>
                <a:solidFill>
                  <a:schemeClr val="tx1"/>
                </a:solidFill>
                <a:effectLst/>
                <a:uLnTx/>
                <a:uFillTx/>
                <a:latin typeface="Arial" panose="020B0604020202020204"/>
                <a:ea typeface="微软雅黑" panose="020B0503020204020204" charset="-122"/>
                <a:cs typeface="+mn-ea"/>
                <a:sym typeface="Arial" panose="020B0604020202020204"/>
              </a:rPr>
              <a:t>9+3</a:t>
            </a:r>
            <a:endParaRPr kumimoji="0" lang="zh-CN" altLang="en-US" sz="2500" b="1" i="0" u="none" strike="noStrike" kern="1200" cap="none" spc="0" normalizeH="0" baseline="0" noProof="0" dirty="0">
              <a:ln>
                <a:noFill/>
              </a:ln>
              <a:solidFill>
                <a:schemeClr val="tx1"/>
              </a:solidFill>
              <a:effectLst/>
              <a:uLnTx/>
              <a:uFillTx/>
              <a:latin typeface="Arial" panose="020B0604020202020204"/>
              <a:ea typeface="微软雅黑" panose="020B0503020204020204" charset="-122"/>
              <a:cs typeface="+mn-ea"/>
              <a:sym typeface="Arial" panose="020B0604020202020204"/>
            </a:endParaRPr>
          </a:p>
        </p:txBody>
      </p:sp>
      <p:grpSp>
        <p:nvGrpSpPr>
          <p:cNvPr id="10" name="组合 9"/>
          <p:cNvGrpSpPr/>
          <p:nvPr/>
        </p:nvGrpSpPr>
        <p:grpSpPr>
          <a:xfrm>
            <a:off x="1326006" y="1840230"/>
            <a:ext cx="9541510" cy="3538855"/>
            <a:chOff x="3406" y="2898"/>
            <a:chExt cx="13638" cy="5058"/>
          </a:xfrm>
        </p:grpSpPr>
        <p:pic>
          <p:nvPicPr>
            <p:cNvPr id="6" name="图片 5" descr="福田彩田学校智能教室灯_00"/>
            <p:cNvPicPr>
              <a:picLocks noChangeAspect="1"/>
            </p:cNvPicPr>
            <p:nvPr/>
          </p:nvPicPr>
          <p:blipFill>
            <a:blip r:embed="rId2"/>
            <a:srcRect l="3440" t="8999" r="41476" b="40564"/>
            <a:stretch>
              <a:fillRect/>
            </a:stretch>
          </p:blipFill>
          <p:spPr>
            <a:xfrm rot="16200000">
              <a:off x="11113" y="2025"/>
              <a:ext cx="5059" cy="6805"/>
            </a:xfrm>
            <a:prstGeom prst="rect">
              <a:avLst/>
            </a:prstGeom>
          </p:spPr>
        </p:pic>
        <p:pic>
          <p:nvPicPr>
            <p:cNvPr id="9" name="图片 8" descr="福田彩田学校智能教室灯_00"/>
            <p:cNvPicPr>
              <a:picLocks noChangeAspect="1"/>
            </p:cNvPicPr>
            <p:nvPr/>
          </p:nvPicPr>
          <p:blipFill>
            <a:blip r:embed="rId2"/>
            <a:srcRect l="65434" t="15409" r="7679" b="41179"/>
            <a:stretch>
              <a:fillRect/>
            </a:stretch>
          </p:blipFill>
          <p:spPr>
            <a:xfrm rot="16200000">
              <a:off x="5253" y="2143"/>
              <a:ext cx="2875" cy="6569"/>
            </a:xfrm>
            <a:prstGeom prst="rect">
              <a:avLst/>
            </a:prstGeom>
          </p:spPr>
        </p:pic>
      </p:grpSp>
    </p:spTree>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4" name="文本框 3"/>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6" name="图片 5"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6" name="矩形 15"/>
          <p:cNvSpPr/>
          <p:nvPr/>
        </p:nvSpPr>
        <p:spPr>
          <a:xfrm>
            <a:off x="704514" y="533510"/>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3" name="文本框 32"/>
          <p:cNvSpPr txBox="1"/>
          <p:nvPr/>
        </p:nvSpPr>
        <p:spPr>
          <a:xfrm>
            <a:off x="4161155" y="1019810"/>
            <a:ext cx="4081145" cy="475615"/>
          </a:xfrm>
          <a:prstGeom prst="rect">
            <a:avLst/>
          </a:prstGeom>
          <a:noFill/>
        </p:spPr>
        <p:txBody>
          <a:bodyPr wrap="square" rtlCol="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5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安装定位图</a:t>
            </a:r>
            <a:r>
              <a:rPr lang="en-US" altLang="zh-CN" sz="2500" noProof="0" dirty="0">
                <a:ln>
                  <a:noFill/>
                </a:ln>
                <a:effectLst/>
                <a:uLnTx/>
                <a:uFillTx/>
                <a:latin typeface="Arial" panose="020B0604020202020204"/>
                <a:ea typeface="微软雅黑" panose="020B0503020204020204" charset="-122"/>
                <a:cs typeface="+mn-ea"/>
                <a:sym typeface="Arial" panose="020B0604020202020204"/>
              </a:rPr>
              <a:t>/</a:t>
            </a:r>
            <a:r>
              <a:rPr lang="en-US" altLang="zh-CN" sz="2500" b="1" noProof="0" dirty="0">
                <a:ln>
                  <a:noFill/>
                </a:ln>
                <a:effectLst/>
                <a:uLnTx/>
                <a:uFillTx/>
                <a:latin typeface="Arial" panose="020B0604020202020204"/>
                <a:ea typeface="微软雅黑" panose="020B0503020204020204" charset="-122"/>
                <a:cs typeface="+mn-ea"/>
                <a:sym typeface="Arial" panose="020B0604020202020204"/>
              </a:rPr>
              <a:t>12</a:t>
            </a:r>
            <a:r>
              <a:rPr lang="zh-CN" altLang="en-US" sz="2500" b="1" noProof="0" dirty="0">
                <a:ln>
                  <a:noFill/>
                </a:ln>
                <a:effectLst/>
                <a:uLnTx/>
                <a:uFillTx/>
                <a:latin typeface="Arial" panose="020B0604020202020204"/>
                <a:ea typeface="微软雅黑" panose="020B0503020204020204" charset="-122"/>
                <a:cs typeface="+mn-ea"/>
                <a:sym typeface="Arial" panose="020B0604020202020204"/>
              </a:rPr>
              <a:t>+3</a:t>
            </a:r>
            <a:endParaRPr kumimoji="0" lang="zh-CN" altLang="en-US" sz="25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endParaRPr>
          </a:p>
        </p:txBody>
      </p:sp>
      <p:pic>
        <p:nvPicPr>
          <p:cNvPr id="2" name="图片 1"/>
          <p:cNvPicPr>
            <a:picLocks noChangeAspect="1"/>
          </p:cNvPicPr>
          <p:nvPr/>
        </p:nvPicPr>
        <p:blipFill>
          <a:blip r:embed="rId2"/>
          <a:stretch>
            <a:fillRect/>
          </a:stretch>
        </p:blipFill>
        <p:spPr>
          <a:xfrm>
            <a:off x="2237105" y="1495425"/>
            <a:ext cx="7402195" cy="4733290"/>
          </a:xfrm>
          <a:prstGeom prst="rect">
            <a:avLst/>
          </a:prstGeom>
        </p:spPr>
      </p:pic>
    </p:spTree>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矩形 5"/>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7" name="文本框 6"/>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8" name="图片 7"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6" name="矩形 15"/>
          <p:cNvSpPr/>
          <p:nvPr/>
        </p:nvSpPr>
        <p:spPr>
          <a:xfrm>
            <a:off x="704514" y="533510"/>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3" name="文本框 32"/>
          <p:cNvSpPr txBox="1"/>
          <p:nvPr/>
        </p:nvSpPr>
        <p:spPr>
          <a:xfrm>
            <a:off x="4808981" y="1019810"/>
            <a:ext cx="2575560" cy="475615"/>
          </a:xfrm>
          <a:prstGeom prst="rect">
            <a:avLst/>
          </a:prstGeom>
          <a:noFill/>
        </p:spPr>
        <p:txBody>
          <a:bodyPr wrap="square" rtlCol="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5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模拟图和伪色图</a:t>
            </a:r>
            <a:endParaRPr kumimoji="0" lang="zh-CN" altLang="en-US" sz="25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endParaRPr>
          </a:p>
        </p:txBody>
      </p:sp>
      <p:pic>
        <p:nvPicPr>
          <p:cNvPr id="2" name="图片 1" descr="bb5e6aeb0a60f6c65c8893ed57e1293"/>
          <p:cNvPicPr>
            <a:picLocks noChangeAspect="1"/>
          </p:cNvPicPr>
          <p:nvPr/>
        </p:nvPicPr>
        <p:blipFill>
          <a:blip r:embed="rId2"/>
          <a:srcRect l="5638" r="3888"/>
          <a:stretch>
            <a:fillRect/>
          </a:stretch>
        </p:blipFill>
        <p:spPr>
          <a:xfrm rot="5400000">
            <a:off x="998220" y="2312670"/>
            <a:ext cx="3789680" cy="2802255"/>
          </a:xfrm>
          <a:prstGeom prst="rect">
            <a:avLst/>
          </a:prstGeom>
        </p:spPr>
      </p:pic>
      <p:pic>
        <p:nvPicPr>
          <p:cNvPr id="3" name="图片 2" descr="0bc82f657b67e4ca8d0bfe1f170c76e"/>
          <p:cNvPicPr>
            <a:picLocks noChangeAspect="1"/>
          </p:cNvPicPr>
          <p:nvPr/>
        </p:nvPicPr>
        <p:blipFill>
          <a:blip r:embed="rId3"/>
          <a:stretch>
            <a:fillRect/>
          </a:stretch>
        </p:blipFill>
        <p:spPr>
          <a:xfrm>
            <a:off x="7865110" y="1819275"/>
            <a:ext cx="2836545" cy="3789680"/>
          </a:xfrm>
          <a:prstGeom prst="rect">
            <a:avLst/>
          </a:prstGeom>
        </p:spPr>
      </p:pic>
      <p:pic>
        <p:nvPicPr>
          <p:cNvPr id="4" name="图片 3" descr="36e47c5ced00da10ee0b86115ac2787"/>
          <p:cNvPicPr>
            <a:picLocks noChangeAspect="1"/>
          </p:cNvPicPr>
          <p:nvPr/>
        </p:nvPicPr>
        <p:blipFill>
          <a:blip r:embed="rId4"/>
          <a:stretch>
            <a:fillRect/>
          </a:stretch>
        </p:blipFill>
        <p:spPr>
          <a:xfrm>
            <a:off x="4425950" y="1818640"/>
            <a:ext cx="3202305" cy="3789680"/>
          </a:xfrm>
          <a:prstGeom prst="rect">
            <a:avLst/>
          </a:prstGeom>
        </p:spPr>
      </p:pic>
    </p:spTree>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4" name="文本框 3"/>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6" name="图片 5"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6" name="矩形 15"/>
          <p:cNvSpPr/>
          <p:nvPr/>
        </p:nvSpPr>
        <p:spPr>
          <a:xfrm>
            <a:off x="704514" y="533510"/>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3" name="文本框 32"/>
          <p:cNvSpPr txBox="1"/>
          <p:nvPr/>
        </p:nvSpPr>
        <p:spPr>
          <a:xfrm>
            <a:off x="5220461" y="1019810"/>
            <a:ext cx="1752600" cy="475615"/>
          </a:xfrm>
          <a:prstGeom prst="rect">
            <a:avLst/>
          </a:prstGeom>
          <a:noFill/>
        </p:spPr>
        <p:txBody>
          <a:bodyPr wrap="square" rtlCol="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5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3D</a:t>
            </a:r>
            <a:r>
              <a:rPr kumimoji="0" lang="zh-CN" altLang="en-US" sz="25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效果图</a:t>
            </a:r>
            <a:endParaRPr kumimoji="0" lang="zh-CN" altLang="en-US" sz="25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endParaRPr>
          </a:p>
        </p:txBody>
      </p:sp>
      <p:pic>
        <p:nvPicPr>
          <p:cNvPr id="8" name="图片 7" descr="b7e72bf8b372404811f6e5cb16e7707"/>
          <p:cNvPicPr>
            <a:picLocks noChangeAspect="1"/>
          </p:cNvPicPr>
          <p:nvPr/>
        </p:nvPicPr>
        <p:blipFill>
          <a:blip r:embed="rId2"/>
          <a:stretch>
            <a:fillRect/>
          </a:stretch>
        </p:blipFill>
        <p:spPr>
          <a:xfrm>
            <a:off x="1397000" y="2051685"/>
            <a:ext cx="4430395" cy="3322955"/>
          </a:xfrm>
          <a:prstGeom prst="roundRect">
            <a:avLst/>
          </a:prstGeom>
        </p:spPr>
      </p:pic>
      <p:pic>
        <p:nvPicPr>
          <p:cNvPr id="2" name="图片 1"/>
          <p:cNvPicPr>
            <a:picLocks noChangeAspect="1"/>
          </p:cNvPicPr>
          <p:nvPr/>
        </p:nvPicPr>
        <p:blipFill>
          <a:blip r:embed="rId3"/>
          <a:stretch>
            <a:fillRect/>
          </a:stretch>
        </p:blipFill>
        <p:spPr>
          <a:xfrm>
            <a:off x="6134100" y="1946275"/>
            <a:ext cx="4830445" cy="3250565"/>
          </a:xfrm>
          <a:prstGeom prst="rect">
            <a:avLst/>
          </a:prstGeom>
        </p:spPr>
      </p:pic>
    </p:spTree>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 name="文本框 2"/>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4" name="图片 3"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6" name="矩形 15"/>
          <p:cNvSpPr/>
          <p:nvPr/>
        </p:nvSpPr>
        <p:spPr>
          <a:xfrm>
            <a:off x="704514" y="533510"/>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grpSp>
        <p:nvGrpSpPr>
          <p:cNvPr id="11" name="组合 10"/>
          <p:cNvGrpSpPr/>
          <p:nvPr/>
        </p:nvGrpSpPr>
        <p:grpSpPr>
          <a:xfrm>
            <a:off x="1586991" y="1598930"/>
            <a:ext cx="9019540" cy="4022090"/>
            <a:chOff x="2092" y="3254"/>
            <a:chExt cx="12903" cy="5754"/>
          </a:xfrm>
        </p:grpSpPr>
        <p:pic>
          <p:nvPicPr>
            <p:cNvPr id="6" name="图片 5"/>
            <p:cNvPicPr>
              <a:picLocks noChangeAspect="1"/>
            </p:cNvPicPr>
            <p:nvPr/>
          </p:nvPicPr>
          <p:blipFill>
            <a:blip r:embed="rId2"/>
            <a:stretch>
              <a:fillRect/>
            </a:stretch>
          </p:blipFill>
          <p:spPr>
            <a:xfrm>
              <a:off x="2092" y="3254"/>
              <a:ext cx="5152" cy="4450"/>
            </a:xfrm>
            <a:prstGeom prst="rect">
              <a:avLst/>
            </a:prstGeom>
          </p:spPr>
        </p:pic>
        <p:pic>
          <p:nvPicPr>
            <p:cNvPr id="8" name="图片 7"/>
            <p:cNvPicPr>
              <a:picLocks noChangeAspect="1"/>
            </p:cNvPicPr>
            <p:nvPr/>
          </p:nvPicPr>
          <p:blipFill>
            <a:blip r:embed="rId3"/>
            <a:stretch>
              <a:fillRect/>
            </a:stretch>
          </p:blipFill>
          <p:spPr>
            <a:xfrm>
              <a:off x="2092" y="7840"/>
              <a:ext cx="5896" cy="1169"/>
            </a:xfrm>
            <a:prstGeom prst="rect">
              <a:avLst/>
            </a:prstGeom>
          </p:spPr>
        </p:pic>
        <p:pic>
          <p:nvPicPr>
            <p:cNvPr id="9" name="图片 8"/>
            <p:cNvPicPr>
              <a:picLocks noChangeAspect="1"/>
            </p:cNvPicPr>
            <p:nvPr/>
          </p:nvPicPr>
          <p:blipFill>
            <a:blip r:embed="rId4"/>
            <a:stretch>
              <a:fillRect/>
            </a:stretch>
          </p:blipFill>
          <p:spPr>
            <a:xfrm>
              <a:off x="8181" y="3573"/>
              <a:ext cx="6814" cy="2101"/>
            </a:xfrm>
            <a:prstGeom prst="rect">
              <a:avLst/>
            </a:prstGeom>
          </p:spPr>
        </p:pic>
        <p:pic>
          <p:nvPicPr>
            <p:cNvPr id="10" name="图片 9"/>
            <p:cNvPicPr>
              <a:picLocks noChangeAspect="1"/>
            </p:cNvPicPr>
            <p:nvPr/>
          </p:nvPicPr>
          <p:blipFill>
            <a:blip r:embed="rId5"/>
            <a:stretch>
              <a:fillRect/>
            </a:stretch>
          </p:blipFill>
          <p:spPr>
            <a:xfrm>
              <a:off x="8181" y="7878"/>
              <a:ext cx="5902" cy="1071"/>
            </a:xfrm>
            <a:prstGeom prst="rect">
              <a:avLst/>
            </a:prstGeom>
          </p:spPr>
        </p:pic>
      </p:grpSp>
      <p:sp>
        <p:nvSpPr>
          <p:cNvPr id="12" name="文本框 11"/>
          <p:cNvSpPr txBox="1"/>
          <p:nvPr/>
        </p:nvSpPr>
        <p:spPr>
          <a:xfrm>
            <a:off x="4750244" y="1019810"/>
            <a:ext cx="2693035" cy="475615"/>
          </a:xfrm>
          <a:prstGeom prst="rect">
            <a:avLst/>
          </a:prstGeom>
          <a:noFill/>
        </p:spPr>
        <p:txBody>
          <a:bodyPr wrap="square" rtlCol="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5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灯光设计模拟图</a:t>
            </a:r>
            <a:endParaRPr kumimoji="0" lang="zh-CN" altLang="en-US" sz="25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endParaRPr>
          </a:p>
        </p:txBody>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2" name="文本框 31"/>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pic>
        <p:nvPicPr>
          <p:cNvPr id="3" name="图片 2" descr="摄图网_500224369_智能生活智能设备（非企业商用）"/>
          <p:cNvPicPr>
            <a:picLocks noChangeAspect="1"/>
          </p:cNvPicPr>
          <p:nvPr/>
        </p:nvPicPr>
        <p:blipFill>
          <a:blip r:embed="rId1"/>
          <a:stretch>
            <a:fillRect/>
          </a:stretch>
        </p:blipFill>
        <p:spPr>
          <a:xfrm>
            <a:off x="6460490" y="556895"/>
            <a:ext cx="5018405" cy="3345815"/>
          </a:xfrm>
          <a:prstGeom prst="rect">
            <a:avLst/>
          </a:prstGeom>
        </p:spPr>
      </p:pic>
      <p:sp>
        <p:nvSpPr>
          <p:cNvPr id="27" name="文本框 26"/>
          <p:cNvSpPr txBox="1"/>
          <p:nvPr/>
        </p:nvSpPr>
        <p:spPr>
          <a:xfrm>
            <a:off x="1737360" y="1633220"/>
            <a:ext cx="4079875" cy="475615"/>
          </a:xfrm>
          <a:prstGeom prst="rect">
            <a:avLst/>
          </a:prstGeom>
          <a:noFill/>
        </p:spPr>
        <p:txBody>
          <a:bodyPr wrap="square" rtlCol="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5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健康是人类最基本的需求</a:t>
            </a:r>
            <a:endParaRPr kumimoji="0" lang="zh-CN" altLang="en-US" sz="25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endParaRPr>
          </a:p>
        </p:txBody>
      </p:sp>
      <p:sp>
        <p:nvSpPr>
          <p:cNvPr id="30" name="TextBox 23"/>
          <p:cNvSpPr txBox="1">
            <a:spLocks noChangeArrowheads="1"/>
          </p:cNvSpPr>
          <p:nvPr/>
        </p:nvSpPr>
        <p:spPr bwMode="auto">
          <a:xfrm>
            <a:off x="1737360" y="2414905"/>
            <a:ext cx="4079875" cy="1053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alt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       </a:t>
            </a:r>
            <a:r>
              <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手机、电脑、显示屏、电视等电子产品的光对人体的健康造成很大的伤害，其中</a:t>
            </a:r>
            <a:r>
              <a:rPr kumimoji="0" lang="zh-CN" sz="1600" b="1" i="0" u="none" strike="noStrike" kern="1200" cap="none" spc="0" normalizeH="0" baseline="0" noProof="0">
                <a:ln>
                  <a:noFill/>
                </a:ln>
                <a:solidFill>
                  <a:srgbClr val="005BAB"/>
                </a:solidFill>
                <a:effectLst/>
                <a:uLnTx/>
                <a:uFillTx/>
                <a:latin typeface="Arial" panose="020B0604020202020204"/>
                <a:ea typeface="微软雅黑" panose="020B0503020204020204" charset="-122"/>
                <a:cs typeface="+mn-ea"/>
                <a:sym typeface="Arial" panose="020B0604020202020204"/>
              </a:rPr>
              <a:t>对眼睛的危害最大</a:t>
            </a:r>
            <a:r>
              <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，中国的近视率目前是世界第一，对国民的身体素质造成很大的影响。</a:t>
            </a:r>
            <a:endPar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2" name="TextBox 23"/>
          <p:cNvSpPr txBox="1">
            <a:spLocks noChangeArrowheads="1"/>
          </p:cNvSpPr>
          <p:nvPr/>
        </p:nvSpPr>
        <p:spPr bwMode="auto">
          <a:xfrm>
            <a:off x="1737360" y="4018915"/>
            <a:ext cx="893064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altLang="zh-CN" sz="2500" b="1" i="0" u="none" strike="noStrike" kern="1200" cap="none" spc="0" normalizeH="0" baseline="0" noProof="0">
                <a:ln>
                  <a:noFill/>
                </a:ln>
                <a:solidFill>
                  <a:srgbClr val="005BAB"/>
                </a:solidFill>
                <a:effectLst/>
                <a:uLnTx/>
                <a:uFillTx/>
                <a:latin typeface="微软雅黑" panose="020B0503020204020204" charset="-122"/>
                <a:cs typeface="微软雅黑" panose="020B0503020204020204" charset="-122"/>
                <a:sym typeface="Arial" panose="020B0604020202020204"/>
              </a:rPr>
              <a:t>       </a:t>
            </a:r>
            <a:r>
              <a:rPr kumimoji="0" lang="zh-CN" sz="2500" b="1" i="0" u="none" strike="noStrike" kern="1200" cap="none" spc="0" normalizeH="0" baseline="0" noProof="0">
                <a:ln>
                  <a:noFill/>
                </a:ln>
                <a:solidFill>
                  <a:srgbClr val="005BAB"/>
                </a:solidFill>
                <a:effectLst/>
                <a:uLnTx/>
                <a:uFillTx/>
                <a:latin typeface="微软雅黑" panose="020B0503020204020204" charset="-122"/>
                <a:cs typeface="微软雅黑" panose="020B0503020204020204" charset="-122"/>
                <a:sym typeface="Arial" panose="020B0604020202020204"/>
              </a:rPr>
              <a:t>中山大学医学院眼科医院高前应教授在报告中指出：如果我们现在不注重光的健康，对于我们这代及下一代人都是一场灾难！</a:t>
            </a:r>
            <a:endParaRPr kumimoji="0" lang="zh-CN" sz="2500" b="1" i="0" u="none" strike="noStrike" kern="1200" cap="none" spc="0" normalizeH="0" baseline="0" noProof="0">
              <a:ln>
                <a:noFill/>
              </a:ln>
              <a:solidFill>
                <a:srgbClr val="005BAB"/>
              </a:solidFill>
              <a:effectLst/>
              <a:uLnTx/>
              <a:uFillTx/>
              <a:latin typeface="微软雅黑" panose="020B0503020204020204" charset="-122"/>
              <a:cs typeface="微软雅黑" panose="020B0503020204020204" charset="-122"/>
              <a:sym typeface="Arial" panose="020B0604020202020204"/>
            </a:endParaRPr>
          </a:p>
        </p:txBody>
      </p:sp>
      <p:pic>
        <p:nvPicPr>
          <p:cNvPr id="6" name="图片 5" descr="凡特LOGO横-01"/>
          <p:cNvPicPr>
            <a:picLocks noChangeAspect="1"/>
          </p:cNvPicPr>
          <p:nvPr/>
        </p:nvPicPr>
        <p:blipFill>
          <a:blip r:embed="rId2"/>
          <a:stretch>
            <a:fillRect/>
          </a:stretch>
        </p:blipFill>
        <p:spPr>
          <a:xfrm>
            <a:off x="5121910" y="-125730"/>
            <a:ext cx="1965325" cy="747395"/>
          </a:xfrm>
          <a:prstGeom prst="rect">
            <a:avLst/>
          </a:prstGeom>
        </p:spPr>
      </p:pic>
    </p:spTree>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 name="文本框 2"/>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8" name="图片 7"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7" name="圆角矩形 6"/>
          <p:cNvSpPr/>
          <p:nvPr/>
        </p:nvSpPr>
        <p:spPr>
          <a:xfrm>
            <a:off x="1118870" y="1532890"/>
            <a:ext cx="4701540" cy="3981450"/>
          </a:xfrm>
          <a:prstGeom prst="roundRect">
            <a:avLst>
              <a:gd name="adj" fmla="val 6786"/>
            </a:avLst>
          </a:prstGeom>
          <a:solidFill>
            <a:schemeClr val="bg1"/>
          </a:solidFill>
          <a:ln w="25400">
            <a:solidFill>
              <a:srgbClr val="0059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4" name="图片 13" descr="a6"/>
          <p:cNvPicPr>
            <a:picLocks noChangeAspect="1"/>
          </p:cNvPicPr>
          <p:nvPr/>
        </p:nvPicPr>
        <p:blipFill>
          <a:blip r:embed="rId2"/>
          <a:stretch>
            <a:fillRect/>
          </a:stretch>
        </p:blipFill>
        <p:spPr>
          <a:xfrm>
            <a:off x="1489640" y="1718945"/>
            <a:ext cx="3960000" cy="2471485"/>
          </a:xfrm>
          <a:prstGeom prst="rect">
            <a:avLst/>
          </a:prstGeom>
        </p:spPr>
      </p:pic>
      <p:grpSp>
        <p:nvGrpSpPr>
          <p:cNvPr id="15" name="组合 14"/>
          <p:cNvGrpSpPr/>
          <p:nvPr/>
        </p:nvGrpSpPr>
        <p:grpSpPr>
          <a:xfrm>
            <a:off x="6197600" y="1409256"/>
            <a:ext cx="4852670" cy="4122420"/>
            <a:chOff x="9760" y="2297"/>
            <a:chExt cx="7642" cy="6492"/>
          </a:xfrm>
        </p:grpSpPr>
        <p:grpSp>
          <p:nvGrpSpPr>
            <p:cNvPr id="6" name="组合 5"/>
            <p:cNvGrpSpPr/>
            <p:nvPr/>
          </p:nvGrpSpPr>
          <p:grpSpPr>
            <a:xfrm>
              <a:off x="9760" y="2913"/>
              <a:ext cx="7642" cy="5876"/>
              <a:chOff x="9760" y="3063"/>
              <a:chExt cx="7642" cy="5876"/>
            </a:xfrm>
          </p:grpSpPr>
          <p:sp>
            <p:nvSpPr>
              <p:cNvPr id="4" name="TextBox 23"/>
              <p:cNvSpPr txBox="1">
                <a:spLocks noChangeArrowheads="1"/>
              </p:cNvSpPr>
              <p:nvPr/>
            </p:nvSpPr>
            <p:spPr bwMode="auto">
              <a:xfrm>
                <a:off x="9980" y="3063"/>
                <a:ext cx="5319"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产品型号</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en-US" alt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FT</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-205036</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7" name="圆角矩形 26"/>
              <p:cNvSpPr/>
              <p:nvPr/>
            </p:nvSpPr>
            <p:spPr>
              <a:xfrm>
                <a:off x="9760" y="5924"/>
                <a:ext cx="7642" cy="3015"/>
              </a:xfrm>
              <a:prstGeom prst="roundRect">
                <a:avLst>
                  <a:gd name="adj" fmla="val 142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TextBox 23"/>
              <p:cNvSpPr txBox="1">
                <a:spLocks noChangeArrowheads="1"/>
              </p:cNvSpPr>
              <p:nvPr/>
            </p:nvSpPr>
            <p:spPr bwMode="auto">
              <a:xfrm>
                <a:off x="9980" y="3578"/>
                <a:ext cx="5319"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货       </a:t>
                </a:r>
                <a:r>
                  <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号</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en-US" alt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FT</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-205036-001（非智能款）</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lang="zh-CN" sz="1300" noProof="0">
                    <a:ln>
                      <a:noFill/>
                    </a:ln>
                    <a:solidFill>
                      <a:srgbClr val="293B13"/>
                    </a:solidFill>
                    <a:effectLst/>
                    <a:uLnTx/>
                    <a:uFillTx/>
                    <a:latin typeface="Arial" panose="020B0604020202020204"/>
                    <a:cs typeface="+mn-ea"/>
                    <a:sym typeface="Arial" panose="020B0604020202020204"/>
                  </a:rPr>
                  <a:t>                   </a:t>
                </a:r>
                <a:r>
                  <a:rPr lang="en-US" sz="1300" noProof="0">
                    <a:ln>
                      <a:noFill/>
                    </a:ln>
                    <a:solidFill>
                      <a:srgbClr val="293B13"/>
                    </a:solidFill>
                    <a:effectLst/>
                    <a:uLnTx/>
                    <a:uFillTx/>
                    <a:latin typeface="Arial" panose="020B0604020202020204"/>
                    <a:cs typeface="+mn-ea"/>
                    <a:sym typeface="Arial" panose="020B0604020202020204"/>
                  </a:rPr>
                  <a:t>FTB</a:t>
                </a:r>
                <a:r>
                  <a:rPr lang="zh-CN" sz="1300" noProof="0">
                    <a:ln>
                      <a:noFill/>
                    </a:ln>
                    <a:solidFill>
                      <a:srgbClr val="293B13"/>
                    </a:solidFill>
                    <a:effectLst/>
                    <a:uLnTx/>
                    <a:uFillTx/>
                    <a:latin typeface="Arial" panose="020B0604020202020204"/>
                    <a:cs typeface="+mn-ea"/>
                    <a:sym typeface="Arial" panose="020B0604020202020204"/>
                  </a:rPr>
                  <a:t>-205036-001（智能款）</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4" name="TextBox 23"/>
              <p:cNvSpPr txBox="1">
                <a:spLocks noChangeArrowheads="1"/>
              </p:cNvSpPr>
              <p:nvPr/>
            </p:nvSpPr>
            <p:spPr bwMode="auto">
              <a:xfrm>
                <a:off x="9980" y="4348"/>
                <a:ext cx="5319"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产品功能</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en-US" alt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LED</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护眼黑板灯</a:t>
                </a:r>
                <a:endPar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5" name="TextBox 23"/>
              <p:cNvSpPr txBox="1">
                <a:spLocks noChangeArrowheads="1"/>
              </p:cNvSpPr>
              <p:nvPr/>
            </p:nvSpPr>
            <p:spPr bwMode="auto">
              <a:xfrm>
                <a:off x="9980" y="4863"/>
                <a:ext cx="5319"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安装方式</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：吊装</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6" name="TextBox 23"/>
              <p:cNvSpPr txBox="1">
                <a:spLocks noChangeArrowheads="1"/>
              </p:cNvSpPr>
              <p:nvPr/>
            </p:nvSpPr>
            <p:spPr bwMode="auto">
              <a:xfrm>
                <a:off x="9980" y="5378"/>
                <a:ext cx="5319"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使用场所</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：教室</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pic>
            <p:nvPicPr>
              <p:cNvPr id="28" name="图片 27" descr="a7"/>
              <p:cNvPicPr>
                <a:picLocks noChangeAspect="1"/>
              </p:cNvPicPr>
              <p:nvPr/>
            </p:nvPicPr>
            <p:blipFill>
              <a:blip r:embed="rId3"/>
              <a:stretch>
                <a:fillRect/>
              </a:stretch>
            </p:blipFill>
            <p:spPr>
              <a:xfrm>
                <a:off x="11247" y="6092"/>
                <a:ext cx="4867" cy="2678"/>
              </a:xfrm>
              <a:prstGeom prst="rect">
                <a:avLst/>
              </a:prstGeom>
            </p:spPr>
          </p:pic>
        </p:grpSp>
        <p:sp>
          <p:nvSpPr>
            <p:cNvPr id="11" name="圆角矩形 10"/>
            <p:cNvSpPr/>
            <p:nvPr/>
          </p:nvSpPr>
          <p:spPr>
            <a:xfrm>
              <a:off x="9957" y="2297"/>
              <a:ext cx="2453" cy="503"/>
            </a:xfrm>
            <a:prstGeom prst="roundRect">
              <a:avLst/>
            </a:prstGeom>
            <a:solidFill>
              <a:srgbClr val="90C43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TextBox 23"/>
            <p:cNvSpPr txBox="1">
              <a:spLocks noChangeArrowheads="1"/>
            </p:cNvSpPr>
            <p:nvPr/>
          </p:nvSpPr>
          <p:spPr bwMode="auto">
            <a:xfrm>
              <a:off x="9980" y="2305"/>
              <a:ext cx="2640" cy="495"/>
            </a:xfrm>
            <a:prstGeom prst="rect">
              <a:avLst/>
            </a:prstGeom>
            <a:solidFill>
              <a:srgbClr val="005B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6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LED护眼黑板灯</a:t>
              </a:r>
              <a:endParaRPr kumimoji="0" lang="zh-CN" sz="16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grpSp>
      <p:pic>
        <p:nvPicPr>
          <p:cNvPr id="13" name="图片 12" descr="33333"/>
          <p:cNvPicPr>
            <a:picLocks noChangeAspect="1"/>
          </p:cNvPicPr>
          <p:nvPr/>
        </p:nvPicPr>
        <p:blipFill>
          <a:blip r:embed="rId4"/>
          <a:stretch>
            <a:fillRect/>
          </a:stretch>
        </p:blipFill>
        <p:spPr>
          <a:xfrm>
            <a:off x="1639570" y="4296410"/>
            <a:ext cx="2249170" cy="990600"/>
          </a:xfrm>
          <a:prstGeom prst="rect">
            <a:avLst/>
          </a:prstGeom>
        </p:spPr>
      </p:pic>
    </p:spTree>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 name="文本框 2"/>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6" name="图片 5"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7" name="圆角矩形 6"/>
          <p:cNvSpPr/>
          <p:nvPr/>
        </p:nvSpPr>
        <p:spPr>
          <a:xfrm>
            <a:off x="1118870" y="1532890"/>
            <a:ext cx="4701540" cy="3981450"/>
          </a:xfrm>
          <a:prstGeom prst="roundRect">
            <a:avLst>
              <a:gd name="adj" fmla="val 6786"/>
            </a:avLst>
          </a:prstGeom>
          <a:solidFill>
            <a:schemeClr val="bg1"/>
          </a:solidFill>
          <a:ln w="25400">
            <a:solidFill>
              <a:srgbClr val="0059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9" name="图片 8" descr="222222222"/>
          <p:cNvPicPr>
            <a:picLocks noChangeAspect="1"/>
          </p:cNvPicPr>
          <p:nvPr/>
        </p:nvPicPr>
        <p:blipFill>
          <a:blip r:embed="rId2"/>
          <a:stretch>
            <a:fillRect/>
          </a:stretch>
        </p:blipFill>
        <p:spPr>
          <a:xfrm>
            <a:off x="1489640" y="1718945"/>
            <a:ext cx="3960000" cy="2284690"/>
          </a:xfrm>
          <a:prstGeom prst="rect">
            <a:avLst/>
          </a:prstGeom>
        </p:spPr>
      </p:pic>
      <p:grpSp>
        <p:nvGrpSpPr>
          <p:cNvPr id="11" name="组合 10"/>
          <p:cNvGrpSpPr/>
          <p:nvPr/>
        </p:nvGrpSpPr>
        <p:grpSpPr>
          <a:xfrm>
            <a:off x="6197600" y="1418464"/>
            <a:ext cx="4852670" cy="4103370"/>
            <a:chOff x="9760" y="2447"/>
            <a:chExt cx="7642" cy="6462"/>
          </a:xfrm>
        </p:grpSpPr>
        <p:sp>
          <p:nvSpPr>
            <p:cNvPr id="20" name="圆角矩形 19"/>
            <p:cNvSpPr/>
            <p:nvPr/>
          </p:nvSpPr>
          <p:spPr>
            <a:xfrm>
              <a:off x="9957" y="2447"/>
              <a:ext cx="3023" cy="503"/>
            </a:xfrm>
            <a:prstGeom prst="roundRect">
              <a:avLst/>
            </a:prstGeom>
            <a:solidFill>
              <a:srgbClr val="90C43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TextBox 23"/>
            <p:cNvSpPr txBox="1">
              <a:spLocks noChangeArrowheads="1"/>
            </p:cNvSpPr>
            <p:nvPr/>
          </p:nvSpPr>
          <p:spPr bwMode="auto">
            <a:xfrm>
              <a:off x="9980" y="3063"/>
              <a:ext cx="5319"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产品型号</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en-US" alt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FT</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-204036</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8" name="TextBox 23"/>
            <p:cNvSpPr txBox="1">
              <a:spLocks noChangeArrowheads="1"/>
            </p:cNvSpPr>
            <p:nvPr/>
          </p:nvSpPr>
          <p:spPr bwMode="auto">
            <a:xfrm>
              <a:off x="9980" y="2455"/>
              <a:ext cx="3000" cy="495"/>
            </a:xfrm>
            <a:prstGeom prst="rect">
              <a:avLst/>
            </a:prstGeom>
            <a:solidFill>
              <a:srgbClr val="005B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altLang="zh-CN" sz="16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002</a:t>
              </a:r>
              <a:r>
                <a:rPr kumimoji="0" lang="zh-CN" sz="16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LED护眼教室灯</a:t>
              </a:r>
              <a:endParaRPr kumimoji="0" lang="zh-CN" sz="16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27" name="圆角矩形 26"/>
            <p:cNvSpPr/>
            <p:nvPr/>
          </p:nvSpPr>
          <p:spPr>
            <a:xfrm>
              <a:off x="9760" y="5894"/>
              <a:ext cx="7642" cy="3015"/>
            </a:xfrm>
            <a:prstGeom prst="roundRect">
              <a:avLst>
                <a:gd name="adj" fmla="val 142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TextBox 23"/>
            <p:cNvSpPr txBox="1">
              <a:spLocks noChangeArrowheads="1"/>
            </p:cNvSpPr>
            <p:nvPr/>
          </p:nvSpPr>
          <p:spPr bwMode="auto">
            <a:xfrm>
              <a:off x="9980" y="3537"/>
              <a:ext cx="5319"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货       </a:t>
              </a:r>
              <a:r>
                <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号</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en-US" alt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FT</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-20</a:t>
              </a:r>
              <a:r>
                <a:rPr kumimoji="0" lang="en-US" alt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4</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036-00</a:t>
              </a:r>
              <a:r>
                <a:rPr kumimoji="0" lang="en-US" alt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2</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（非智能款）</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                   </a:t>
              </a:r>
              <a:r>
                <a:rPr lang="en-US" sz="1300" noProof="0">
                  <a:ln>
                    <a:noFill/>
                  </a:ln>
                  <a:solidFill>
                    <a:srgbClr val="293B13"/>
                  </a:solidFill>
                  <a:effectLst/>
                  <a:uLnTx/>
                  <a:uFillTx/>
                  <a:latin typeface="Arial" panose="020B0604020202020204"/>
                  <a:cs typeface="+mn-ea"/>
                  <a:sym typeface="Arial" panose="020B0604020202020204"/>
                </a:rPr>
                <a:t>FTB</a:t>
              </a:r>
              <a:r>
                <a:rPr lang="zh-CN" sz="1300" noProof="0">
                  <a:ln>
                    <a:noFill/>
                  </a:ln>
                  <a:solidFill>
                    <a:srgbClr val="293B13"/>
                  </a:solidFill>
                  <a:effectLst/>
                  <a:uLnTx/>
                  <a:uFillTx/>
                  <a:latin typeface="Arial" panose="020B0604020202020204"/>
                  <a:cs typeface="+mn-ea"/>
                  <a:sym typeface="Arial" panose="020B0604020202020204"/>
                </a:rPr>
                <a:t>-20</a:t>
              </a:r>
              <a:r>
                <a:rPr lang="en-US" altLang="zh-CN" sz="1300" noProof="0">
                  <a:ln>
                    <a:noFill/>
                  </a:ln>
                  <a:solidFill>
                    <a:srgbClr val="293B13"/>
                  </a:solidFill>
                  <a:effectLst/>
                  <a:uLnTx/>
                  <a:uFillTx/>
                  <a:latin typeface="Arial" panose="020B0604020202020204"/>
                  <a:cs typeface="+mn-ea"/>
                  <a:sym typeface="Arial" panose="020B0604020202020204"/>
                </a:rPr>
                <a:t>4</a:t>
              </a:r>
              <a:r>
                <a:rPr lang="zh-CN" sz="1300" noProof="0">
                  <a:ln>
                    <a:noFill/>
                  </a:ln>
                  <a:solidFill>
                    <a:srgbClr val="293B13"/>
                  </a:solidFill>
                  <a:effectLst/>
                  <a:uLnTx/>
                  <a:uFillTx/>
                  <a:latin typeface="Arial" panose="020B0604020202020204"/>
                  <a:cs typeface="+mn-ea"/>
                  <a:sym typeface="Arial" panose="020B0604020202020204"/>
                </a:rPr>
                <a:t>036-00</a:t>
              </a:r>
              <a:r>
                <a:rPr lang="en-US" altLang="zh-CN" sz="1300" noProof="0">
                  <a:ln>
                    <a:noFill/>
                  </a:ln>
                  <a:solidFill>
                    <a:srgbClr val="293B13"/>
                  </a:solidFill>
                  <a:effectLst/>
                  <a:uLnTx/>
                  <a:uFillTx/>
                  <a:latin typeface="Arial" panose="020B0604020202020204"/>
                  <a:cs typeface="+mn-ea"/>
                  <a:sym typeface="Arial" panose="020B0604020202020204"/>
                </a:rPr>
                <a:t>2</a:t>
              </a:r>
              <a:r>
                <a:rPr lang="zh-CN" sz="1300" noProof="0">
                  <a:ln>
                    <a:noFill/>
                  </a:ln>
                  <a:solidFill>
                    <a:srgbClr val="293B13"/>
                  </a:solidFill>
                  <a:effectLst/>
                  <a:uLnTx/>
                  <a:uFillTx/>
                  <a:latin typeface="Arial" panose="020B0604020202020204"/>
                  <a:cs typeface="+mn-ea"/>
                  <a:sym typeface="Arial" panose="020B0604020202020204"/>
                </a:rPr>
                <a:t>（智能款）</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4" name="TextBox 23"/>
            <p:cNvSpPr txBox="1">
              <a:spLocks noChangeArrowheads="1"/>
            </p:cNvSpPr>
            <p:nvPr/>
          </p:nvSpPr>
          <p:spPr bwMode="auto">
            <a:xfrm>
              <a:off x="9980" y="4236"/>
              <a:ext cx="5319"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产品功能</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en-US" alt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LED</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护眼教室灯</a:t>
              </a:r>
              <a:endPar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5" name="TextBox 23"/>
            <p:cNvSpPr txBox="1">
              <a:spLocks noChangeArrowheads="1"/>
            </p:cNvSpPr>
            <p:nvPr/>
          </p:nvSpPr>
          <p:spPr bwMode="auto">
            <a:xfrm>
              <a:off x="9980" y="4710"/>
              <a:ext cx="5319"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安装方式</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：吊装 / 吸顶 / 嵌入</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6" name="TextBox 23"/>
            <p:cNvSpPr txBox="1">
              <a:spLocks noChangeArrowheads="1"/>
            </p:cNvSpPr>
            <p:nvPr/>
          </p:nvSpPr>
          <p:spPr bwMode="auto">
            <a:xfrm>
              <a:off x="9980" y="5184"/>
              <a:ext cx="7422"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使用场所</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：普通教室、阶梯教室、阅览室、实验室、美术室、 </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                   多媒体教室、计算机教室、电子阅览室等</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pic>
          <p:nvPicPr>
            <p:cNvPr id="10" name="图片 9" descr="33333"/>
            <p:cNvPicPr>
              <a:picLocks noChangeAspect="1"/>
            </p:cNvPicPr>
            <p:nvPr/>
          </p:nvPicPr>
          <p:blipFill>
            <a:blip r:embed="rId3"/>
            <a:stretch>
              <a:fillRect/>
            </a:stretch>
          </p:blipFill>
          <p:spPr>
            <a:xfrm>
              <a:off x="11149" y="6063"/>
              <a:ext cx="4864" cy="2690"/>
            </a:xfrm>
            <a:prstGeom prst="rect">
              <a:avLst/>
            </a:prstGeom>
          </p:spPr>
        </p:pic>
      </p:grpSp>
      <p:pic>
        <p:nvPicPr>
          <p:cNvPr id="12" name="图片 11" descr="33333"/>
          <p:cNvPicPr>
            <a:picLocks noChangeAspect="1"/>
          </p:cNvPicPr>
          <p:nvPr/>
        </p:nvPicPr>
        <p:blipFill>
          <a:blip r:embed="rId4"/>
          <a:stretch>
            <a:fillRect/>
          </a:stretch>
        </p:blipFill>
        <p:spPr>
          <a:xfrm>
            <a:off x="1639570" y="4296410"/>
            <a:ext cx="2877185" cy="990600"/>
          </a:xfrm>
          <a:prstGeom prst="rect">
            <a:avLst/>
          </a:prstGeom>
        </p:spPr>
      </p:pic>
    </p:spTree>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矩形 8"/>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11" name="文本框 10"/>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12" name="图片 11"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7" name="圆角矩形 6"/>
          <p:cNvSpPr/>
          <p:nvPr/>
        </p:nvSpPr>
        <p:spPr>
          <a:xfrm>
            <a:off x="1118870" y="1532890"/>
            <a:ext cx="4701540" cy="3981450"/>
          </a:xfrm>
          <a:prstGeom prst="roundRect">
            <a:avLst>
              <a:gd name="adj" fmla="val 6786"/>
            </a:avLst>
          </a:prstGeom>
          <a:solidFill>
            <a:schemeClr val="bg1"/>
          </a:solidFill>
          <a:ln w="25400">
            <a:solidFill>
              <a:srgbClr val="0059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a9"/>
          <p:cNvPicPr>
            <a:picLocks noChangeAspect="1"/>
          </p:cNvPicPr>
          <p:nvPr/>
        </p:nvPicPr>
        <p:blipFill>
          <a:blip r:embed="rId2"/>
          <a:stretch>
            <a:fillRect/>
          </a:stretch>
        </p:blipFill>
        <p:spPr>
          <a:xfrm>
            <a:off x="1489640" y="1718945"/>
            <a:ext cx="3960000" cy="2393003"/>
          </a:xfrm>
          <a:prstGeom prst="rect">
            <a:avLst/>
          </a:prstGeom>
        </p:spPr>
      </p:pic>
      <p:grpSp>
        <p:nvGrpSpPr>
          <p:cNvPr id="6" name="组合 5"/>
          <p:cNvGrpSpPr/>
          <p:nvPr/>
        </p:nvGrpSpPr>
        <p:grpSpPr>
          <a:xfrm>
            <a:off x="6197600" y="1399414"/>
            <a:ext cx="4852670" cy="4141470"/>
            <a:chOff x="9760" y="2447"/>
            <a:chExt cx="7642" cy="6522"/>
          </a:xfrm>
        </p:grpSpPr>
        <p:sp>
          <p:nvSpPr>
            <p:cNvPr id="20" name="圆角矩形 19"/>
            <p:cNvSpPr/>
            <p:nvPr/>
          </p:nvSpPr>
          <p:spPr>
            <a:xfrm>
              <a:off x="9957" y="2447"/>
              <a:ext cx="3023" cy="503"/>
            </a:xfrm>
            <a:prstGeom prst="roundRect">
              <a:avLst/>
            </a:prstGeom>
            <a:solidFill>
              <a:srgbClr val="90C43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TextBox 23"/>
            <p:cNvSpPr txBox="1">
              <a:spLocks noChangeArrowheads="1"/>
            </p:cNvSpPr>
            <p:nvPr/>
          </p:nvSpPr>
          <p:spPr bwMode="auto">
            <a:xfrm>
              <a:off x="9980" y="3063"/>
              <a:ext cx="5319"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产品型号</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en-US" alt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FT</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-204036</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8" name="TextBox 23"/>
            <p:cNvSpPr txBox="1">
              <a:spLocks noChangeArrowheads="1"/>
            </p:cNvSpPr>
            <p:nvPr/>
          </p:nvSpPr>
          <p:spPr bwMode="auto">
            <a:xfrm>
              <a:off x="9980" y="2455"/>
              <a:ext cx="2999" cy="495"/>
            </a:xfrm>
            <a:prstGeom prst="rect">
              <a:avLst/>
            </a:prstGeom>
            <a:solidFill>
              <a:srgbClr val="005B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altLang="zh-CN" sz="16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004</a:t>
              </a:r>
              <a:r>
                <a:rPr kumimoji="0" lang="zh-CN" sz="16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LED护眼教室灯</a:t>
              </a:r>
              <a:endParaRPr kumimoji="0" lang="zh-CN" sz="16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sp>
          <p:nvSpPr>
            <p:cNvPr id="27" name="圆角矩形 26"/>
            <p:cNvSpPr/>
            <p:nvPr/>
          </p:nvSpPr>
          <p:spPr>
            <a:xfrm>
              <a:off x="9760" y="5954"/>
              <a:ext cx="7642" cy="3015"/>
            </a:xfrm>
            <a:prstGeom prst="roundRect">
              <a:avLst>
                <a:gd name="adj" fmla="val 142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TextBox 23"/>
            <p:cNvSpPr txBox="1">
              <a:spLocks noChangeArrowheads="1"/>
            </p:cNvSpPr>
            <p:nvPr/>
          </p:nvSpPr>
          <p:spPr bwMode="auto">
            <a:xfrm>
              <a:off x="9980" y="3537"/>
              <a:ext cx="5319"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货       </a:t>
              </a:r>
              <a:r>
                <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号</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en-US" alt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FT</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-20</a:t>
              </a:r>
              <a:r>
                <a:rPr kumimoji="0" lang="en-US" alt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4</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036-00</a:t>
              </a:r>
              <a:r>
                <a:rPr kumimoji="0" lang="en-US" alt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4</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（非智能款）</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lang="zh-CN" sz="1300" noProof="0">
                  <a:ln>
                    <a:noFill/>
                  </a:ln>
                  <a:solidFill>
                    <a:srgbClr val="293B13"/>
                  </a:solidFill>
                  <a:effectLst/>
                  <a:uLnTx/>
                  <a:uFillTx/>
                  <a:latin typeface="Arial" panose="020B0604020202020204"/>
                  <a:cs typeface="+mn-ea"/>
                  <a:sym typeface="Arial" panose="020B0604020202020204"/>
                </a:rPr>
                <a:t>                   </a:t>
              </a:r>
              <a:r>
                <a:rPr lang="en-US" sz="1300" noProof="0">
                  <a:ln>
                    <a:noFill/>
                  </a:ln>
                  <a:solidFill>
                    <a:srgbClr val="293B13"/>
                  </a:solidFill>
                  <a:effectLst/>
                  <a:uLnTx/>
                  <a:uFillTx/>
                  <a:latin typeface="Arial" panose="020B0604020202020204"/>
                  <a:cs typeface="+mn-ea"/>
                  <a:sym typeface="Arial" panose="020B0604020202020204"/>
                </a:rPr>
                <a:t>FTB</a:t>
              </a:r>
              <a:r>
                <a:rPr lang="zh-CN" sz="1300" noProof="0">
                  <a:ln>
                    <a:noFill/>
                  </a:ln>
                  <a:solidFill>
                    <a:srgbClr val="293B13"/>
                  </a:solidFill>
                  <a:effectLst/>
                  <a:uLnTx/>
                  <a:uFillTx/>
                  <a:latin typeface="Arial" panose="020B0604020202020204"/>
                  <a:cs typeface="+mn-ea"/>
                  <a:sym typeface="Arial" panose="020B0604020202020204"/>
                </a:rPr>
                <a:t>-20</a:t>
              </a:r>
              <a:r>
                <a:rPr lang="en-US" altLang="zh-CN" sz="1300" noProof="0">
                  <a:ln>
                    <a:noFill/>
                  </a:ln>
                  <a:solidFill>
                    <a:srgbClr val="293B13"/>
                  </a:solidFill>
                  <a:effectLst/>
                  <a:uLnTx/>
                  <a:uFillTx/>
                  <a:latin typeface="Arial" panose="020B0604020202020204"/>
                  <a:cs typeface="+mn-ea"/>
                  <a:sym typeface="Arial" panose="020B0604020202020204"/>
                </a:rPr>
                <a:t>4</a:t>
              </a:r>
              <a:r>
                <a:rPr lang="zh-CN" sz="1300" noProof="0">
                  <a:ln>
                    <a:noFill/>
                  </a:ln>
                  <a:solidFill>
                    <a:srgbClr val="293B13"/>
                  </a:solidFill>
                  <a:effectLst/>
                  <a:uLnTx/>
                  <a:uFillTx/>
                  <a:latin typeface="Arial" panose="020B0604020202020204"/>
                  <a:cs typeface="+mn-ea"/>
                  <a:sym typeface="Arial" panose="020B0604020202020204"/>
                </a:rPr>
                <a:t>036-00</a:t>
              </a:r>
              <a:r>
                <a:rPr lang="en-US" altLang="zh-CN" sz="1300" noProof="0">
                  <a:ln>
                    <a:noFill/>
                  </a:ln>
                  <a:solidFill>
                    <a:srgbClr val="293B13"/>
                  </a:solidFill>
                  <a:effectLst/>
                  <a:uLnTx/>
                  <a:uFillTx/>
                  <a:latin typeface="Arial" panose="020B0604020202020204"/>
                  <a:cs typeface="+mn-ea"/>
                  <a:sym typeface="Arial" panose="020B0604020202020204"/>
                </a:rPr>
                <a:t>4</a:t>
              </a:r>
              <a:r>
                <a:rPr lang="zh-CN" sz="1300" noProof="0">
                  <a:ln>
                    <a:noFill/>
                  </a:ln>
                  <a:solidFill>
                    <a:srgbClr val="293B13"/>
                  </a:solidFill>
                  <a:effectLst/>
                  <a:uLnTx/>
                  <a:uFillTx/>
                  <a:latin typeface="Arial" panose="020B0604020202020204"/>
                  <a:cs typeface="+mn-ea"/>
                  <a:sym typeface="Arial" panose="020B0604020202020204"/>
                </a:rPr>
                <a:t>（智能款）</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4" name="TextBox 23"/>
            <p:cNvSpPr txBox="1">
              <a:spLocks noChangeArrowheads="1"/>
            </p:cNvSpPr>
            <p:nvPr/>
          </p:nvSpPr>
          <p:spPr bwMode="auto">
            <a:xfrm>
              <a:off x="9980" y="4296"/>
              <a:ext cx="5319"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产品功能</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en-US" alt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LED</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护眼教室灯</a:t>
              </a:r>
              <a:endPar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5" name="TextBox 23"/>
            <p:cNvSpPr txBox="1">
              <a:spLocks noChangeArrowheads="1"/>
            </p:cNvSpPr>
            <p:nvPr/>
          </p:nvSpPr>
          <p:spPr bwMode="auto">
            <a:xfrm>
              <a:off x="9980" y="4770"/>
              <a:ext cx="5319"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安装方式</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：吊装 / 吸顶 / 嵌入</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6" name="TextBox 23"/>
            <p:cNvSpPr txBox="1">
              <a:spLocks noChangeArrowheads="1"/>
            </p:cNvSpPr>
            <p:nvPr/>
          </p:nvSpPr>
          <p:spPr bwMode="auto">
            <a:xfrm>
              <a:off x="9980" y="5244"/>
              <a:ext cx="7422"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使用场所</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：普通教室、阶梯教室、阅览室、实验室、美术室、 </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                   多媒体教室、计算机教室、电子阅览室等</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pic>
          <p:nvPicPr>
            <p:cNvPr id="3" name="图片 2" descr="a10"/>
            <p:cNvPicPr>
              <a:picLocks noChangeAspect="1"/>
            </p:cNvPicPr>
            <p:nvPr/>
          </p:nvPicPr>
          <p:blipFill>
            <a:blip r:embed="rId3"/>
            <a:stretch>
              <a:fillRect/>
            </a:stretch>
          </p:blipFill>
          <p:spPr>
            <a:xfrm>
              <a:off x="11148" y="6123"/>
              <a:ext cx="4867" cy="2678"/>
            </a:xfrm>
            <a:prstGeom prst="rect">
              <a:avLst/>
            </a:prstGeom>
          </p:spPr>
        </p:pic>
      </p:grpSp>
      <p:pic>
        <p:nvPicPr>
          <p:cNvPr id="10" name="图片 9" descr="33333"/>
          <p:cNvPicPr>
            <a:picLocks noChangeAspect="1"/>
          </p:cNvPicPr>
          <p:nvPr/>
        </p:nvPicPr>
        <p:blipFill>
          <a:blip r:embed="rId4"/>
          <a:stretch>
            <a:fillRect/>
          </a:stretch>
        </p:blipFill>
        <p:spPr>
          <a:xfrm>
            <a:off x="1639570" y="4296410"/>
            <a:ext cx="2877185" cy="990600"/>
          </a:xfrm>
          <a:prstGeom prst="rect">
            <a:avLst/>
          </a:prstGeom>
        </p:spPr>
      </p:pic>
    </p:spTree>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 name="文本框 2"/>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8" name="图片 7"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7" name="圆角矩形 6"/>
          <p:cNvSpPr/>
          <p:nvPr/>
        </p:nvSpPr>
        <p:spPr>
          <a:xfrm>
            <a:off x="1118870" y="1532890"/>
            <a:ext cx="4701540" cy="3981450"/>
          </a:xfrm>
          <a:prstGeom prst="roundRect">
            <a:avLst>
              <a:gd name="adj" fmla="val 6786"/>
            </a:avLst>
          </a:prstGeom>
          <a:solidFill>
            <a:schemeClr val="bg1"/>
          </a:solidFill>
          <a:ln w="25400">
            <a:solidFill>
              <a:srgbClr val="0059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0" name="图片 9" descr="画册-25"/>
          <p:cNvPicPr>
            <a:picLocks noChangeAspect="1"/>
          </p:cNvPicPr>
          <p:nvPr/>
        </p:nvPicPr>
        <p:blipFill>
          <a:blip r:embed="rId2"/>
          <a:stretch>
            <a:fillRect/>
          </a:stretch>
        </p:blipFill>
        <p:spPr>
          <a:xfrm>
            <a:off x="1489640" y="2016168"/>
            <a:ext cx="3960000" cy="1798558"/>
          </a:xfrm>
          <a:prstGeom prst="rect">
            <a:avLst/>
          </a:prstGeom>
        </p:spPr>
      </p:pic>
      <p:sp>
        <p:nvSpPr>
          <p:cNvPr id="4" name="TextBox 23"/>
          <p:cNvSpPr txBox="1">
            <a:spLocks noChangeArrowheads="1"/>
          </p:cNvSpPr>
          <p:nvPr/>
        </p:nvSpPr>
        <p:spPr bwMode="auto">
          <a:xfrm>
            <a:off x="6337300" y="1785620"/>
            <a:ext cx="3377565" cy="26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产品型号</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en-US" alt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FT</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-204036</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7" name="圆角矩形 26"/>
          <p:cNvSpPr/>
          <p:nvPr/>
        </p:nvSpPr>
        <p:spPr>
          <a:xfrm>
            <a:off x="6197600" y="3630930"/>
            <a:ext cx="4852670" cy="1914525"/>
          </a:xfrm>
          <a:prstGeom prst="roundRect">
            <a:avLst>
              <a:gd name="adj" fmla="val 142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TextBox 23"/>
          <p:cNvSpPr txBox="1">
            <a:spLocks noChangeArrowheads="1"/>
          </p:cNvSpPr>
          <p:nvPr/>
        </p:nvSpPr>
        <p:spPr bwMode="auto">
          <a:xfrm>
            <a:off x="6337300" y="2086610"/>
            <a:ext cx="3377565" cy="46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货       </a:t>
            </a:r>
            <a:r>
              <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号</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lang="en-US" altLang="zh-CN" sz="1300" noProof="0">
                <a:ln>
                  <a:noFill/>
                </a:ln>
                <a:solidFill>
                  <a:srgbClr val="293B13"/>
                </a:solidFill>
                <a:effectLst/>
                <a:uLnTx/>
                <a:uFillTx/>
                <a:latin typeface="Arial" panose="020B0604020202020204"/>
                <a:cs typeface="+mn-ea"/>
                <a:sym typeface="Arial" panose="020B0604020202020204"/>
              </a:rPr>
              <a:t>FT</a:t>
            </a:r>
            <a:r>
              <a:rPr lang="zh-CN" sz="1300" noProof="0">
                <a:ln>
                  <a:noFill/>
                </a:ln>
                <a:solidFill>
                  <a:srgbClr val="293B13"/>
                </a:solidFill>
                <a:effectLst/>
                <a:uLnTx/>
                <a:uFillTx/>
                <a:latin typeface="Arial" panose="020B0604020202020204"/>
                <a:cs typeface="+mn-ea"/>
                <a:sym typeface="Arial" panose="020B0604020202020204"/>
              </a:rPr>
              <a:t>-20</a:t>
            </a:r>
            <a:r>
              <a:rPr lang="en-US" altLang="zh-CN" sz="1300" noProof="0">
                <a:ln>
                  <a:noFill/>
                </a:ln>
                <a:solidFill>
                  <a:srgbClr val="293B13"/>
                </a:solidFill>
                <a:effectLst/>
                <a:uLnTx/>
                <a:uFillTx/>
                <a:latin typeface="Arial" panose="020B0604020202020204"/>
                <a:cs typeface="+mn-ea"/>
                <a:sym typeface="Arial" panose="020B0604020202020204"/>
              </a:rPr>
              <a:t>4</a:t>
            </a:r>
            <a:r>
              <a:rPr lang="zh-CN" sz="1300" noProof="0">
                <a:ln>
                  <a:noFill/>
                </a:ln>
                <a:solidFill>
                  <a:srgbClr val="293B13"/>
                </a:solidFill>
                <a:effectLst/>
                <a:uLnTx/>
                <a:uFillTx/>
                <a:latin typeface="Arial" panose="020B0604020202020204"/>
                <a:cs typeface="+mn-ea"/>
                <a:sym typeface="Arial" panose="020B0604020202020204"/>
              </a:rPr>
              <a:t>036-00</a:t>
            </a:r>
            <a:r>
              <a:rPr lang="en-US" altLang="zh-CN" sz="1300" noProof="0">
                <a:ln>
                  <a:noFill/>
                </a:ln>
                <a:solidFill>
                  <a:srgbClr val="293B13"/>
                </a:solidFill>
                <a:effectLst/>
                <a:uLnTx/>
                <a:uFillTx/>
                <a:latin typeface="Arial" panose="020B0604020202020204"/>
                <a:cs typeface="+mn-ea"/>
                <a:sym typeface="Arial" panose="020B0604020202020204"/>
              </a:rPr>
              <a:t>8</a:t>
            </a:r>
            <a:r>
              <a:rPr lang="zh-CN" sz="1300" noProof="0">
                <a:ln>
                  <a:noFill/>
                </a:ln>
                <a:solidFill>
                  <a:srgbClr val="293B13"/>
                </a:solidFill>
                <a:effectLst/>
                <a:uLnTx/>
                <a:uFillTx/>
                <a:latin typeface="Arial" panose="020B0604020202020204"/>
                <a:cs typeface="+mn-ea"/>
                <a:sym typeface="Arial" panose="020B0604020202020204"/>
              </a:rPr>
              <a:t>（非智能款）</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lang="zh-CN" sz="1300" noProof="0">
                <a:ln>
                  <a:noFill/>
                </a:ln>
                <a:solidFill>
                  <a:srgbClr val="293B13"/>
                </a:solidFill>
                <a:effectLst/>
                <a:uLnTx/>
                <a:uFillTx/>
                <a:latin typeface="Arial" panose="020B0604020202020204"/>
                <a:cs typeface="+mn-ea"/>
                <a:sym typeface="Arial" panose="020B0604020202020204"/>
              </a:rPr>
              <a:t>                   </a:t>
            </a:r>
            <a:r>
              <a:rPr lang="en-US" sz="1300" noProof="0">
                <a:ln>
                  <a:noFill/>
                </a:ln>
                <a:solidFill>
                  <a:srgbClr val="293B13"/>
                </a:solidFill>
                <a:effectLst/>
                <a:uLnTx/>
                <a:uFillTx/>
                <a:latin typeface="Arial" panose="020B0604020202020204"/>
                <a:cs typeface="+mn-ea"/>
                <a:sym typeface="Arial" panose="020B0604020202020204"/>
              </a:rPr>
              <a:t>FTB</a:t>
            </a:r>
            <a:r>
              <a:rPr lang="zh-CN" sz="1300" noProof="0">
                <a:ln>
                  <a:noFill/>
                </a:ln>
                <a:solidFill>
                  <a:srgbClr val="293B13"/>
                </a:solidFill>
                <a:effectLst/>
                <a:uLnTx/>
                <a:uFillTx/>
                <a:latin typeface="Arial" panose="020B0604020202020204"/>
                <a:cs typeface="+mn-ea"/>
                <a:sym typeface="Arial" panose="020B0604020202020204"/>
              </a:rPr>
              <a:t>-20</a:t>
            </a:r>
            <a:r>
              <a:rPr lang="en-US" altLang="zh-CN" sz="1300" noProof="0">
                <a:ln>
                  <a:noFill/>
                </a:ln>
                <a:solidFill>
                  <a:srgbClr val="293B13"/>
                </a:solidFill>
                <a:effectLst/>
                <a:uLnTx/>
                <a:uFillTx/>
                <a:latin typeface="Arial" panose="020B0604020202020204"/>
                <a:cs typeface="+mn-ea"/>
                <a:sym typeface="Arial" panose="020B0604020202020204"/>
              </a:rPr>
              <a:t>4</a:t>
            </a:r>
            <a:r>
              <a:rPr lang="zh-CN" sz="1300" noProof="0">
                <a:ln>
                  <a:noFill/>
                </a:ln>
                <a:solidFill>
                  <a:srgbClr val="293B13"/>
                </a:solidFill>
                <a:effectLst/>
                <a:uLnTx/>
                <a:uFillTx/>
                <a:latin typeface="Arial" panose="020B0604020202020204"/>
                <a:cs typeface="+mn-ea"/>
                <a:sym typeface="Arial" panose="020B0604020202020204"/>
              </a:rPr>
              <a:t>036-00</a:t>
            </a:r>
            <a:r>
              <a:rPr lang="en-US" altLang="zh-CN" sz="1300" noProof="0">
                <a:ln>
                  <a:noFill/>
                </a:ln>
                <a:solidFill>
                  <a:srgbClr val="293B13"/>
                </a:solidFill>
                <a:effectLst/>
                <a:uLnTx/>
                <a:uFillTx/>
                <a:latin typeface="Arial" panose="020B0604020202020204"/>
                <a:cs typeface="+mn-ea"/>
                <a:sym typeface="Arial" panose="020B0604020202020204"/>
              </a:rPr>
              <a:t>8</a:t>
            </a:r>
            <a:r>
              <a:rPr lang="zh-CN" sz="1300" noProof="0">
                <a:ln>
                  <a:noFill/>
                </a:ln>
                <a:solidFill>
                  <a:srgbClr val="293B13"/>
                </a:solidFill>
                <a:effectLst/>
                <a:uLnTx/>
                <a:uFillTx/>
                <a:latin typeface="Arial" panose="020B0604020202020204"/>
                <a:cs typeface="+mn-ea"/>
                <a:sym typeface="Arial" panose="020B0604020202020204"/>
              </a:rPr>
              <a:t>（智能款）</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4" name="TextBox 23"/>
          <p:cNvSpPr txBox="1">
            <a:spLocks noChangeArrowheads="1"/>
          </p:cNvSpPr>
          <p:nvPr/>
        </p:nvSpPr>
        <p:spPr bwMode="auto">
          <a:xfrm>
            <a:off x="6337300" y="2578100"/>
            <a:ext cx="3377565" cy="26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产品功能</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en-US" alt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LED</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护眼教室灯</a:t>
            </a:r>
            <a:endPar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5" name="TextBox 23"/>
          <p:cNvSpPr txBox="1">
            <a:spLocks noChangeArrowheads="1"/>
          </p:cNvSpPr>
          <p:nvPr/>
        </p:nvSpPr>
        <p:spPr bwMode="auto">
          <a:xfrm>
            <a:off x="6337300" y="2879090"/>
            <a:ext cx="3377565" cy="26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安装方式</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：吊装 / 吸顶 / 嵌入</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6" name="TextBox 23"/>
          <p:cNvSpPr txBox="1">
            <a:spLocks noChangeArrowheads="1"/>
          </p:cNvSpPr>
          <p:nvPr/>
        </p:nvSpPr>
        <p:spPr bwMode="auto">
          <a:xfrm>
            <a:off x="6337300" y="3180080"/>
            <a:ext cx="4712970" cy="46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使用场所</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：普通教室、阶梯教室、实验室、美术室、  多媒体</a:t>
            </a:r>
            <a:r>
              <a:rPr lang="zh-CN" sz="1300" noProof="0">
                <a:ln>
                  <a:noFill/>
                </a:ln>
                <a:solidFill>
                  <a:srgbClr val="293B13"/>
                </a:solidFill>
                <a:effectLst/>
                <a:uLnTx/>
                <a:uFillTx/>
                <a:latin typeface="Arial" panose="020B0604020202020204"/>
                <a:cs typeface="+mn-ea"/>
                <a:sym typeface="Arial" panose="020B0604020202020204"/>
              </a:rPr>
              <a:t>                  </a:t>
            </a:r>
            <a:endParaRPr lang="zh-CN" sz="1300" noProof="0">
              <a:ln>
                <a:noFill/>
              </a:ln>
              <a:solidFill>
                <a:srgbClr val="293B13"/>
              </a:solidFill>
              <a:effectLst/>
              <a:uLnTx/>
              <a:uFillTx/>
              <a:latin typeface="Arial" panose="020B0604020202020204"/>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lang="zh-CN" sz="1300" noProof="0">
                <a:ln>
                  <a:noFill/>
                </a:ln>
                <a:solidFill>
                  <a:srgbClr val="293B13"/>
                </a:solidFill>
                <a:effectLst/>
                <a:uLnTx/>
                <a:uFillTx/>
                <a:latin typeface="Arial" panose="020B0604020202020204"/>
                <a:cs typeface="+mn-ea"/>
                <a:sym typeface="Arial" panose="020B0604020202020204"/>
              </a:rPr>
              <a:t>                    </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教室、计算机教室等</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6" name="圆角矩形 5"/>
          <p:cNvSpPr/>
          <p:nvPr/>
        </p:nvSpPr>
        <p:spPr>
          <a:xfrm>
            <a:off x="6322695" y="1394460"/>
            <a:ext cx="2359660" cy="319405"/>
          </a:xfrm>
          <a:prstGeom prst="roundRect">
            <a:avLst/>
          </a:prstGeom>
          <a:solidFill>
            <a:srgbClr val="90C43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TextBox 23"/>
          <p:cNvSpPr txBox="1">
            <a:spLocks noChangeArrowheads="1"/>
          </p:cNvSpPr>
          <p:nvPr/>
        </p:nvSpPr>
        <p:spPr bwMode="auto">
          <a:xfrm>
            <a:off x="6337300" y="1399540"/>
            <a:ext cx="2345055" cy="314325"/>
          </a:xfrm>
          <a:prstGeom prst="rect">
            <a:avLst/>
          </a:prstGeom>
          <a:solidFill>
            <a:srgbClr val="005B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altLang="zh-CN" sz="16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008</a:t>
            </a:r>
            <a:r>
              <a:rPr kumimoji="0" lang="zh-CN" sz="16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LED护眼扩音教室灯</a:t>
            </a:r>
            <a:endParaRPr kumimoji="0" lang="zh-CN" sz="16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pic>
        <p:nvPicPr>
          <p:cNvPr id="11" name="图片 10" descr="11111"/>
          <p:cNvPicPr>
            <a:picLocks noChangeAspect="1"/>
          </p:cNvPicPr>
          <p:nvPr/>
        </p:nvPicPr>
        <p:blipFill>
          <a:blip r:embed="rId3"/>
          <a:srcRect r="46187"/>
          <a:stretch>
            <a:fillRect/>
          </a:stretch>
        </p:blipFill>
        <p:spPr>
          <a:xfrm>
            <a:off x="7304405" y="3806825"/>
            <a:ext cx="1033780" cy="1348105"/>
          </a:xfrm>
          <a:prstGeom prst="rect">
            <a:avLst/>
          </a:prstGeom>
        </p:spPr>
      </p:pic>
      <p:pic>
        <p:nvPicPr>
          <p:cNvPr id="12" name="图片 11" descr="11111"/>
          <p:cNvPicPr>
            <a:picLocks noChangeAspect="1"/>
          </p:cNvPicPr>
          <p:nvPr/>
        </p:nvPicPr>
        <p:blipFill>
          <a:blip r:embed="rId3"/>
          <a:srcRect l="60432" t="34454" r="-1727"/>
          <a:stretch>
            <a:fillRect/>
          </a:stretch>
        </p:blipFill>
        <p:spPr>
          <a:xfrm>
            <a:off x="9112885" y="3938905"/>
            <a:ext cx="922020" cy="1027430"/>
          </a:xfrm>
          <a:prstGeom prst="rect">
            <a:avLst/>
          </a:prstGeom>
        </p:spPr>
      </p:pic>
      <p:sp>
        <p:nvSpPr>
          <p:cNvPr id="13" name="TextBox 23"/>
          <p:cNvSpPr txBox="1">
            <a:spLocks noChangeArrowheads="1"/>
          </p:cNvSpPr>
          <p:nvPr/>
        </p:nvSpPr>
        <p:spPr bwMode="auto">
          <a:xfrm>
            <a:off x="7329805" y="5154930"/>
            <a:ext cx="1008380" cy="26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外接麦克风</a:t>
            </a:r>
            <a:endPar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14" name="TextBox 23"/>
          <p:cNvSpPr txBox="1">
            <a:spLocks noChangeArrowheads="1"/>
          </p:cNvSpPr>
          <p:nvPr/>
        </p:nvSpPr>
        <p:spPr bwMode="auto">
          <a:xfrm>
            <a:off x="8978900" y="5154930"/>
            <a:ext cx="1417320" cy="26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手持无线麦克风</a:t>
            </a:r>
            <a:endPar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pic>
        <p:nvPicPr>
          <p:cNvPr id="22" name="图片 21" descr="33333"/>
          <p:cNvPicPr>
            <a:picLocks noChangeAspect="1"/>
          </p:cNvPicPr>
          <p:nvPr/>
        </p:nvPicPr>
        <p:blipFill>
          <a:blip r:embed="rId4"/>
          <a:stretch>
            <a:fillRect/>
          </a:stretch>
        </p:blipFill>
        <p:spPr>
          <a:xfrm>
            <a:off x="1639570" y="4296410"/>
            <a:ext cx="2877185" cy="990600"/>
          </a:xfrm>
          <a:prstGeom prst="rect">
            <a:avLst/>
          </a:prstGeom>
        </p:spPr>
      </p:pic>
    </p:spTree>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矩形 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 name="文本框 2"/>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8" name="图片 7"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7" name="圆角矩形 6"/>
          <p:cNvSpPr/>
          <p:nvPr/>
        </p:nvSpPr>
        <p:spPr>
          <a:xfrm>
            <a:off x="1118870" y="1532890"/>
            <a:ext cx="4701540" cy="3981450"/>
          </a:xfrm>
          <a:prstGeom prst="roundRect">
            <a:avLst>
              <a:gd name="adj" fmla="val 6786"/>
            </a:avLst>
          </a:prstGeom>
          <a:solidFill>
            <a:schemeClr val="bg1"/>
          </a:solidFill>
          <a:ln w="25400">
            <a:solidFill>
              <a:srgbClr val="0059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TextBox 23"/>
          <p:cNvSpPr txBox="1">
            <a:spLocks noChangeArrowheads="1"/>
          </p:cNvSpPr>
          <p:nvPr/>
        </p:nvSpPr>
        <p:spPr bwMode="auto">
          <a:xfrm>
            <a:off x="6337300" y="1785620"/>
            <a:ext cx="3377565" cy="26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产品型号</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en-US" alt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VSU</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-MSA</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7" name="圆角矩形 26"/>
          <p:cNvSpPr/>
          <p:nvPr/>
        </p:nvSpPr>
        <p:spPr>
          <a:xfrm>
            <a:off x="6197600" y="3630930"/>
            <a:ext cx="4852670" cy="1914525"/>
          </a:xfrm>
          <a:prstGeom prst="roundRect">
            <a:avLst>
              <a:gd name="adj" fmla="val 142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TextBox 23"/>
          <p:cNvSpPr txBox="1">
            <a:spLocks noChangeArrowheads="1"/>
          </p:cNvSpPr>
          <p:nvPr/>
        </p:nvSpPr>
        <p:spPr bwMode="auto">
          <a:xfrm>
            <a:off x="6337300" y="2086610"/>
            <a:ext cx="3377565" cy="26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货       </a:t>
            </a:r>
            <a:r>
              <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号</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lang="en-US" sz="1300" noProof="0">
                <a:ln>
                  <a:noFill/>
                </a:ln>
                <a:solidFill>
                  <a:srgbClr val="293B13"/>
                </a:solidFill>
                <a:effectLst/>
                <a:uLnTx/>
                <a:uFillTx/>
                <a:latin typeface="Arial" panose="020B0604020202020204"/>
                <a:cs typeface="+mn-ea"/>
                <a:sym typeface="Arial" panose="020B0604020202020204"/>
              </a:rPr>
              <a:t>VSU</a:t>
            </a:r>
            <a:r>
              <a:rPr sz="1300" noProof="0">
                <a:ln>
                  <a:noFill/>
                </a:ln>
                <a:solidFill>
                  <a:srgbClr val="293B13"/>
                </a:solidFill>
                <a:effectLst/>
                <a:uLnTx/>
                <a:uFillTx/>
                <a:latin typeface="Arial" panose="020B0604020202020204"/>
                <a:cs typeface="+mn-ea"/>
                <a:sym typeface="Arial" panose="020B0604020202020204"/>
              </a:rPr>
              <a:t>-MSA-015</a:t>
            </a:r>
            <a:endParaRPr sz="1300" noProof="0">
              <a:ln>
                <a:noFill/>
              </a:ln>
              <a:solidFill>
                <a:srgbClr val="293B13"/>
              </a:solidFill>
              <a:effectLst/>
              <a:uLnTx/>
              <a:uFillTx/>
              <a:latin typeface="Arial" panose="020B0604020202020204"/>
              <a:cs typeface="+mn-ea"/>
              <a:sym typeface="Arial" panose="020B0604020202020204"/>
            </a:endParaRPr>
          </a:p>
        </p:txBody>
      </p:sp>
      <p:sp>
        <p:nvSpPr>
          <p:cNvPr id="24" name="TextBox 23"/>
          <p:cNvSpPr txBox="1">
            <a:spLocks noChangeArrowheads="1"/>
          </p:cNvSpPr>
          <p:nvPr/>
        </p:nvSpPr>
        <p:spPr bwMode="auto">
          <a:xfrm>
            <a:off x="6337300" y="2378075"/>
            <a:ext cx="4712970" cy="46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产品功能</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接入蓝牙MESH无线互联组网产品联动控制，达到</a:t>
            </a:r>
            <a:endPar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                   无线微动、恒照度传感控制</a:t>
            </a:r>
            <a:endPar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5" name="TextBox 23"/>
          <p:cNvSpPr txBox="1">
            <a:spLocks noChangeArrowheads="1"/>
          </p:cNvSpPr>
          <p:nvPr/>
        </p:nvSpPr>
        <p:spPr bwMode="auto">
          <a:xfrm>
            <a:off x="6337300" y="2879090"/>
            <a:ext cx="3377565" cy="26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安装方式</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：固定支架独立吸顶安装</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6" name="TextBox 23"/>
          <p:cNvSpPr txBox="1">
            <a:spLocks noChangeArrowheads="1"/>
          </p:cNvSpPr>
          <p:nvPr/>
        </p:nvSpPr>
        <p:spPr bwMode="auto">
          <a:xfrm>
            <a:off x="6337300" y="3180080"/>
            <a:ext cx="4712970" cy="468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使用场所</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：普通教室、阶梯教室、阅览室、实验室、美术室、 </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                   多媒体教室、计算机教室、电子阅览室等</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6" name="圆角矩形 5"/>
          <p:cNvSpPr/>
          <p:nvPr/>
        </p:nvSpPr>
        <p:spPr>
          <a:xfrm>
            <a:off x="6322695" y="1394460"/>
            <a:ext cx="2425065" cy="319405"/>
          </a:xfrm>
          <a:prstGeom prst="roundRect">
            <a:avLst/>
          </a:prstGeom>
          <a:solidFill>
            <a:srgbClr val="90C43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TextBox 23"/>
          <p:cNvSpPr txBox="1">
            <a:spLocks noChangeArrowheads="1"/>
          </p:cNvSpPr>
          <p:nvPr/>
        </p:nvSpPr>
        <p:spPr bwMode="auto">
          <a:xfrm>
            <a:off x="6337300" y="1399540"/>
            <a:ext cx="2410460" cy="314325"/>
          </a:xfrm>
          <a:prstGeom prst="rect">
            <a:avLst/>
          </a:prstGeom>
          <a:solidFill>
            <a:srgbClr val="005B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6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蓝牙光照微动传感控制器</a:t>
            </a:r>
            <a:endParaRPr kumimoji="0" sz="16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pic>
        <p:nvPicPr>
          <p:cNvPr id="13" name="图片 12" descr="33333"/>
          <p:cNvPicPr>
            <a:picLocks noChangeAspect="1"/>
          </p:cNvPicPr>
          <p:nvPr/>
        </p:nvPicPr>
        <p:blipFill>
          <a:blip r:embed="rId2"/>
          <a:stretch>
            <a:fillRect/>
          </a:stretch>
        </p:blipFill>
        <p:spPr>
          <a:xfrm>
            <a:off x="2757488" y="1856740"/>
            <a:ext cx="1424305" cy="1452880"/>
          </a:xfrm>
          <a:prstGeom prst="rect">
            <a:avLst/>
          </a:prstGeom>
        </p:spPr>
      </p:pic>
      <p:pic>
        <p:nvPicPr>
          <p:cNvPr id="14" name="图片 13" descr="33333"/>
          <p:cNvPicPr>
            <a:picLocks noChangeAspect="1"/>
          </p:cNvPicPr>
          <p:nvPr/>
        </p:nvPicPr>
        <p:blipFill>
          <a:blip r:embed="rId3"/>
          <a:stretch>
            <a:fillRect/>
          </a:stretch>
        </p:blipFill>
        <p:spPr>
          <a:xfrm>
            <a:off x="2008188" y="3738880"/>
            <a:ext cx="2922905" cy="1572895"/>
          </a:xfrm>
          <a:prstGeom prst="rect">
            <a:avLst/>
          </a:prstGeom>
        </p:spPr>
      </p:pic>
      <p:pic>
        <p:nvPicPr>
          <p:cNvPr id="15" name="图片 14" descr="33333"/>
          <p:cNvPicPr>
            <a:picLocks noChangeAspect="1"/>
          </p:cNvPicPr>
          <p:nvPr/>
        </p:nvPicPr>
        <p:blipFill>
          <a:blip r:embed="rId4"/>
          <a:stretch>
            <a:fillRect/>
          </a:stretch>
        </p:blipFill>
        <p:spPr>
          <a:xfrm>
            <a:off x="6861175" y="3766820"/>
            <a:ext cx="3525520" cy="1642745"/>
          </a:xfrm>
          <a:prstGeom prst="rect">
            <a:avLst/>
          </a:prstGeom>
        </p:spPr>
      </p:pic>
    </p:spTree>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矩形 2"/>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10" name="文本框 9"/>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13" name="图片 12"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7" name="圆角矩形 6"/>
          <p:cNvSpPr/>
          <p:nvPr/>
        </p:nvSpPr>
        <p:spPr>
          <a:xfrm>
            <a:off x="1118870" y="1532890"/>
            <a:ext cx="4701540" cy="3981450"/>
          </a:xfrm>
          <a:prstGeom prst="roundRect">
            <a:avLst>
              <a:gd name="adj" fmla="val 6786"/>
            </a:avLst>
          </a:prstGeom>
          <a:solidFill>
            <a:schemeClr val="bg1"/>
          </a:solidFill>
          <a:ln w="25400">
            <a:solidFill>
              <a:srgbClr val="0059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图片 1" descr="33333"/>
          <p:cNvPicPr>
            <a:picLocks noChangeAspect="1"/>
          </p:cNvPicPr>
          <p:nvPr/>
        </p:nvPicPr>
        <p:blipFill>
          <a:blip r:embed="rId2"/>
          <a:stretch>
            <a:fillRect/>
          </a:stretch>
        </p:blipFill>
        <p:spPr>
          <a:xfrm>
            <a:off x="2369185" y="1880235"/>
            <a:ext cx="2200910" cy="2203450"/>
          </a:xfrm>
          <a:prstGeom prst="rect">
            <a:avLst/>
          </a:prstGeom>
        </p:spPr>
      </p:pic>
      <p:grpSp>
        <p:nvGrpSpPr>
          <p:cNvPr id="12" name="组合 11"/>
          <p:cNvGrpSpPr/>
          <p:nvPr/>
        </p:nvGrpSpPr>
        <p:grpSpPr>
          <a:xfrm>
            <a:off x="6197600" y="1394651"/>
            <a:ext cx="4852670" cy="4150995"/>
            <a:chOff x="9760" y="2447"/>
            <a:chExt cx="7642" cy="6537"/>
          </a:xfrm>
        </p:grpSpPr>
        <p:sp>
          <p:nvSpPr>
            <p:cNvPr id="4" name="TextBox 23"/>
            <p:cNvSpPr txBox="1">
              <a:spLocks noChangeArrowheads="1"/>
            </p:cNvSpPr>
            <p:nvPr/>
          </p:nvSpPr>
          <p:spPr bwMode="auto">
            <a:xfrm>
              <a:off x="9980" y="3063"/>
              <a:ext cx="5319"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产品型号</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en-US" alt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VSU</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-TOP</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7" name="圆角矩形 26"/>
            <p:cNvSpPr/>
            <p:nvPr/>
          </p:nvSpPr>
          <p:spPr>
            <a:xfrm>
              <a:off x="9760" y="5969"/>
              <a:ext cx="7642" cy="3015"/>
            </a:xfrm>
            <a:prstGeom prst="roundRect">
              <a:avLst>
                <a:gd name="adj" fmla="val 142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TextBox 23"/>
            <p:cNvSpPr txBox="1">
              <a:spLocks noChangeArrowheads="1"/>
            </p:cNvSpPr>
            <p:nvPr/>
          </p:nvSpPr>
          <p:spPr bwMode="auto">
            <a:xfrm>
              <a:off x="9980" y="3537"/>
              <a:ext cx="5319"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货       </a:t>
              </a:r>
              <a:r>
                <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号</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lang="en-US" sz="1300" noProof="0">
                  <a:ln>
                    <a:noFill/>
                  </a:ln>
                  <a:solidFill>
                    <a:srgbClr val="293B13"/>
                  </a:solidFill>
                  <a:effectLst/>
                  <a:uLnTx/>
                  <a:uFillTx/>
                  <a:latin typeface="Arial" panose="020B0604020202020204"/>
                  <a:cs typeface="+mn-ea"/>
                  <a:sym typeface="Arial" panose="020B0604020202020204"/>
                </a:rPr>
                <a:t>VSU</a:t>
              </a:r>
              <a:r>
                <a:rPr sz="1300" noProof="0">
                  <a:ln>
                    <a:noFill/>
                  </a:ln>
                  <a:solidFill>
                    <a:srgbClr val="293B13"/>
                  </a:solidFill>
                  <a:effectLst/>
                  <a:uLnTx/>
                  <a:uFillTx/>
                  <a:latin typeface="Arial" panose="020B0604020202020204"/>
                  <a:cs typeface="+mn-ea"/>
                  <a:sym typeface="Arial" panose="020B0604020202020204"/>
                </a:rPr>
                <a:t>-TOP-010</a:t>
              </a:r>
              <a:endParaRPr sz="1300" noProof="0">
                <a:ln>
                  <a:noFill/>
                </a:ln>
                <a:solidFill>
                  <a:srgbClr val="293B13"/>
                </a:solidFill>
                <a:effectLst/>
                <a:uLnTx/>
                <a:uFillTx/>
                <a:latin typeface="Arial" panose="020B0604020202020204"/>
                <a:cs typeface="+mn-ea"/>
                <a:sym typeface="Arial" panose="020B0604020202020204"/>
              </a:endParaRPr>
            </a:p>
          </p:txBody>
        </p:sp>
        <p:sp>
          <p:nvSpPr>
            <p:cNvPr id="24" name="TextBox 23"/>
            <p:cNvSpPr txBox="1">
              <a:spLocks noChangeArrowheads="1"/>
            </p:cNvSpPr>
            <p:nvPr/>
          </p:nvSpPr>
          <p:spPr bwMode="auto">
            <a:xfrm>
              <a:off x="9980" y="3996"/>
              <a:ext cx="7422"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产品功能</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通过手机及系统软件设置，全屏触控场景开关可以 </a:t>
              </a:r>
              <a:endPar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                   实现相关的场景控制</a:t>
              </a:r>
              <a:endParaRPr kumimoji="0"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5" name="TextBox 23"/>
            <p:cNvSpPr txBox="1">
              <a:spLocks noChangeArrowheads="1"/>
            </p:cNvSpPr>
            <p:nvPr/>
          </p:nvSpPr>
          <p:spPr bwMode="auto">
            <a:xfrm>
              <a:off x="9980" y="4785"/>
              <a:ext cx="5319"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安装方式</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：零火接入86底盒（明装/暗装）</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26" name="TextBox 23"/>
            <p:cNvSpPr txBox="1">
              <a:spLocks noChangeArrowheads="1"/>
            </p:cNvSpPr>
            <p:nvPr/>
          </p:nvSpPr>
          <p:spPr bwMode="auto">
            <a:xfrm>
              <a:off x="9980" y="5259"/>
              <a:ext cx="7422" cy="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a:t>
              </a:r>
              <a:r>
                <a:rPr kumimoji="0" lang="zh-CN" altLang="en-US"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使用场所</a:t>
              </a: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：普通教室、阶梯教室、阅览室、实验室、美术室、 </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rPr>
                <a:t>                   多媒体教室、计算机教室、电子阅览室等</a:t>
              </a:r>
              <a:endParaRPr kumimoji="0" lang="zh-CN" sz="1300" b="0" i="0" u="none" strike="noStrike" kern="1200" cap="none" spc="0" normalizeH="0" baseline="0" noProof="0">
                <a:ln>
                  <a:noFill/>
                </a:ln>
                <a:solidFill>
                  <a:srgbClr val="293B13"/>
                </a:solidFill>
                <a:effectLst/>
                <a:uLnTx/>
                <a:uFillTx/>
                <a:latin typeface="Arial" panose="020B0604020202020204"/>
                <a:ea typeface="微软雅黑" panose="020B0503020204020204" charset="-122"/>
                <a:cs typeface="+mn-ea"/>
                <a:sym typeface="Arial" panose="020B0604020202020204"/>
              </a:endParaRPr>
            </a:p>
          </p:txBody>
        </p:sp>
        <p:sp>
          <p:nvSpPr>
            <p:cNvPr id="6" name="圆角矩形 5"/>
            <p:cNvSpPr/>
            <p:nvPr/>
          </p:nvSpPr>
          <p:spPr>
            <a:xfrm>
              <a:off x="9957" y="2447"/>
              <a:ext cx="2785" cy="503"/>
            </a:xfrm>
            <a:prstGeom prst="roundRect">
              <a:avLst/>
            </a:prstGeom>
            <a:solidFill>
              <a:srgbClr val="90C43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TextBox 23"/>
            <p:cNvSpPr txBox="1">
              <a:spLocks noChangeArrowheads="1"/>
            </p:cNvSpPr>
            <p:nvPr/>
          </p:nvSpPr>
          <p:spPr bwMode="auto">
            <a:xfrm>
              <a:off x="9980" y="2455"/>
              <a:ext cx="2867" cy="495"/>
            </a:xfrm>
            <a:prstGeom prst="rect">
              <a:avLst/>
            </a:prstGeom>
            <a:solidFill>
              <a:srgbClr val="005BA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6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rPr>
                <a:t>全屏触控场景开关</a:t>
              </a:r>
              <a:endParaRPr kumimoji="0" sz="1600" b="0" i="0" u="none" strike="noStrike" kern="1200" cap="none" spc="0" normalizeH="0" baseline="0" noProof="0">
                <a:ln>
                  <a:noFill/>
                </a:ln>
                <a:solidFill>
                  <a:schemeClr val="bg1"/>
                </a:solidFill>
                <a:effectLst/>
                <a:uLnTx/>
                <a:uFillTx/>
                <a:latin typeface="Arial" panose="020B0604020202020204"/>
                <a:ea typeface="微软雅黑" panose="020B0503020204020204" charset="-122"/>
                <a:cs typeface="+mn-ea"/>
                <a:sym typeface="Arial" panose="020B0604020202020204"/>
              </a:endParaRPr>
            </a:p>
          </p:txBody>
        </p:sp>
        <p:pic>
          <p:nvPicPr>
            <p:cNvPr id="8" name="图片 7" descr="33333"/>
            <p:cNvPicPr>
              <a:picLocks noChangeAspect="1"/>
            </p:cNvPicPr>
            <p:nvPr/>
          </p:nvPicPr>
          <p:blipFill>
            <a:blip r:embed="rId3"/>
            <a:stretch>
              <a:fillRect/>
            </a:stretch>
          </p:blipFill>
          <p:spPr>
            <a:xfrm>
              <a:off x="11012" y="6203"/>
              <a:ext cx="5139" cy="2565"/>
            </a:xfrm>
            <a:prstGeom prst="rect">
              <a:avLst/>
            </a:prstGeom>
          </p:spPr>
        </p:pic>
      </p:grpSp>
      <p:pic>
        <p:nvPicPr>
          <p:cNvPr id="11" name="图片 10" descr="33333"/>
          <p:cNvPicPr>
            <a:picLocks noChangeAspect="1"/>
          </p:cNvPicPr>
          <p:nvPr/>
        </p:nvPicPr>
        <p:blipFill>
          <a:blip r:embed="rId4"/>
          <a:stretch>
            <a:fillRect/>
          </a:stretch>
        </p:blipFill>
        <p:spPr>
          <a:xfrm>
            <a:off x="2018665" y="4236085"/>
            <a:ext cx="2901950" cy="1075690"/>
          </a:xfrm>
          <a:prstGeom prst="rect">
            <a:avLst/>
          </a:prstGeom>
        </p:spPr>
      </p:pic>
    </p:spTree>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16" name="文本框 15"/>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17" name="图片 16"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6" name="矩形 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3" name="文本框 32"/>
          <p:cNvSpPr txBox="1"/>
          <p:nvPr/>
        </p:nvSpPr>
        <p:spPr>
          <a:xfrm>
            <a:off x="1653540" y="3227705"/>
            <a:ext cx="4608195" cy="9836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800" b="1"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06</a:t>
            </a:r>
            <a:r>
              <a:rPr kumimoji="0" lang="en-US" altLang="zh-CN" sz="4800" b="1"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 </a:t>
            </a:r>
            <a:r>
              <a:rPr kumimoji="0" lang="en-US" altLang="zh-CN" sz="28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PART</a:t>
            </a:r>
            <a:endParaRPr kumimoji="0" lang="en-US" altLang="zh-CN" sz="28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endParaRPr>
          </a:p>
        </p:txBody>
      </p:sp>
      <p:cxnSp>
        <p:nvCxnSpPr>
          <p:cNvPr id="41" name="直接连接符 40"/>
          <p:cNvCxnSpPr/>
          <p:nvPr/>
        </p:nvCxnSpPr>
        <p:spPr>
          <a:xfrm>
            <a:off x="5474970" y="2217420"/>
            <a:ext cx="0" cy="2674620"/>
          </a:xfrm>
          <a:prstGeom prst="line">
            <a:avLst/>
          </a:prstGeom>
          <a:noFill/>
          <a:ln w="6350" cap="flat" cmpd="sng" algn="ctr">
            <a:solidFill>
              <a:schemeClr val="tx1">
                <a:lumMod val="50000"/>
                <a:lumOff val="50000"/>
              </a:schemeClr>
            </a:solidFill>
            <a:prstDash val="dash"/>
            <a:miter lim="800000"/>
          </a:ln>
          <a:effectLst/>
        </p:spPr>
      </p:cxnSp>
      <p:grpSp>
        <p:nvGrpSpPr>
          <p:cNvPr id="15" name="组合 14"/>
          <p:cNvGrpSpPr/>
          <p:nvPr/>
        </p:nvGrpSpPr>
        <p:grpSpPr>
          <a:xfrm>
            <a:off x="6176645" y="2055782"/>
            <a:ext cx="3201670" cy="2828099"/>
            <a:chOff x="9727" y="4010"/>
            <a:chExt cx="5042" cy="4454"/>
          </a:xfrm>
        </p:grpSpPr>
        <p:grpSp>
          <p:nvGrpSpPr>
            <p:cNvPr id="13" name="组合 12"/>
            <p:cNvGrpSpPr/>
            <p:nvPr/>
          </p:nvGrpSpPr>
          <p:grpSpPr>
            <a:xfrm>
              <a:off x="9727" y="4010"/>
              <a:ext cx="3168" cy="2908"/>
              <a:chOff x="9727" y="4299"/>
              <a:chExt cx="3168" cy="2908"/>
            </a:xfrm>
          </p:grpSpPr>
          <p:grpSp>
            <p:nvGrpSpPr>
              <p:cNvPr id="2" name="组合 1"/>
              <p:cNvGrpSpPr/>
              <p:nvPr/>
            </p:nvGrpSpPr>
            <p:grpSpPr>
              <a:xfrm>
                <a:off x="9727" y="4299"/>
                <a:ext cx="3168" cy="2330"/>
                <a:chOff x="9727" y="3238"/>
                <a:chExt cx="3168" cy="2330"/>
              </a:xfrm>
            </p:grpSpPr>
            <p:sp>
              <p:nvSpPr>
                <p:cNvPr id="7" name="矩形 6"/>
                <p:cNvSpPr/>
                <p:nvPr/>
              </p:nvSpPr>
              <p:spPr>
                <a:xfrm>
                  <a:off x="9727" y="3238"/>
                  <a:ext cx="3168" cy="10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实施方案</a:t>
                  </a:r>
                  <a:endParaRPr kumimoji="0" lang="zh-CN" altLang="en-US" sz="3600" b="1" i="0" u="none" strike="noStrike" kern="1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endParaRPr>
                </a:p>
              </p:txBody>
            </p:sp>
            <p:sp>
              <p:nvSpPr>
                <p:cNvPr id="8" name="TextBox 23"/>
                <p:cNvSpPr txBox="1">
                  <a:spLocks noChangeArrowheads="1"/>
                </p:cNvSpPr>
                <p:nvPr/>
              </p:nvSpPr>
              <p:spPr bwMode="auto">
                <a:xfrm>
                  <a:off x="9727" y="4652"/>
                  <a:ext cx="2826"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施工前材料采购准备</a:t>
                  </a:r>
                  <a:endParaRPr kumimoji="0" lang="zh-CN" altLang="en-US" sz="12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0" name="TextBox 24"/>
                <p:cNvSpPr txBox="1">
                  <a:spLocks noChangeArrowheads="1"/>
                </p:cNvSpPr>
                <p:nvPr/>
              </p:nvSpPr>
              <p:spPr bwMode="auto">
                <a:xfrm>
                  <a:off x="9727" y="5170"/>
                  <a:ext cx="2586"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勘查现场测量定位</a:t>
                  </a:r>
                  <a:endPar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endParaRPr>
                </a:p>
              </p:txBody>
            </p:sp>
          </p:grpSp>
          <p:sp>
            <p:nvSpPr>
              <p:cNvPr id="11" name="TextBox 24"/>
              <p:cNvSpPr txBox="1">
                <a:spLocks noChangeArrowheads="1"/>
              </p:cNvSpPr>
              <p:nvPr/>
            </p:nvSpPr>
            <p:spPr bwMode="auto">
              <a:xfrm>
                <a:off x="9727" y="6809"/>
                <a:ext cx="3066"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电气施工班组进场施工</a:t>
                </a:r>
                <a:endPar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endParaRPr>
              </a:p>
            </p:txBody>
          </p:sp>
        </p:grpSp>
        <p:sp>
          <p:nvSpPr>
            <p:cNvPr id="9" name="TextBox 24"/>
            <p:cNvSpPr txBox="1">
              <a:spLocks noChangeArrowheads="1"/>
            </p:cNvSpPr>
            <p:nvPr/>
          </p:nvSpPr>
          <p:spPr bwMode="auto">
            <a:xfrm>
              <a:off x="9757" y="7170"/>
              <a:ext cx="5012"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对所有安装的照明灯具进行24小时试运行</a:t>
              </a:r>
              <a:endPar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endParaRPr>
            </a:p>
          </p:txBody>
        </p:sp>
        <p:sp>
          <p:nvSpPr>
            <p:cNvPr id="12" name="TextBox 24"/>
            <p:cNvSpPr txBox="1">
              <a:spLocks noChangeArrowheads="1"/>
            </p:cNvSpPr>
            <p:nvPr/>
          </p:nvSpPr>
          <p:spPr bwMode="auto">
            <a:xfrm>
              <a:off x="9754" y="7775"/>
              <a:ext cx="1626"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竣工验收</a:t>
              </a:r>
              <a:endPar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endPar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endParaRPr>
            </a:p>
          </p:txBody>
        </p:sp>
      </p:grpSp>
    </p:spTree>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7" name="文本框 6"/>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8" name="图片 7"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6" name="矩形 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9" name="文本框 8"/>
          <p:cNvSpPr txBox="1"/>
          <p:nvPr/>
        </p:nvSpPr>
        <p:spPr>
          <a:xfrm>
            <a:off x="4158741" y="1019810"/>
            <a:ext cx="3876040" cy="475615"/>
          </a:xfrm>
          <a:prstGeom prst="rect">
            <a:avLst/>
          </a:prstGeom>
          <a:noFill/>
        </p:spPr>
        <p:txBody>
          <a:bodyPr wrap="square" rtlCol="0">
            <a:spAutoFit/>
          </a:bodyPr>
          <a:p>
            <a:pPr marR="0" indent="0" algn="dist" defTabSz="914400" fontAlgn="auto">
              <a:lnSpc>
                <a:spcPct val="100000"/>
              </a:lnSpc>
              <a:spcBef>
                <a:spcPts val="0"/>
              </a:spcBef>
              <a:spcAft>
                <a:spcPts val="0"/>
              </a:spcAft>
              <a:buClrTx/>
              <a:buSzTx/>
              <a:buFontTx/>
              <a:buNone/>
              <a:defRPr/>
            </a:pPr>
            <a:r>
              <a:rPr kumimoji="0" lang="zh-CN" altLang="en-US" sz="2500"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rPr>
              <a:t>施工前材料采购准备</a:t>
            </a:r>
            <a:endParaRPr kumimoji="0" lang="zh-CN" altLang="en-US" sz="2500"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endParaRPr>
          </a:p>
        </p:txBody>
      </p:sp>
      <p:graphicFrame>
        <p:nvGraphicFramePr>
          <p:cNvPr id="16" name="表格 15"/>
          <p:cNvGraphicFramePr/>
          <p:nvPr>
            <p:custDataLst>
              <p:tags r:id="rId2"/>
            </p:custDataLst>
          </p:nvPr>
        </p:nvGraphicFramePr>
        <p:xfrm>
          <a:off x="1361566" y="1690908"/>
          <a:ext cx="9451340" cy="4143375"/>
        </p:xfrm>
        <a:graphic>
          <a:graphicData uri="http://schemas.openxmlformats.org/drawingml/2006/table">
            <a:tbl>
              <a:tblPr firstRow="1" bandRow="1">
                <a:tableStyleId>{5940675A-B579-460E-94D1-54222C63F5DA}</a:tableStyleId>
              </a:tblPr>
              <a:tblGrid>
                <a:gridCol w="675005"/>
                <a:gridCol w="5895975"/>
                <a:gridCol w="675005"/>
                <a:gridCol w="675005"/>
                <a:gridCol w="1530350"/>
              </a:tblGrid>
              <a:tr h="482600">
                <a:tc>
                  <a:txBody>
                    <a:bodyPr/>
                    <a:p>
                      <a:pPr indent="0" algn="ctr">
                        <a:lnSpc>
                          <a:spcPct val="120000"/>
                        </a:lnSpc>
                        <a:spcBef>
                          <a:spcPts val="0"/>
                        </a:spcBef>
                        <a:spcAft>
                          <a:spcPts val="0"/>
                        </a:spcAft>
                        <a:buNone/>
                      </a:pPr>
                      <a:r>
                        <a:rPr lang="en-US" sz="1000" b="1" spc="120">
                          <a:solidFill>
                            <a:srgbClr val="646464"/>
                          </a:solidFill>
                          <a:latin typeface="微软雅黑" panose="020B0503020204020204" charset="-122"/>
                          <a:ea typeface="微软雅黑" panose="020B0503020204020204" charset="-122"/>
                        </a:rPr>
                        <a:t>序号</a:t>
                      </a:r>
                      <a:endParaRPr lang="en-US" sz="1000" b="1" spc="120">
                        <a:solidFill>
                          <a:srgbClr val="646464"/>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005BAB">
                        <a:alpha val="15000"/>
                      </a:srgbClr>
                    </a:solidFill>
                  </a:tcPr>
                </a:tc>
                <a:tc>
                  <a:txBody>
                    <a:bodyPr/>
                    <a:p>
                      <a:pPr indent="0" algn="ctr">
                        <a:lnSpc>
                          <a:spcPct val="120000"/>
                        </a:lnSpc>
                        <a:spcBef>
                          <a:spcPts val="0"/>
                        </a:spcBef>
                        <a:spcAft>
                          <a:spcPts val="0"/>
                        </a:spcAft>
                        <a:buNone/>
                      </a:pPr>
                      <a:r>
                        <a:rPr lang="en-US" sz="1000" b="1" spc="120">
                          <a:solidFill>
                            <a:srgbClr val="646464"/>
                          </a:solidFill>
                          <a:latin typeface="微软雅黑" panose="020B0503020204020204" charset="-122"/>
                          <a:ea typeface="微软雅黑" panose="020B0503020204020204" charset="-122"/>
                        </a:rPr>
                        <a:t>仪器、仪表、车辆及工具名称</a:t>
                      </a:r>
                      <a:endParaRPr lang="en-US" sz="1000" b="1" spc="120">
                        <a:solidFill>
                          <a:srgbClr val="646464"/>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005BAB">
                        <a:alpha val="15000"/>
                      </a:srgbClr>
                    </a:solidFill>
                  </a:tcPr>
                </a:tc>
                <a:tc>
                  <a:txBody>
                    <a:bodyPr/>
                    <a:p>
                      <a:pPr indent="0" algn="ctr">
                        <a:lnSpc>
                          <a:spcPct val="120000"/>
                        </a:lnSpc>
                        <a:spcBef>
                          <a:spcPts val="0"/>
                        </a:spcBef>
                        <a:spcAft>
                          <a:spcPts val="0"/>
                        </a:spcAft>
                        <a:buNone/>
                      </a:pPr>
                      <a:r>
                        <a:rPr lang="en-US" sz="1000" b="1" spc="120">
                          <a:solidFill>
                            <a:srgbClr val="646464"/>
                          </a:solidFill>
                          <a:latin typeface="微软雅黑" panose="020B0503020204020204" charset="-122"/>
                          <a:ea typeface="微软雅黑" panose="020B0503020204020204" charset="-122"/>
                        </a:rPr>
                        <a:t>单位</a:t>
                      </a:r>
                      <a:endParaRPr lang="en-US" sz="1000" b="1" spc="120">
                        <a:solidFill>
                          <a:srgbClr val="646464"/>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005BAB">
                        <a:alpha val="15000"/>
                      </a:srgbClr>
                    </a:solidFill>
                  </a:tcPr>
                </a:tc>
                <a:tc>
                  <a:txBody>
                    <a:bodyPr/>
                    <a:p>
                      <a:pPr indent="0" algn="ctr">
                        <a:lnSpc>
                          <a:spcPct val="120000"/>
                        </a:lnSpc>
                        <a:spcBef>
                          <a:spcPts val="0"/>
                        </a:spcBef>
                        <a:spcAft>
                          <a:spcPts val="0"/>
                        </a:spcAft>
                        <a:buNone/>
                      </a:pPr>
                      <a:r>
                        <a:rPr lang="en-US" sz="1000" b="1" spc="120">
                          <a:solidFill>
                            <a:srgbClr val="646464"/>
                          </a:solidFill>
                          <a:latin typeface="微软雅黑" panose="020B0503020204020204" charset="-122"/>
                          <a:ea typeface="微软雅黑" panose="020B0503020204020204" charset="-122"/>
                        </a:rPr>
                        <a:t>数量</a:t>
                      </a:r>
                      <a:endParaRPr lang="en-US" sz="1000" b="1" spc="120">
                        <a:solidFill>
                          <a:srgbClr val="646464"/>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005BAB">
                        <a:alpha val="15000"/>
                      </a:srgbClr>
                    </a:solidFill>
                  </a:tcPr>
                </a:tc>
                <a:tc>
                  <a:txBody>
                    <a:bodyPr/>
                    <a:p>
                      <a:pPr indent="0" algn="ctr">
                        <a:lnSpc>
                          <a:spcPct val="120000"/>
                        </a:lnSpc>
                        <a:spcBef>
                          <a:spcPts val="0"/>
                        </a:spcBef>
                        <a:spcAft>
                          <a:spcPts val="0"/>
                        </a:spcAft>
                        <a:buNone/>
                      </a:pPr>
                      <a:r>
                        <a:rPr lang="en-US" sz="1000" b="1" spc="120">
                          <a:solidFill>
                            <a:srgbClr val="646464"/>
                          </a:solidFill>
                          <a:latin typeface="微软雅黑" panose="020B0503020204020204" charset="-122"/>
                          <a:ea typeface="微软雅黑" panose="020B0503020204020204" charset="-122"/>
                        </a:rPr>
                        <a:t>备注</a:t>
                      </a:r>
                      <a:endParaRPr lang="en-US" sz="1000" b="1" spc="120">
                        <a:solidFill>
                          <a:srgbClr val="646464"/>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005BAB">
                        <a:alpha val="15000"/>
                      </a:srgbClr>
                    </a:solidFill>
                  </a:tcPr>
                </a:tc>
              </a:tr>
              <a:tr h="217170">
                <a:tc>
                  <a:txBody>
                    <a:bodyPr/>
                    <a:p>
                      <a:pPr indent="0" algn="ctr">
                        <a:lnSpc>
                          <a:spcPct val="120000"/>
                        </a:lnSpc>
                        <a:spcBef>
                          <a:spcPts val="0"/>
                        </a:spcBef>
                        <a:spcAft>
                          <a:spcPts val="0"/>
                        </a:spcAft>
                        <a:buNone/>
                      </a:pPr>
                      <a:r>
                        <a:rPr lang="en-US" sz="1000" b="0" spc="120">
                          <a:solidFill>
                            <a:srgbClr val="646464"/>
                          </a:solidFill>
                          <a:latin typeface="微软雅黑" panose="020B0503020204020204" charset="-122"/>
                          <a:ea typeface="微软雅黑" panose="020B0503020204020204" charset="-122"/>
                        </a:rPr>
                        <a:t>1</a:t>
                      </a:r>
                      <a:endParaRPr lang="en-US" altLang="en-US" sz="1000" b="0" spc="120">
                        <a:solidFill>
                          <a:srgbClr val="646464"/>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数字兆欧表</a:t>
                      </a:r>
                      <a:endParaRPr 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个</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1</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r>
              <a:tr h="217170">
                <a:tc>
                  <a:txBody>
                    <a:bodyPr/>
                    <a:p>
                      <a:pPr indent="0" algn="ctr">
                        <a:lnSpc>
                          <a:spcPct val="120000"/>
                        </a:lnSpc>
                        <a:spcBef>
                          <a:spcPts val="0"/>
                        </a:spcBef>
                        <a:spcAft>
                          <a:spcPts val="0"/>
                        </a:spcAft>
                        <a:buNone/>
                      </a:pPr>
                      <a:r>
                        <a:rPr lang="en-US" sz="1000" b="0" spc="120">
                          <a:solidFill>
                            <a:srgbClr val="646464"/>
                          </a:solidFill>
                          <a:latin typeface="微软雅黑" panose="020B0503020204020204" charset="-122"/>
                          <a:ea typeface="微软雅黑" panose="020B0503020204020204" charset="-122"/>
                        </a:rPr>
                        <a:t>2</a:t>
                      </a:r>
                      <a:endParaRPr lang="en-US" altLang="en-US" sz="1000" b="0" spc="120">
                        <a:solidFill>
                          <a:srgbClr val="646464"/>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l">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数字电流钳表</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个</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1</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217170">
                <a:tc>
                  <a:txBody>
                    <a:bodyPr/>
                    <a:p>
                      <a:pPr indent="0" algn="ctr">
                        <a:lnSpc>
                          <a:spcPct val="120000"/>
                        </a:lnSpc>
                        <a:spcBef>
                          <a:spcPts val="0"/>
                        </a:spcBef>
                        <a:spcAft>
                          <a:spcPts val="0"/>
                        </a:spcAft>
                        <a:buNone/>
                      </a:pPr>
                      <a:r>
                        <a:rPr lang="en-US" sz="1000" b="0" spc="120">
                          <a:solidFill>
                            <a:srgbClr val="646464"/>
                          </a:solidFill>
                          <a:latin typeface="微软雅黑" panose="020B0503020204020204" charset="-122"/>
                          <a:ea typeface="微软雅黑" panose="020B0503020204020204" charset="-122"/>
                        </a:rPr>
                        <a:t>3</a:t>
                      </a:r>
                      <a:endParaRPr lang="en-US" altLang="en-US" sz="1000" b="0" spc="120">
                        <a:solidFill>
                          <a:srgbClr val="646464"/>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数字万用表</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个</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1</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217170">
                <a:tc>
                  <a:txBody>
                    <a:bodyPr/>
                    <a:p>
                      <a:pPr indent="0" algn="ctr">
                        <a:lnSpc>
                          <a:spcPct val="120000"/>
                        </a:lnSpc>
                        <a:spcBef>
                          <a:spcPts val="0"/>
                        </a:spcBef>
                        <a:spcAft>
                          <a:spcPts val="0"/>
                        </a:spcAft>
                        <a:buNone/>
                      </a:pPr>
                      <a:r>
                        <a:rPr lang="en-US" sz="1000" b="0" spc="120">
                          <a:solidFill>
                            <a:srgbClr val="646464"/>
                          </a:solidFill>
                          <a:latin typeface="微软雅黑" panose="020B0503020204020204" charset="-122"/>
                          <a:ea typeface="微软雅黑" panose="020B0503020204020204" charset="-122"/>
                        </a:rPr>
                        <a:t>4</a:t>
                      </a:r>
                      <a:endParaRPr lang="en-US" altLang="en-US" sz="1000" b="0" spc="120">
                        <a:solidFill>
                          <a:srgbClr val="646464"/>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l">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普通验电笔</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支</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3</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217170">
                <a:tc>
                  <a:txBody>
                    <a:bodyPr/>
                    <a:p>
                      <a:pPr indent="0" algn="ctr">
                        <a:lnSpc>
                          <a:spcPct val="120000"/>
                        </a:lnSpc>
                        <a:spcBef>
                          <a:spcPts val="0"/>
                        </a:spcBef>
                        <a:spcAft>
                          <a:spcPts val="0"/>
                        </a:spcAft>
                        <a:buNone/>
                      </a:pPr>
                      <a:r>
                        <a:rPr lang="en-US" sz="1000" b="0" spc="120">
                          <a:solidFill>
                            <a:srgbClr val="646464"/>
                          </a:solidFill>
                          <a:latin typeface="微软雅黑" panose="020B0503020204020204" charset="-122"/>
                          <a:ea typeface="微软雅黑" panose="020B0503020204020204" charset="-122"/>
                        </a:rPr>
                        <a:t>5</a:t>
                      </a:r>
                      <a:endParaRPr lang="en-US" altLang="en-US" sz="1000" b="0" spc="120">
                        <a:solidFill>
                          <a:srgbClr val="646464"/>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照度计</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台</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1</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217170">
                <a:tc>
                  <a:txBody>
                    <a:bodyPr/>
                    <a:p>
                      <a:pPr indent="0" algn="ctr">
                        <a:lnSpc>
                          <a:spcPct val="120000"/>
                        </a:lnSpc>
                        <a:spcBef>
                          <a:spcPts val="0"/>
                        </a:spcBef>
                        <a:spcAft>
                          <a:spcPts val="0"/>
                        </a:spcAft>
                        <a:buNone/>
                      </a:pPr>
                      <a:r>
                        <a:rPr lang="en-US" sz="1000" b="0" spc="120">
                          <a:solidFill>
                            <a:srgbClr val="646464"/>
                          </a:solidFill>
                          <a:latin typeface="微软雅黑" panose="020B0503020204020204" charset="-122"/>
                          <a:ea typeface="微软雅黑" panose="020B0503020204020204" charset="-122"/>
                        </a:rPr>
                        <a:t>6</a:t>
                      </a:r>
                      <a:endParaRPr lang="en-US" altLang="en-US" sz="1000" b="0" spc="120">
                        <a:solidFill>
                          <a:srgbClr val="646464"/>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l">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光谱仪</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台</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1</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217170">
                <a:tc>
                  <a:txBody>
                    <a:bodyPr/>
                    <a:p>
                      <a:pPr indent="0" algn="ctr">
                        <a:lnSpc>
                          <a:spcPct val="120000"/>
                        </a:lnSpc>
                        <a:spcBef>
                          <a:spcPts val="0"/>
                        </a:spcBef>
                        <a:spcAft>
                          <a:spcPts val="0"/>
                        </a:spcAft>
                        <a:buNone/>
                      </a:pPr>
                      <a:r>
                        <a:rPr lang="en-US" sz="1000" b="0" spc="120">
                          <a:solidFill>
                            <a:srgbClr val="646464"/>
                          </a:solidFill>
                          <a:latin typeface="微软雅黑" panose="020B0503020204020204" charset="-122"/>
                          <a:ea typeface="微软雅黑" panose="020B0503020204020204" charset="-122"/>
                        </a:rPr>
                        <a:t>7</a:t>
                      </a:r>
                      <a:endParaRPr lang="en-US" altLang="en-US" sz="1000" b="0" spc="120">
                        <a:solidFill>
                          <a:srgbClr val="646464"/>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手磨机</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台</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1</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424180">
                <a:tc>
                  <a:txBody>
                    <a:bodyPr/>
                    <a:p>
                      <a:pPr indent="0" algn="ctr">
                        <a:lnSpc>
                          <a:spcPct val="120000"/>
                        </a:lnSpc>
                        <a:spcBef>
                          <a:spcPts val="0"/>
                        </a:spcBef>
                        <a:spcAft>
                          <a:spcPts val="0"/>
                        </a:spcAft>
                        <a:buNone/>
                      </a:pPr>
                      <a:r>
                        <a:rPr lang="en-US" sz="1000" b="0" spc="120">
                          <a:solidFill>
                            <a:srgbClr val="646464"/>
                          </a:solidFill>
                          <a:latin typeface="微软雅黑" panose="020B0503020204020204" charset="-122"/>
                          <a:ea typeface="微软雅黑" panose="020B0503020204020204" charset="-122"/>
                        </a:rPr>
                        <a:t>8</a:t>
                      </a:r>
                      <a:endParaRPr lang="en-US" altLang="en-US" sz="1000" b="0" spc="120">
                        <a:solidFill>
                          <a:srgbClr val="646464"/>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l">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手电钻</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台</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1</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4mm\6mm钻头</a:t>
                      </a:r>
                      <a:endParaRPr lang="en-US" alt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423545">
                <a:tc>
                  <a:txBody>
                    <a:bodyPr/>
                    <a:p>
                      <a:pPr indent="0" algn="ctr">
                        <a:lnSpc>
                          <a:spcPct val="120000"/>
                        </a:lnSpc>
                        <a:spcBef>
                          <a:spcPts val="0"/>
                        </a:spcBef>
                        <a:spcAft>
                          <a:spcPts val="0"/>
                        </a:spcAft>
                        <a:buNone/>
                      </a:pPr>
                      <a:r>
                        <a:rPr lang="en-US" sz="1000" b="0" spc="120">
                          <a:solidFill>
                            <a:srgbClr val="646464"/>
                          </a:solidFill>
                          <a:latin typeface="微软雅黑" panose="020B0503020204020204" charset="-122"/>
                          <a:ea typeface="微软雅黑" panose="020B0503020204020204" charset="-122"/>
                        </a:rPr>
                        <a:t>9</a:t>
                      </a:r>
                      <a:endParaRPr lang="en-US" altLang="en-US" sz="1000" b="0" spc="120">
                        <a:solidFill>
                          <a:srgbClr val="646464"/>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冲击钻</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台</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1</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4mm\6mm钻头</a:t>
                      </a:r>
                      <a:endParaRPr lang="en-US" alt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217170">
                <a:tc>
                  <a:txBody>
                    <a:bodyPr/>
                    <a:p>
                      <a:pPr indent="0" algn="ctr">
                        <a:lnSpc>
                          <a:spcPct val="120000"/>
                        </a:lnSpc>
                        <a:spcBef>
                          <a:spcPts val="0"/>
                        </a:spcBef>
                        <a:spcAft>
                          <a:spcPts val="0"/>
                        </a:spcAft>
                        <a:buNone/>
                      </a:pPr>
                      <a:r>
                        <a:rPr lang="en-US" sz="1000" b="0" spc="120">
                          <a:solidFill>
                            <a:srgbClr val="646464"/>
                          </a:solidFill>
                          <a:latin typeface="微软雅黑" panose="020B0503020204020204" charset="-122"/>
                          <a:ea typeface="微软雅黑" panose="020B0503020204020204" charset="-122"/>
                        </a:rPr>
                        <a:t>10</a:t>
                      </a:r>
                      <a:endParaRPr lang="en-US" altLang="en-US" sz="1000" b="0" spc="120">
                        <a:solidFill>
                          <a:srgbClr val="646464"/>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l">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木梯（各规格）</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批</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1</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217170">
                <a:tc>
                  <a:txBody>
                    <a:bodyPr/>
                    <a:p>
                      <a:pPr indent="0" algn="ctr">
                        <a:lnSpc>
                          <a:spcPct val="120000"/>
                        </a:lnSpc>
                        <a:spcBef>
                          <a:spcPts val="0"/>
                        </a:spcBef>
                        <a:spcAft>
                          <a:spcPts val="0"/>
                        </a:spcAft>
                        <a:buNone/>
                      </a:pPr>
                      <a:r>
                        <a:rPr lang="en-US" sz="1000" b="0" spc="120">
                          <a:solidFill>
                            <a:srgbClr val="646464"/>
                          </a:solidFill>
                          <a:latin typeface="微软雅黑" panose="020B0503020204020204" charset="-122"/>
                          <a:ea typeface="微软雅黑" panose="020B0503020204020204" charset="-122"/>
                        </a:rPr>
                        <a:t>11</a:t>
                      </a:r>
                      <a:endParaRPr lang="en-US" altLang="en-US" sz="1000" b="0" spc="120">
                        <a:solidFill>
                          <a:srgbClr val="646464"/>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水平仪、水平尺</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台</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cs typeface="微软雅黑" panose="020B0503020204020204" charset="-122"/>
                        </a:rPr>
                        <a:t>各1</a:t>
                      </a:r>
                      <a:endParaRPr lang="en-US" altLang="en-US" sz="10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424180">
                <a:tc>
                  <a:txBody>
                    <a:bodyPr/>
                    <a:p>
                      <a:pPr indent="0" algn="ctr">
                        <a:lnSpc>
                          <a:spcPct val="120000"/>
                        </a:lnSpc>
                        <a:spcBef>
                          <a:spcPts val="0"/>
                        </a:spcBef>
                        <a:spcAft>
                          <a:spcPts val="0"/>
                        </a:spcAft>
                        <a:buNone/>
                      </a:pPr>
                      <a:r>
                        <a:rPr lang="en-US" sz="1000" b="0" spc="120">
                          <a:solidFill>
                            <a:srgbClr val="646464"/>
                          </a:solidFill>
                          <a:latin typeface="微软雅黑" panose="020B0503020204020204" charset="-122"/>
                          <a:ea typeface="微软雅黑" panose="020B0503020204020204" charset="-122"/>
                        </a:rPr>
                        <a:t>12</a:t>
                      </a:r>
                      <a:endParaRPr lang="en-US" altLang="en-US" sz="1000" b="0" spc="120">
                        <a:solidFill>
                          <a:srgbClr val="646464"/>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l">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螺丝刀、尖嘴钳、剥线钳、压线钳、扳手、钢卷尺、钢直尺、电烙铁电工工具</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批</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1</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217170">
                <a:tc>
                  <a:txBody>
                    <a:bodyPr/>
                    <a:p>
                      <a:pPr indent="0" algn="ctr">
                        <a:lnSpc>
                          <a:spcPct val="120000"/>
                        </a:lnSpc>
                        <a:spcBef>
                          <a:spcPts val="0"/>
                        </a:spcBef>
                        <a:spcAft>
                          <a:spcPts val="0"/>
                        </a:spcAft>
                        <a:buNone/>
                      </a:pPr>
                      <a:r>
                        <a:rPr lang="en-US" sz="1000" b="0" spc="120">
                          <a:solidFill>
                            <a:srgbClr val="646464"/>
                          </a:solidFill>
                          <a:latin typeface="微软雅黑" panose="020B0503020204020204" charset="-122"/>
                          <a:ea typeface="微软雅黑" panose="020B0503020204020204" charset="-122"/>
                        </a:rPr>
                        <a:t>13</a:t>
                      </a:r>
                      <a:endParaRPr lang="en-US" altLang="en-US" sz="1000" b="0" spc="120">
                        <a:solidFill>
                          <a:srgbClr val="646464"/>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l">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各种标示牌等安全用具</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批</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1</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217170">
                <a:tc>
                  <a:txBody>
                    <a:bodyPr/>
                    <a:p>
                      <a:pPr indent="0" algn="ctr">
                        <a:lnSpc>
                          <a:spcPct val="120000"/>
                        </a:lnSpc>
                        <a:spcBef>
                          <a:spcPts val="0"/>
                        </a:spcBef>
                        <a:spcAft>
                          <a:spcPts val="0"/>
                        </a:spcAft>
                        <a:buNone/>
                      </a:pPr>
                      <a:r>
                        <a:rPr lang="en-US" sz="1000" b="0" spc="120">
                          <a:solidFill>
                            <a:srgbClr val="646464"/>
                          </a:solidFill>
                          <a:latin typeface="微软雅黑" panose="020B0503020204020204" charset="-122"/>
                          <a:ea typeface="微软雅黑" panose="020B0503020204020204" charset="-122"/>
                        </a:rPr>
                        <a:t>14</a:t>
                      </a:r>
                      <a:endParaRPr lang="en-US" altLang="en-US" sz="1000" b="0" spc="120">
                        <a:solidFill>
                          <a:srgbClr val="646464"/>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p>
                      <a:pPr indent="0" algn="l">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安全带、安全帽等劳保用品</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批</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1</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000" b="0" spc="120">
                          <a:solidFill>
                            <a:srgbClr val="404040"/>
                          </a:solidFill>
                          <a:latin typeface="微软雅黑" panose="020B0503020204020204" charset="-122"/>
                          <a:ea typeface="微软雅黑" panose="020B0503020204020204" charset="-122"/>
                        </a:rPr>
                        <a:t>按需配置</a:t>
                      </a:r>
                      <a:endParaRPr lang="en-US" altLang="en-US" sz="1000" b="0" spc="120">
                        <a:solidFill>
                          <a:srgbClr val="404040"/>
                        </a:solidFill>
                        <a:latin typeface="微软雅黑" panose="020B0503020204020204" charset="-122"/>
                        <a:ea typeface="微软雅黑" panose="020B0503020204020204" charset="-122"/>
                      </a:endParaRPr>
                    </a:p>
                  </a:txBody>
                  <a:tcPr marL="177800" marR="177800" marT="6350" marB="6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2F2F2"/>
                    </a:solidFill>
                  </a:tcPr>
                </a:tc>
              </a:tr>
            </a:tbl>
          </a:graphicData>
        </a:graphic>
      </p:graphicFrame>
    </p:spTree>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7" name="文本框 6"/>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10" name="图片 9"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6" name="矩形 5"/>
          <p:cNvSpPr/>
          <p:nvPr/>
        </p:nvSpPr>
        <p:spPr>
          <a:xfrm>
            <a:off x="704514" y="51636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rPr>
              <a:t>[图片][图片]</a:t>
            </a:r>
            <a:endParaRPr kumimoji="0" lang="zh-CN" altLang="en-US"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9" name="文本框 8"/>
          <p:cNvSpPr txBox="1"/>
          <p:nvPr/>
        </p:nvSpPr>
        <p:spPr>
          <a:xfrm>
            <a:off x="4239704" y="1019810"/>
            <a:ext cx="3695065" cy="475615"/>
          </a:xfrm>
          <a:prstGeom prst="rect">
            <a:avLst/>
          </a:prstGeom>
          <a:noFill/>
        </p:spPr>
        <p:txBody>
          <a:bodyPr wrap="square" rtlCol="0">
            <a:spAutoFit/>
          </a:bodyPr>
          <a:p>
            <a:pPr marR="0" indent="0" algn="dist" defTabSz="914400" fontAlgn="auto">
              <a:lnSpc>
                <a:spcPct val="100000"/>
              </a:lnSpc>
              <a:spcBef>
                <a:spcPts val="0"/>
              </a:spcBef>
              <a:spcAft>
                <a:spcPts val="0"/>
              </a:spcAft>
              <a:buClrTx/>
              <a:buSzTx/>
              <a:buFontTx/>
              <a:buNone/>
              <a:defRPr/>
            </a:pPr>
            <a:r>
              <a:rPr kumimoji="0" lang="zh-CN" altLang="en-US" sz="2500"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rPr>
              <a:t>勘查现场测量定位</a:t>
            </a:r>
            <a:endParaRPr kumimoji="0" lang="zh-CN" altLang="en-US" sz="2500"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endParaRPr>
          </a:p>
        </p:txBody>
      </p:sp>
      <p:pic>
        <p:nvPicPr>
          <p:cNvPr id="11" name="图片 10" descr="75d9500fdb999f8298f03709baecbc0"/>
          <p:cNvPicPr>
            <a:picLocks noChangeAspect="1"/>
          </p:cNvPicPr>
          <p:nvPr/>
        </p:nvPicPr>
        <p:blipFill>
          <a:blip r:embed="rId2"/>
          <a:stretch>
            <a:fillRect/>
          </a:stretch>
        </p:blipFill>
        <p:spPr>
          <a:xfrm>
            <a:off x="7872730" y="1604645"/>
            <a:ext cx="1280795" cy="2204720"/>
          </a:xfrm>
          <a:prstGeom prst="rect">
            <a:avLst/>
          </a:prstGeom>
        </p:spPr>
      </p:pic>
      <p:pic>
        <p:nvPicPr>
          <p:cNvPr id="12" name="图片 11" descr="8fde4edf2b72f02f79430d9ffa4f157"/>
          <p:cNvPicPr>
            <a:picLocks noChangeAspect="1"/>
          </p:cNvPicPr>
          <p:nvPr/>
        </p:nvPicPr>
        <p:blipFill>
          <a:blip r:embed="rId3"/>
          <a:srcRect t="18239"/>
          <a:stretch>
            <a:fillRect/>
          </a:stretch>
        </p:blipFill>
        <p:spPr>
          <a:xfrm>
            <a:off x="9427210" y="1604645"/>
            <a:ext cx="1589405" cy="2204720"/>
          </a:xfrm>
          <a:prstGeom prst="rect">
            <a:avLst/>
          </a:prstGeom>
        </p:spPr>
      </p:pic>
      <p:pic>
        <p:nvPicPr>
          <p:cNvPr id="13" name="图片 12" descr="a14"/>
          <p:cNvPicPr>
            <a:picLocks noChangeAspect="1"/>
          </p:cNvPicPr>
          <p:nvPr/>
        </p:nvPicPr>
        <p:blipFill>
          <a:blip r:embed="rId4"/>
          <a:srcRect l="51215" t="34820" r="26062" b="39404"/>
          <a:stretch>
            <a:fillRect/>
          </a:stretch>
        </p:blipFill>
        <p:spPr>
          <a:xfrm>
            <a:off x="7872730" y="3993515"/>
            <a:ext cx="3143885" cy="2118995"/>
          </a:xfrm>
          <a:prstGeom prst="rect">
            <a:avLst/>
          </a:prstGeom>
        </p:spPr>
      </p:pic>
      <p:pic>
        <p:nvPicPr>
          <p:cNvPr id="3" name="图片 2" descr="图片1"/>
          <p:cNvPicPr>
            <a:picLocks noChangeAspect="1"/>
          </p:cNvPicPr>
          <p:nvPr/>
        </p:nvPicPr>
        <p:blipFill>
          <a:blip r:embed="rId5"/>
          <a:stretch>
            <a:fillRect/>
          </a:stretch>
        </p:blipFill>
        <p:spPr>
          <a:xfrm>
            <a:off x="1235710" y="1601470"/>
            <a:ext cx="6382385" cy="4511040"/>
          </a:xfrm>
          <a:prstGeom prst="rect">
            <a:avLst/>
          </a:prstGeom>
        </p:spPr>
      </p:pic>
    </p:spTree>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 name="文本框 2"/>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4" name="图片 3"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0" name="矩形 9"/>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13" name="文本框 12"/>
          <p:cNvSpPr txBox="1"/>
          <p:nvPr/>
        </p:nvSpPr>
        <p:spPr>
          <a:xfrm>
            <a:off x="4086351" y="1019810"/>
            <a:ext cx="4001770" cy="475615"/>
          </a:xfrm>
          <a:prstGeom prst="rect">
            <a:avLst/>
          </a:prstGeom>
          <a:noFill/>
        </p:spPr>
        <p:txBody>
          <a:bodyPr wrap="square" rtlCol="0">
            <a:spAutoFit/>
          </a:bodyPr>
          <a:p>
            <a:pPr marR="0" indent="0" algn="dist" defTabSz="914400" fontAlgn="auto">
              <a:lnSpc>
                <a:spcPct val="100000"/>
              </a:lnSpc>
              <a:spcBef>
                <a:spcPts val="0"/>
              </a:spcBef>
              <a:spcAft>
                <a:spcPts val="0"/>
              </a:spcAft>
              <a:buClrTx/>
              <a:buSzTx/>
              <a:buFontTx/>
              <a:buNone/>
              <a:defRPr/>
            </a:pPr>
            <a:r>
              <a:rPr kumimoji="0" lang="zh-CN" altLang="en-US" sz="2500"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rPr>
              <a:t>电气施工班组进场施工</a:t>
            </a:r>
            <a:endParaRPr kumimoji="0" lang="zh-CN" altLang="en-US" sz="2500"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endParaRPr>
          </a:p>
        </p:txBody>
      </p:sp>
      <p:pic>
        <p:nvPicPr>
          <p:cNvPr id="17" name="图片 16"/>
          <p:cNvPicPr>
            <a:picLocks noChangeAspect="1"/>
          </p:cNvPicPr>
          <p:nvPr/>
        </p:nvPicPr>
        <p:blipFill>
          <a:blip r:embed="rId2"/>
          <a:stretch>
            <a:fillRect/>
          </a:stretch>
        </p:blipFill>
        <p:spPr>
          <a:xfrm>
            <a:off x="1797050" y="4105593"/>
            <a:ext cx="3152775" cy="1571625"/>
          </a:xfrm>
          <a:prstGeom prst="rect">
            <a:avLst/>
          </a:prstGeom>
        </p:spPr>
      </p:pic>
      <p:pic>
        <p:nvPicPr>
          <p:cNvPr id="18" name="图片 17"/>
          <p:cNvPicPr>
            <a:picLocks noChangeAspect="1"/>
          </p:cNvPicPr>
          <p:nvPr/>
        </p:nvPicPr>
        <p:blipFill>
          <a:blip r:embed="rId3"/>
          <a:stretch>
            <a:fillRect/>
          </a:stretch>
        </p:blipFill>
        <p:spPr>
          <a:xfrm>
            <a:off x="7480935" y="3957955"/>
            <a:ext cx="3038475" cy="1866900"/>
          </a:xfrm>
          <a:prstGeom prst="rect">
            <a:avLst/>
          </a:prstGeom>
        </p:spPr>
      </p:pic>
      <p:sp>
        <p:nvSpPr>
          <p:cNvPr id="14" name="TextBox 8"/>
          <p:cNvSpPr txBox="1"/>
          <p:nvPr/>
        </p:nvSpPr>
        <p:spPr>
          <a:xfrm>
            <a:off x="1310640" y="1630045"/>
            <a:ext cx="9646920" cy="4680585"/>
          </a:xfrm>
          <a:prstGeom prst="rect">
            <a:avLst/>
          </a:prstGeom>
          <a:noFill/>
        </p:spPr>
        <p:txBody>
          <a:bodyPr wrap="square" lIns="0" tIns="0" rIns="0" bIns="0" numCol="1" spcCol="959784">
            <a:spAutoFit/>
          </a:bodyPr>
          <a:p>
            <a:pPr defTabSz="913765">
              <a:lnSpc>
                <a:spcPts val="1825"/>
              </a:lnSpc>
            </a:pPr>
            <a:r>
              <a:rPr lang="en-US" sz="1400" b="1" dirty="0">
                <a:solidFill>
                  <a:srgbClr val="005BAB"/>
                </a:solidFill>
                <a:latin typeface="微软雅黑" panose="020B0503020204020204" charset="-122"/>
                <a:ea typeface="微软雅黑" panose="020B0503020204020204" charset="-122"/>
                <a:cs typeface="微软雅黑" panose="020B0503020204020204" charset="-122"/>
                <a:sym typeface="Arial" panose="020B0604020202020204"/>
              </a:rPr>
              <a:t>LED教室灯安装方式</a:t>
            </a:r>
            <a:endParaRPr lang="en-US" sz="1400" b="1" dirty="0">
              <a:solidFill>
                <a:srgbClr val="005BAB"/>
              </a:solidFill>
              <a:latin typeface="微软雅黑" panose="020B0503020204020204" charset="-122"/>
              <a:ea typeface="微软雅黑" panose="020B0503020204020204" charset="-122"/>
              <a:cs typeface="微软雅黑" panose="020B0503020204020204" charset="-122"/>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b="1"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1)安装配件：</a:t>
            </a:r>
            <a:endParaRPr lang="en-US" sz="1400" b="1"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吊杆，自攻螺丝，吸顶座，O</a:t>
            </a:r>
            <a:r>
              <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形</a:t>
            </a: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圈，吸顶盘，六角螺母。</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b="1"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2)安装步骤：</a:t>
            </a:r>
            <a:endParaRPr lang="en-US" sz="1400" b="1"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①  根据灯具布置图，把吸顶座固定在天花的合适位置；                   </a:t>
            </a: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②  </a:t>
            </a: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把O</a:t>
            </a:r>
            <a:r>
              <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形</a:t>
            </a: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圈、吸顶盘先后套入吊杆；用插销把吊杆安装    </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                                                                                                                 到吸顶座上，插销需要弄弯防止脱落，然后把一端</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                                                                                                                  的电线穿过吊杆；</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2" name="文本框 1"/>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27" name="文本框 26"/>
          <p:cNvSpPr txBox="1"/>
          <p:nvPr/>
        </p:nvSpPr>
        <p:spPr>
          <a:xfrm>
            <a:off x="3655821" y="852170"/>
            <a:ext cx="4862830" cy="475615"/>
          </a:xfrm>
          <a:prstGeom prst="rect">
            <a:avLst/>
          </a:prstGeom>
          <a:noFill/>
        </p:spPr>
        <p:txBody>
          <a:bodyPr wrap="square" rtlCol="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5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我国青少年近视率居世界第一</a:t>
            </a:r>
            <a:endParaRPr kumimoji="0" lang="zh-CN" altLang="en-US" sz="25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endParaRPr>
          </a:p>
        </p:txBody>
      </p:sp>
      <p:sp>
        <p:nvSpPr>
          <p:cNvPr id="28" name="圆角矩形 27"/>
          <p:cNvSpPr/>
          <p:nvPr/>
        </p:nvSpPr>
        <p:spPr>
          <a:xfrm>
            <a:off x="1196975" y="2068830"/>
            <a:ext cx="3743325" cy="534670"/>
          </a:xfrm>
          <a:prstGeom prst="roundRect">
            <a:avLst/>
          </a:prstGeom>
          <a:solidFill>
            <a:srgbClr val="005BAB">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TextBox 23"/>
          <p:cNvSpPr txBox="1">
            <a:spLocks noChangeArrowheads="1"/>
          </p:cNvSpPr>
          <p:nvPr/>
        </p:nvSpPr>
        <p:spPr bwMode="auto">
          <a:xfrm>
            <a:off x="1259205" y="3776980"/>
            <a:ext cx="3680460" cy="157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4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ea"/>
                <a:sym typeface="Arial" panose="020B0604020202020204"/>
              </a:rPr>
              <a:t>       </a:t>
            </a:r>
            <a:r>
              <a:rPr kumimoji="0" sz="14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ea"/>
                <a:sym typeface="Arial" panose="020B0604020202020204"/>
              </a:rPr>
              <a:t>眼睛是最重要的感觉器官，外界82％的信息来自眼睛。但近视已成为中国的“国病”，影响人口质量、国家安全。</a:t>
            </a:r>
            <a:endParaRPr kumimoji="0" sz="14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endParaRPr kumimoji="0" sz="14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sz="14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ea"/>
                <a:sym typeface="Arial" panose="020B0604020202020204"/>
              </a:rPr>
              <a:t>       我国近视总人数近5亿，其中50-60％的青少年是近视患者，知识人群中的近视患者更是高达85-90％！</a:t>
            </a:r>
            <a:endParaRPr kumimoji="0" sz="14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ea"/>
              <a:sym typeface="Arial" panose="020B0604020202020204"/>
            </a:endParaRPr>
          </a:p>
        </p:txBody>
      </p:sp>
      <p:sp>
        <p:nvSpPr>
          <p:cNvPr id="30" name="TextBox 23"/>
          <p:cNvSpPr txBox="1">
            <a:spLocks noChangeArrowheads="1"/>
          </p:cNvSpPr>
          <p:nvPr/>
        </p:nvSpPr>
        <p:spPr bwMode="auto">
          <a:xfrm>
            <a:off x="1259205" y="1643380"/>
            <a:ext cx="3422650" cy="56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信息获得可以通过以下途径 ：</a:t>
            </a:r>
            <a:endPar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endPar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1" name="TextBox 23"/>
          <p:cNvSpPr txBox="1">
            <a:spLocks noChangeArrowheads="1"/>
          </p:cNvSpPr>
          <p:nvPr/>
        </p:nvSpPr>
        <p:spPr bwMode="auto">
          <a:xfrm>
            <a:off x="1244600" y="2165350"/>
            <a:ext cx="422719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视觉、触觉、听觉、嗅觉、味觉 、视觉</a:t>
            </a:r>
            <a:endParaRPr kumimoji="0" lang="zh-CN" sz="16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2" name="TextBox 23"/>
          <p:cNvSpPr txBox="1">
            <a:spLocks noChangeArrowheads="1"/>
          </p:cNvSpPr>
          <p:nvPr/>
        </p:nvSpPr>
        <p:spPr bwMode="auto">
          <a:xfrm>
            <a:off x="1259205" y="2859405"/>
            <a:ext cx="367728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600" b="1" i="0" u="none" strike="noStrike" kern="1200" cap="none" spc="0" normalizeH="0" baseline="0" noProof="0">
                <a:ln>
                  <a:noFill/>
                </a:ln>
                <a:solidFill>
                  <a:srgbClr val="005BAB"/>
                </a:solidFill>
                <a:effectLst/>
                <a:uLnTx/>
                <a:uFillTx/>
                <a:latin typeface="微软雅黑" panose="020B0503020204020204" charset="-122"/>
                <a:cs typeface="微软雅黑" panose="020B0503020204020204" charset="-122"/>
                <a:sym typeface="Arial" panose="020B0604020202020204"/>
              </a:rPr>
              <a:t>其中 </a:t>
            </a:r>
            <a:r>
              <a:rPr kumimoji="0" lang="zh-CN" sz="3600" b="1" i="0" u="none" strike="noStrike" kern="1200" cap="none" spc="0" normalizeH="0" baseline="0" noProof="0">
                <a:ln>
                  <a:noFill/>
                </a:ln>
                <a:solidFill>
                  <a:srgbClr val="005BAB"/>
                </a:solidFill>
                <a:effectLst/>
                <a:uLnTx/>
                <a:uFillTx/>
                <a:latin typeface="微软雅黑" panose="020B0503020204020204" charset="-122"/>
                <a:cs typeface="微软雅黑" panose="020B0503020204020204" charset="-122"/>
                <a:sym typeface="Arial" panose="020B0604020202020204"/>
              </a:rPr>
              <a:t>视觉 </a:t>
            </a:r>
            <a:r>
              <a:rPr kumimoji="0" lang="zh-CN" sz="1600" b="1" i="0" u="none" strike="noStrike" kern="1200" cap="none" spc="0" normalizeH="0" baseline="0" noProof="0">
                <a:ln>
                  <a:noFill/>
                </a:ln>
                <a:solidFill>
                  <a:srgbClr val="005BAB"/>
                </a:solidFill>
                <a:effectLst/>
                <a:uLnTx/>
                <a:uFillTx/>
                <a:latin typeface="微软雅黑" panose="020B0503020204020204" charset="-122"/>
                <a:cs typeface="微软雅黑" panose="020B0503020204020204" charset="-122"/>
                <a:sym typeface="Arial" panose="020B0604020202020204"/>
              </a:rPr>
              <a:t>约占 ：</a:t>
            </a:r>
            <a:r>
              <a:rPr kumimoji="0" lang="en-US" altLang="zh-CN" sz="3600" b="1" i="0" u="none" strike="noStrike" kern="1200" cap="none" spc="0" normalizeH="0" baseline="0" noProof="0">
                <a:ln>
                  <a:noFill/>
                </a:ln>
                <a:solidFill>
                  <a:srgbClr val="005BAB"/>
                </a:solidFill>
                <a:effectLst/>
                <a:uLnTx/>
                <a:uFillTx/>
                <a:latin typeface="微软雅黑" panose="020B0503020204020204" charset="-122"/>
                <a:cs typeface="微软雅黑" panose="020B0503020204020204" charset="-122"/>
                <a:sym typeface="Arial" panose="020B0604020202020204"/>
              </a:rPr>
              <a:t>82%</a:t>
            </a:r>
            <a:endParaRPr kumimoji="0" lang="en-US" altLang="zh-CN" sz="3600" b="1" i="0" u="none" strike="noStrike" kern="1200" cap="none" spc="0" normalizeH="0" baseline="0" noProof="0">
              <a:ln>
                <a:noFill/>
              </a:ln>
              <a:solidFill>
                <a:srgbClr val="005BAB"/>
              </a:solidFill>
              <a:effectLst/>
              <a:uLnTx/>
              <a:uFillTx/>
              <a:latin typeface="微软雅黑" panose="020B0503020204020204" charset="-122"/>
              <a:ea typeface="微软雅黑" panose="020B0503020204020204" charset="-122"/>
              <a:cs typeface="微软雅黑" panose="020B0503020204020204" charset="-122"/>
              <a:sym typeface="Arial" panose="020B0604020202020204"/>
            </a:endParaRPr>
          </a:p>
        </p:txBody>
      </p:sp>
      <p:pic>
        <p:nvPicPr>
          <p:cNvPr id="33" name="图片 32" descr="e1bf4393a7866f61669b35a284541ec"/>
          <p:cNvPicPr>
            <a:picLocks noChangeAspect="1"/>
          </p:cNvPicPr>
          <p:nvPr/>
        </p:nvPicPr>
        <p:blipFill>
          <a:blip r:embed="rId1"/>
          <a:stretch>
            <a:fillRect/>
          </a:stretch>
        </p:blipFill>
        <p:spPr>
          <a:xfrm>
            <a:off x="5850255" y="3162935"/>
            <a:ext cx="5319395" cy="2481580"/>
          </a:xfrm>
          <a:prstGeom prst="rect">
            <a:avLst/>
          </a:prstGeom>
        </p:spPr>
      </p:pic>
      <p:sp>
        <p:nvSpPr>
          <p:cNvPr id="34" name="TextBox 23"/>
          <p:cNvSpPr txBox="1">
            <a:spLocks noChangeArrowheads="1"/>
          </p:cNvSpPr>
          <p:nvPr/>
        </p:nvSpPr>
        <p:spPr bwMode="auto">
          <a:xfrm>
            <a:off x="6159500" y="1934210"/>
            <a:ext cx="4686300" cy="80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en-US" sz="1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ea"/>
                <a:sym typeface="Arial" panose="020B0604020202020204"/>
              </a:rPr>
              <a:t>       </a:t>
            </a:r>
            <a:r>
              <a:rPr kumimoji="0" sz="1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ea"/>
                <a:sym typeface="Arial" panose="020B0604020202020204"/>
              </a:rPr>
              <a:t>国家卫生健康委员会发布了2018年青少年近视调查结果，让所有人对我国儿童青少年的近视发病情况愈发担忧。</a:t>
            </a:r>
            <a:endParaRPr kumimoji="0" sz="1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ea"/>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lang="en-US" sz="1200" noProof="0">
                <a:ln>
                  <a:noFill/>
                </a:ln>
                <a:solidFill>
                  <a:schemeClr val="tx1"/>
                </a:solidFill>
                <a:effectLst/>
                <a:uLnTx/>
                <a:uFillTx/>
                <a:latin typeface="Arial" panose="020B0604020202020204"/>
                <a:cs typeface="+mn-ea"/>
                <a:sym typeface="Arial" panose="020B0604020202020204"/>
              </a:rPr>
              <a:t>       </a:t>
            </a:r>
            <a:r>
              <a:rPr kumimoji="0" sz="1200" b="0" i="0" u="none" strike="noStrike" kern="1200" cap="none" spc="0" normalizeH="0" baseline="0" noProof="0">
                <a:ln>
                  <a:noFill/>
                </a:ln>
                <a:solidFill>
                  <a:schemeClr val="tx1"/>
                </a:solidFill>
                <a:effectLst/>
                <a:uLnTx/>
                <a:uFillTx/>
                <a:latin typeface="Arial" panose="020B0604020202020204"/>
                <a:ea typeface="微软雅黑" panose="020B0503020204020204" charset="-122"/>
                <a:cs typeface="+mn-ea"/>
                <a:sym typeface="Arial" panose="020B0604020202020204"/>
              </a:rPr>
              <a:t>调查结果显示，</a:t>
            </a:r>
            <a:r>
              <a:rPr kumimoji="0" sz="1200" b="1" i="0" u="none" strike="noStrike" kern="1200" cap="none" spc="0" normalizeH="0" baseline="0" noProof="0">
                <a:ln>
                  <a:noFill/>
                </a:ln>
                <a:solidFill>
                  <a:srgbClr val="005BAB"/>
                </a:solidFill>
                <a:effectLst/>
                <a:uLnTx/>
                <a:uFillTx/>
                <a:latin typeface="Arial" panose="020B0604020202020204"/>
                <a:ea typeface="微软雅黑" panose="020B0503020204020204" charset="-122"/>
                <a:cs typeface="+mn-ea"/>
                <a:sym typeface="Arial" panose="020B0604020202020204"/>
              </a:rPr>
              <a:t>2018年，全国儿童青少年总体近视率为53.6％，其中6岁儿童为14.5％，小学生36％，初中生71.6％</a:t>
            </a:r>
            <a:r>
              <a:rPr kumimoji="0" lang="zh-CN" sz="1200" b="1" i="0" u="none" strike="noStrike" kern="1200" cap="none" spc="0" normalizeH="0" baseline="0" noProof="0">
                <a:ln>
                  <a:noFill/>
                </a:ln>
                <a:solidFill>
                  <a:srgbClr val="005BAB"/>
                </a:solidFill>
                <a:effectLst/>
                <a:uLnTx/>
                <a:uFillTx/>
                <a:latin typeface="Arial" panose="020B0604020202020204"/>
                <a:ea typeface="微软雅黑" panose="020B0503020204020204" charset="-122"/>
                <a:cs typeface="+mn-ea"/>
                <a:sym typeface="Arial" panose="020B0604020202020204"/>
              </a:rPr>
              <a:t>、</a:t>
            </a:r>
            <a:r>
              <a:rPr kumimoji="0" sz="1200" b="1" i="0" u="none" strike="noStrike" kern="1200" cap="none" spc="0" normalizeH="0" baseline="0" noProof="0">
                <a:ln>
                  <a:noFill/>
                </a:ln>
                <a:solidFill>
                  <a:srgbClr val="005BAB"/>
                </a:solidFill>
                <a:effectLst/>
                <a:uLnTx/>
                <a:uFillTx/>
                <a:latin typeface="Arial" panose="020B0604020202020204"/>
                <a:ea typeface="微软雅黑" panose="020B0503020204020204" charset="-122"/>
                <a:cs typeface="+mn-ea"/>
                <a:sym typeface="Arial" panose="020B0604020202020204"/>
              </a:rPr>
              <a:t>高中生81.％。</a:t>
            </a:r>
            <a:endParaRPr kumimoji="0" sz="1200" b="1" i="0" u="none" strike="noStrike" kern="1200" cap="none" spc="0" normalizeH="0" baseline="0" noProof="0">
              <a:ln>
                <a:noFill/>
              </a:ln>
              <a:solidFill>
                <a:srgbClr val="005BAB"/>
              </a:solidFill>
              <a:effectLst/>
              <a:uLnTx/>
              <a:uFillTx/>
              <a:latin typeface="Arial" panose="020B0604020202020204"/>
              <a:ea typeface="微软雅黑" panose="020B0503020204020204" charset="-122"/>
              <a:cs typeface="+mn-ea"/>
              <a:sym typeface="Arial" panose="020B0604020202020204"/>
            </a:endParaRPr>
          </a:p>
        </p:txBody>
      </p:sp>
      <p:pic>
        <p:nvPicPr>
          <p:cNvPr id="3" name="图片 2" descr="凡特LOGO横-01"/>
          <p:cNvPicPr>
            <a:picLocks noChangeAspect="1"/>
          </p:cNvPicPr>
          <p:nvPr/>
        </p:nvPicPr>
        <p:blipFill>
          <a:blip r:embed="rId2"/>
          <a:stretch>
            <a:fillRect/>
          </a:stretch>
        </p:blipFill>
        <p:spPr>
          <a:xfrm>
            <a:off x="5121910" y="-125730"/>
            <a:ext cx="1965325" cy="747395"/>
          </a:xfrm>
          <a:prstGeom prst="rect">
            <a:avLst/>
          </a:prstGeom>
        </p:spPr>
      </p:pic>
    </p:spTree>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矩形 3"/>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5" name="文本框 4"/>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6" name="图片 5"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0" name="矩形 9"/>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14" name="TextBox 8"/>
          <p:cNvSpPr txBox="1"/>
          <p:nvPr/>
        </p:nvSpPr>
        <p:spPr>
          <a:xfrm>
            <a:off x="1310640" y="1163320"/>
            <a:ext cx="9646920" cy="4914900"/>
          </a:xfrm>
          <a:prstGeom prst="rect">
            <a:avLst/>
          </a:prstGeom>
          <a:noFill/>
        </p:spPr>
        <p:txBody>
          <a:bodyPr wrap="square" lIns="0" tIns="0" rIns="0" bIns="0" numCol="1" spcCol="959784">
            <a:spAutoFit/>
          </a:bodyPr>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③</a:t>
            </a: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  把吸顶盘推到天花板用O</a:t>
            </a:r>
            <a:r>
              <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形</a:t>
            </a: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圈挡住；                                             </a:t>
            </a: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④</a:t>
            </a: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  把灯套入吊杆铝件，对准吊杆与吊杆铝件的孔，用</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                                                                                                                 插销栓住，插销需要弄弯防止脱落；</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⑤  将灯具的零线，火线，地线相对应地接好</a:t>
            </a:r>
            <a:r>
              <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a:t>
            </a:r>
            <a:endPar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b="1"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3)</a:t>
            </a:r>
            <a:r>
              <a:rPr lang="zh-CN" altLang="en-US" sz="1400" b="1"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注意事项</a:t>
            </a:r>
            <a:r>
              <a:rPr lang="en-US" sz="1400" b="1"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a:t>
            </a:r>
            <a:endParaRPr lang="en-US" sz="1400" b="1"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①   灯具安装、接线必须在断电的情况下进行。</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②   </a:t>
            </a: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接线方式必须根据现场的具体情况而定。</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③   </a:t>
            </a: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灯具的安装高度2.5米到2.7米。</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④   </a:t>
            </a: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灯具安装出光口的位置必须低于风扇。</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⑤   </a:t>
            </a: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如果灯具的外部软线或者软线损坏了。该线由制造商或者类似资格的人更换 ,以避免发生意外; 非用户替换光源，此灯内</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       的光源应由制造商或者职务代理商或有类似资格的人更换。</a:t>
            </a: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p:txBody>
      </p:sp>
      <p:pic>
        <p:nvPicPr>
          <p:cNvPr id="2" name="图片 1"/>
          <p:cNvPicPr>
            <a:picLocks noChangeAspect="1"/>
          </p:cNvPicPr>
          <p:nvPr/>
        </p:nvPicPr>
        <p:blipFill>
          <a:blip r:embed="rId2"/>
          <a:stretch>
            <a:fillRect/>
          </a:stretch>
        </p:blipFill>
        <p:spPr>
          <a:xfrm>
            <a:off x="1252220" y="1720850"/>
            <a:ext cx="4400550" cy="1266825"/>
          </a:xfrm>
          <a:prstGeom prst="rect">
            <a:avLst/>
          </a:prstGeom>
        </p:spPr>
      </p:pic>
      <p:pic>
        <p:nvPicPr>
          <p:cNvPr id="3" name="图片 2"/>
          <p:cNvPicPr>
            <a:picLocks noChangeAspect="1"/>
          </p:cNvPicPr>
          <p:nvPr/>
        </p:nvPicPr>
        <p:blipFill>
          <a:blip r:embed="rId3"/>
          <a:srcRect t="7684"/>
          <a:stretch>
            <a:fillRect/>
          </a:stretch>
        </p:blipFill>
        <p:spPr>
          <a:xfrm>
            <a:off x="6879590" y="1711960"/>
            <a:ext cx="3877310" cy="2345690"/>
          </a:xfrm>
          <a:prstGeom prst="rect">
            <a:avLst/>
          </a:prstGeom>
        </p:spPr>
      </p:pic>
    </p:spTree>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 name="文本框 2"/>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4" name="图片 3"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0" name="矩形 9"/>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13" name="文本框 12"/>
          <p:cNvSpPr txBox="1"/>
          <p:nvPr/>
        </p:nvSpPr>
        <p:spPr>
          <a:xfrm>
            <a:off x="4086351" y="1019810"/>
            <a:ext cx="4001770" cy="475615"/>
          </a:xfrm>
          <a:prstGeom prst="rect">
            <a:avLst/>
          </a:prstGeom>
          <a:noFill/>
        </p:spPr>
        <p:txBody>
          <a:bodyPr wrap="square" rtlCol="0">
            <a:spAutoFit/>
          </a:bodyPr>
          <a:p>
            <a:pPr marR="0" indent="0" algn="dist" defTabSz="914400" fontAlgn="auto">
              <a:lnSpc>
                <a:spcPct val="100000"/>
              </a:lnSpc>
              <a:spcBef>
                <a:spcPts val="0"/>
              </a:spcBef>
              <a:spcAft>
                <a:spcPts val="0"/>
              </a:spcAft>
              <a:buClrTx/>
              <a:buSzTx/>
              <a:buFontTx/>
              <a:buNone/>
              <a:defRPr/>
            </a:pPr>
            <a:r>
              <a:rPr kumimoji="0" lang="zh-CN" altLang="en-US" sz="2500"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rPr>
              <a:t>电气施工班组进场施工</a:t>
            </a:r>
            <a:endParaRPr kumimoji="0" lang="zh-CN" altLang="en-US" sz="2500"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endParaRPr>
          </a:p>
        </p:txBody>
      </p:sp>
      <p:pic>
        <p:nvPicPr>
          <p:cNvPr id="17" name="图片 16"/>
          <p:cNvPicPr>
            <a:picLocks noChangeAspect="1"/>
          </p:cNvPicPr>
          <p:nvPr/>
        </p:nvPicPr>
        <p:blipFill>
          <a:blip r:embed="rId2"/>
          <a:stretch>
            <a:fillRect/>
          </a:stretch>
        </p:blipFill>
        <p:spPr>
          <a:xfrm>
            <a:off x="1797050" y="4105593"/>
            <a:ext cx="3152775" cy="1571625"/>
          </a:xfrm>
          <a:prstGeom prst="rect">
            <a:avLst/>
          </a:prstGeom>
        </p:spPr>
      </p:pic>
      <p:pic>
        <p:nvPicPr>
          <p:cNvPr id="18" name="图片 17"/>
          <p:cNvPicPr>
            <a:picLocks noChangeAspect="1"/>
          </p:cNvPicPr>
          <p:nvPr/>
        </p:nvPicPr>
        <p:blipFill>
          <a:blip r:embed="rId3"/>
          <a:stretch>
            <a:fillRect/>
          </a:stretch>
        </p:blipFill>
        <p:spPr>
          <a:xfrm>
            <a:off x="7480935" y="3957955"/>
            <a:ext cx="3038475" cy="1866900"/>
          </a:xfrm>
          <a:prstGeom prst="rect">
            <a:avLst/>
          </a:prstGeom>
        </p:spPr>
      </p:pic>
      <p:sp>
        <p:nvSpPr>
          <p:cNvPr id="14" name="TextBox 8"/>
          <p:cNvSpPr txBox="1"/>
          <p:nvPr/>
        </p:nvSpPr>
        <p:spPr>
          <a:xfrm>
            <a:off x="1310640" y="1630045"/>
            <a:ext cx="9646920" cy="4680585"/>
          </a:xfrm>
          <a:prstGeom prst="rect">
            <a:avLst/>
          </a:prstGeom>
          <a:noFill/>
        </p:spPr>
        <p:txBody>
          <a:bodyPr wrap="square" lIns="0" tIns="0" rIns="0" bIns="0" numCol="1" spcCol="959784">
            <a:spAutoFit/>
          </a:bodyPr>
          <a:p>
            <a:pPr defTabSz="913765">
              <a:lnSpc>
                <a:spcPts val="1825"/>
              </a:lnSpc>
            </a:pPr>
            <a:r>
              <a:rPr lang="en-US" sz="1400" b="1" dirty="0">
                <a:solidFill>
                  <a:srgbClr val="005BAB"/>
                </a:solidFill>
                <a:latin typeface="微软雅黑" panose="020B0503020204020204" charset="-122"/>
                <a:ea typeface="微软雅黑" panose="020B0503020204020204" charset="-122"/>
                <a:cs typeface="微软雅黑" panose="020B0503020204020204" charset="-122"/>
                <a:sym typeface="Arial" panose="020B0604020202020204"/>
              </a:rPr>
              <a:t>LED</a:t>
            </a:r>
            <a:r>
              <a:rPr lang="zh-CN" altLang="en-US" sz="1400" b="1" dirty="0">
                <a:solidFill>
                  <a:srgbClr val="005BAB"/>
                </a:solidFill>
                <a:latin typeface="微软雅黑" panose="020B0503020204020204" charset="-122"/>
                <a:ea typeface="微软雅黑" panose="020B0503020204020204" charset="-122"/>
                <a:cs typeface="微软雅黑" panose="020B0503020204020204" charset="-122"/>
                <a:sym typeface="Arial" panose="020B0604020202020204"/>
              </a:rPr>
              <a:t>黑板</a:t>
            </a:r>
            <a:r>
              <a:rPr lang="en-US" sz="1400" b="1" dirty="0">
                <a:solidFill>
                  <a:srgbClr val="005BAB"/>
                </a:solidFill>
                <a:latin typeface="微软雅黑" panose="020B0503020204020204" charset="-122"/>
                <a:ea typeface="微软雅黑" panose="020B0503020204020204" charset="-122"/>
                <a:cs typeface="微软雅黑" panose="020B0503020204020204" charset="-122"/>
                <a:sym typeface="Arial" panose="020B0604020202020204"/>
              </a:rPr>
              <a:t>灯安装方式</a:t>
            </a:r>
            <a:endParaRPr lang="en-US" sz="1400" b="1" dirty="0">
              <a:solidFill>
                <a:srgbClr val="005BAB"/>
              </a:solidFill>
              <a:latin typeface="微软雅黑" panose="020B0503020204020204" charset="-122"/>
              <a:ea typeface="微软雅黑" panose="020B0503020204020204" charset="-122"/>
              <a:cs typeface="微软雅黑" panose="020B0503020204020204" charset="-122"/>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b="1"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1)安装配件：</a:t>
            </a:r>
            <a:endParaRPr lang="en-US" sz="1400" b="1"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吊杆，自攻螺丝，吸顶座，O</a:t>
            </a:r>
            <a:r>
              <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形</a:t>
            </a: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圈，吸顶盘。</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b="1"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2)安装步骤：</a:t>
            </a:r>
            <a:endParaRPr lang="en-US" sz="1400" b="1"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①  根据灯具布置图，把吸顶座固定在天花的合适位置；                   ②  把O</a:t>
            </a:r>
            <a:r>
              <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形</a:t>
            </a: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圈、吸顶盘先后套入吊杆；用插销把吊杆安装    </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                                                                                                                 到吸顶座上，插销需要弄弯防止脱落，然后把一端</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                                                                                                                  的电线穿过吊杆；</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p:txBody>
      </p:sp>
    </p:spTree>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5" name="文本框 4"/>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6" name="图片 5"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0" name="矩形 9"/>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14" name="TextBox 8"/>
          <p:cNvSpPr txBox="1"/>
          <p:nvPr/>
        </p:nvSpPr>
        <p:spPr>
          <a:xfrm>
            <a:off x="1310640" y="1525270"/>
            <a:ext cx="9646920" cy="4680585"/>
          </a:xfrm>
          <a:prstGeom prst="rect">
            <a:avLst/>
          </a:prstGeom>
          <a:noFill/>
        </p:spPr>
        <p:txBody>
          <a:bodyPr wrap="square" lIns="0" tIns="0" rIns="0" bIns="0" numCol="1" spcCol="959784">
            <a:spAutoFit/>
          </a:bodyPr>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③  把吸顶盘推到天花板用O</a:t>
            </a:r>
            <a:r>
              <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形</a:t>
            </a: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圈挡住；                                             </a:t>
            </a: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④</a:t>
            </a: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  把灯上的调节器拆开，套入吊杆把螺丝穿过，用螺</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                                                                                                                 母拧紧；</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⑤  </a:t>
            </a:r>
            <a:r>
              <a:rPr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将灯具的零线，火线，地线相对应地接好；</a:t>
            </a:r>
            <a:endParaRPr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p:txBody>
      </p:sp>
      <p:pic>
        <p:nvPicPr>
          <p:cNvPr id="2" name="图片 1"/>
          <p:cNvPicPr>
            <a:picLocks noChangeAspect="1"/>
          </p:cNvPicPr>
          <p:nvPr/>
        </p:nvPicPr>
        <p:blipFill>
          <a:blip r:embed="rId2"/>
          <a:stretch>
            <a:fillRect/>
          </a:stretch>
        </p:blipFill>
        <p:spPr>
          <a:xfrm>
            <a:off x="1252220" y="2082800"/>
            <a:ext cx="4400550" cy="1266825"/>
          </a:xfrm>
          <a:prstGeom prst="rect">
            <a:avLst/>
          </a:prstGeom>
        </p:spPr>
      </p:pic>
      <p:pic>
        <p:nvPicPr>
          <p:cNvPr id="4" name="图片 3"/>
          <p:cNvPicPr>
            <a:picLocks noChangeAspect="1"/>
          </p:cNvPicPr>
          <p:nvPr/>
        </p:nvPicPr>
        <p:blipFill>
          <a:blip r:embed="rId3"/>
          <a:stretch>
            <a:fillRect/>
          </a:stretch>
        </p:blipFill>
        <p:spPr>
          <a:xfrm>
            <a:off x="6509385" y="2176145"/>
            <a:ext cx="4730750" cy="3237865"/>
          </a:xfrm>
          <a:prstGeom prst="rect">
            <a:avLst/>
          </a:prstGeom>
        </p:spPr>
      </p:pic>
    </p:spTree>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矩形 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4" name="文本框 3"/>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5" name="图片 4"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10" name="矩形 9"/>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14" name="TextBox 8"/>
          <p:cNvSpPr txBox="1"/>
          <p:nvPr/>
        </p:nvSpPr>
        <p:spPr>
          <a:xfrm>
            <a:off x="1310640" y="1163320"/>
            <a:ext cx="9646920" cy="4914900"/>
          </a:xfrm>
          <a:prstGeom prst="rect">
            <a:avLst/>
          </a:prstGeom>
          <a:noFill/>
        </p:spPr>
        <p:txBody>
          <a:bodyPr wrap="square" lIns="0" tIns="0" rIns="0" bIns="0" numCol="1" spcCol="959784">
            <a:spAutoFit/>
          </a:bodyPr>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⑥  </a:t>
            </a:r>
            <a:r>
              <a:rPr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适当旋转调节器，把黑板灯的照射角</a:t>
            </a:r>
            <a:endParaRPr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      度调到满足黑板的照度和均匀度。</a:t>
            </a:r>
            <a:endPar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endParaRPr lang="zh-CN" alt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b="1"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3)</a:t>
            </a:r>
            <a:r>
              <a:rPr lang="zh-CN" altLang="en-US" sz="1400" b="1"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注意事项</a:t>
            </a:r>
            <a:r>
              <a:rPr lang="en-US" sz="1400" b="1"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a:t>
            </a:r>
            <a:endParaRPr lang="en-US" sz="1400" b="1"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①   灯具安装、接线必须在断电的情况下进行。</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②   </a:t>
            </a: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接线方式必须根据现场的具体情况而定。</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③   黑板上沿到灯具下沿的距离0.2米，灯具的吊杆中心离书写板的距离0.5米。灯具的安装间隔(3个灯)调整在0.18米 。特殊</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       情况可根据现场实际情况定灯具的安装高度与灯具吊杆中心到书写板的距离。</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④   灯具安装出光口的位置必须低于风扇。灯具不能挡住投影。</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⑤   如果灯具的外部软线或者软线损坏了。该线由制造商或者类似资格的人更换，以避免发生意外;非用户替换光源，此灯内</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defTabSz="913765">
              <a:lnSpc>
                <a:spcPts val="1825"/>
              </a:lnSpc>
            </a:pPr>
            <a:r>
              <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       的光源应由制造商或者职务代理商或有类似资格的人更换。</a:t>
            </a:r>
            <a:endParaRPr lang="en-US" sz="14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p:txBody>
      </p:sp>
      <p:pic>
        <p:nvPicPr>
          <p:cNvPr id="3" name="图片 2"/>
          <p:cNvPicPr>
            <a:picLocks noChangeAspect="1"/>
          </p:cNvPicPr>
          <p:nvPr/>
        </p:nvPicPr>
        <p:blipFill>
          <a:blip r:embed="rId2"/>
          <a:srcRect t="2966" b="1876"/>
          <a:stretch>
            <a:fillRect/>
          </a:stretch>
        </p:blipFill>
        <p:spPr>
          <a:xfrm>
            <a:off x="5155565" y="1026795"/>
            <a:ext cx="5614035" cy="3056255"/>
          </a:xfrm>
          <a:prstGeom prst="rect">
            <a:avLst/>
          </a:prstGeom>
        </p:spPr>
      </p:pic>
    </p:spTree>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7" name="文本框 6"/>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10" name="图片 9"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6" name="矩形 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9" name="文本框 8"/>
          <p:cNvSpPr txBox="1"/>
          <p:nvPr/>
        </p:nvSpPr>
        <p:spPr>
          <a:xfrm>
            <a:off x="5200459" y="1019810"/>
            <a:ext cx="1773555" cy="475615"/>
          </a:xfrm>
          <a:prstGeom prst="rect">
            <a:avLst/>
          </a:prstGeom>
          <a:noFill/>
        </p:spPr>
        <p:txBody>
          <a:bodyPr wrap="square" rtlCol="0">
            <a:spAutoFit/>
          </a:bodyPr>
          <a:p>
            <a:pPr marR="0" indent="0" algn="dist" defTabSz="914400" fontAlgn="auto">
              <a:lnSpc>
                <a:spcPct val="100000"/>
              </a:lnSpc>
              <a:spcBef>
                <a:spcPts val="0"/>
              </a:spcBef>
              <a:spcAft>
                <a:spcPts val="0"/>
              </a:spcAft>
              <a:buClrTx/>
              <a:buSzTx/>
              <a:buFontTx/>
              <a:buNone/>
              <a:defRPr/>
            </a:pPr>
            <a:r>
              <a:rPr kumimoji="0" lang="zh-CN" altLang="en-US" sz="2500"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rPr>
              <a:t>竣工验收</a:t>
            </a:r>
            <a:endParaRPr kumimoji="0" lang="zh-CN" altLang="en-US" sz="2500" i="0" kern="1200" cap="none" spc="0" normalizeH="0" baseline="0" noProof="0" dirty="0">
              <a:solidFill>
                <a:srgbClr val="005BAB"/>
              </a:solidFill>
              <a:latin typeface="Arial" panose="020B0604020202020204"/>
              <a:ea typeface="微软雅黑" panose="020B0503020204020204" charset="-122"/>
              <a:cs typeface="+mn-ea"/>
              <a:sym typeface="Arial" panose="020B0604020202020204"/>
            </a:endParaRPr>
          </a:p>
        </p:txBody>
      </p:sp>
      <p:pic>
        <p:nvPicPr>
          <p:cNvPr id="8" name="图片 7"/>
          <p:cNvPicPr>
            <a:picLocks noChangeAspect="1"/>
          </p:cNvPicPr>
          <p:nvPr/>
        </p:nvPicPr>
        <p:blipFill>
          <a:blip r:embed="rId2"/>
          <a:stretch>
            <a:fillRect/>
          </a:stretch>
        </p:blipFill>
        <p:spPr>
          <a:xfrm>
            <a:off x="7891271" y="1638935"/>
            <a:ext cx="3288030" cy="4531995"/>
          </a:xfrm>
          <a:prstGeom prst="rect">
            <a:avLst/>
          </a:prstGeom>
        </p:spPr>
      </p:pic>
      <p:graphicFrame>
        <p:nvGraphicFramePr>
          <p:cNvPr id="11" name="表格 10"/>
          <p:cNvGraphicFramePr/>
          <p:nvPr>
            <p:custDataLst>
              <p:tags r:id="rId3"/>
            </p:custDataLst>
          </p:nvPr>
        </p:nvGraphicFramePr>
        <p:xfrm>
          <a:off x="1100298" y="1634392"/>
          <a:ext cx="6597650" cy="4557395"/>
        </p:xfrm>
        <a:graphic>
          <a:graphicData uri="http://schemas.openxmlformats.org/drawingml/2006/table">
            <a:tbl>
              <a:tblPr firstRow="1" bandRow="1">
                <a:tableStyleId>{5C22544A-7EE6-4342-B048-85BDC9FD1C3A}</a:tableStyleId>
              </a:tblPr>
              <a:tblGrid>
                <a:gridCol w="2525395"/>
                <a:gridCol w="1508125"/>
                <a:gridCol w="1179195"/>
                <a:gridCol w="1384935"/>
              </a:tblGrid>
              <a:tr h="601345">
                <a:tc>
                  <a:txBody>
                    <a:bodyPr/>
                    <a:p>
                      <a:pPr indent="0" algn="ctr">
                        <a:lnSpc>
                          <a:spcPct val="120000"/>
                        </a:lnSpc>
                        <a:spcBef>
                          <a:spcPts val="0"/>
                        </a:spcBef>
                        <a:spcAft>
                          <a:spcPts val="0"/>
                        </a:spcAft>
                        <a:buNone/>
                      </a:pPr>
                      <a:r>
                        <a:rPr lang="zh-CN" sz="1400" b="1" spc="130">
                          <a:solidFill>
                            <a:srgbClr val="646464"/>
                          </a:solidFill>
                          <a:latin typeface="微软雅黑" panose="020B0503020204020204" charset="-122"/>
                          <a:ea typeface="微软雅黑" panose="020B0503020204020204" charset="-122"/>
                        </a:rPr>
                        <a:t>对比项目</a:t>
                      </a:r>
                      <a:endParaRPr lang="zh-CN" sz="1400" b="1" spc="130">
                        <a:solidFill>
                          <a:srgbClr val="646464"/>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005BAB">
                        <a:alpha val="15000"/>
                      </a:srgbClr>
                    </a:solidFill>
                  </a:tcPr>
                </a:tc>
                <a:tc>
                  <a:txBody>
                    <a:bodyPr/>
                    <a:p>
                      <a:pPr indent="0" algn="ctr">
                        <a:lnSpc>
                          <a:spcPct val="120000"/>
                        </a:lnSpc>
                        <a:spcBef>
                          <a:spcPts val="0"/>
                        </a:spcBef>
                        <a:spcAft>
                          <a:spcPts val="0"/>
                        </a:spcAft>
                        <a:buNone/>
                      </a:pPr>
                      <a:r>
                        <a:rPr lang="zh-CN" sz="1400" b="1" spc="130">
                          <a:solidFill>
                            <a:srgbClr val="646464"/>
                          </a:solidFill>
                          <a:latin typeface="微软雅黑" panose="020B0503020204020204" charset="-122"/>
                          <a:ea typeface="微软雅黑" panose="020B0503020204020204" charset="-122"/>
                        </a:rPr>
                        <a:t>国家标准</a:t>
                      </a:r>
                      <a:endParaRPr lang="zh-CN" sz="1400" b="1" spc="130">
                        <a:solidFill>
                          <a:srgbClr val="646464"/>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005BAB">
                        <a:alpha val="15000"/>
                      </a:srgbClr>
                    </a:solidFill>
                  </a:tcPr>
                </a:tc>
                <a:tc>
                  <a:txBody>
                    <a:bodyPr/>
                    <a:p>
                      <a:pPr indent="0" algn="ctr">
                        <a:lnSpc>
                          <a:spcPct val="120000"/>
                        </a:lnSpc>
                        <a:spcBef>
                          <a:spcPts val="0"/>
                        </a:spcBef>
                        <a:spcAft>
                          <a:spcPts val="0"/>
                        </a:spcAft>
                        <a:buNone/>
                      </a:pPr>
                      <a:r>
                        <a:rPr lang="zh-CN" sz="1400" b="1" spc="130">
                          <a:solidFill>
                            <a:srgbClr val="646464"/>
                          </a:solidFill>
                          <a:latin typeface="微软雅黑" panose="020B0503020204020204" charset="-122"/>
                          <a:ea typeface="微软雅黑" panose="020B0503020204020204" charset="-122"/>
                        </a:rPr>
                        <a:t>改造前</a:t>
                      </a:r>
                      <a:endParaRPr lang="zh-CN" sz="1400" b="1" spc="130">
                        <a:solidFill>
                          <a:srgbClr val="646464"/>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005BAB">
                        <a:alpha val="15000"/>
                      </a:srgbClr>
                    </a:solidFill>
                  </a:tcPr>
                </a:tc>
                <a:tc>
                  <a:txBody>
                    <a:bodyPr/>
                    <a:p>
                      <a:pPr indent="0" algn="ctr">
                        <a:lnSpc>
                          <a:spcPct val="120000"/>
                        </a:lnSpc>
                        <a:spcBef>
                          <a:spcPts val="0"/>
                        </a:spcBef>
                        <a:spcAft>
                          <a:spcPts val="0"/>
                        </a:spcAft>
                        <a:buNone/>
                      </a:pPr>
                      <a:r>
                        <a:rPr lang="zh-CN" sz="1400" b="1" spc="130">
                          <a:solidFill>
                            <a:srgbClr val="646464"/>
                          </a:solidFill>
                          <a:latin typeface="微软雅黑" panose="020B0503020204020204" charset="-122"/>
                          <a:ea typeface="微软雅黑" panose="020B0503020204020204" charset="-122"/>
                        </a:rPr>
                        <a:t>改造后</a:t>
                      </a:r>
                      <a:endParaRPr lang="zh-CN" sz="1400" b="1" spc="130">
                        <a:solidFill>
                          <a:srgbClr val="646464"/>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28575">
                      <a:solidFill>
                        <a:srgbClr val="646464"/>
                      </a:solidFill>
                      <a:prstDash val="solid"/>
                    </a:lnT>
                    <a:lnB w="28575">
                      <a:solidFill>
                        <a:srgbClr val="646464"/>
                      </a:solidFill>
                      <a:prstDash val="solid"/>
                    </a:lnB>
                    <a:lnTlToBr>
                      <a:noFill/>
                    </a:lnTlToBr>
                    <a:lnBlToTr>
                      <a:noFill/>
                    </a:lnBlToTr>
                    <a:solidFill>
                      <a:srgbClr val="005BAB">
                        <a:alpha val="15000"/>
                      </a:srgbClr>
                    </a:solidFill>
                  </a:tcPr>
                </a:tc>
              </a:tr>
              <a:tr h="565150">
                <a:tc>
                  <a:txBody>
                    <a:bodyPr/>
                    <a:p>
                      <a:pPr indent="0" algn="ctr">
                        <a:lnSpc>
                          <a:spcPct val="120000"/>
                        </a:lnSpc>
                        <a:spcBef>
                          <a:spcPts val="0"/>
                        </a:spcBef>
                        <a:spcAft>
                          <a:spcPts val="0"/>
                        </a:spcAft>
                        <a:buNone/>
                      </a:pPr>
                      <a:r>
                        <a:rPr lang="zh-CN" sz="1400" b="0" spc="130">
                          <a:solidFill>
                            <a:srgbClr val="646464"/>
                          </a:solidFill>
                          <a:latin typeface="微软雅黑" panose="020B0503020204020204" charset="-122"/>
                          <a:ea typeface="微软雅黑" panose="020B0503020204020204" charset="-122"/>
                        </a:rPr>
                        <a:t>课桌平均照度</a:t>
                      </a:r>
                      <a:endParaRPr lang="zh-CN" sz="1400" b="0" spc="130">
                        <a:solidFill>
                          <a:srgbClr val="646464"/>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 300 lux</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210lux</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583.6lux</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28575">
                      <a:solidFill>
                        <a:srgbClr val="646464"/>
                      </a:solidFill>
                      <a:prstDash val="solid"/>
                    </a:lnT>
                    <a:lnB w="9525">
                      <a:solidFill>
                        <a:srgbClr val="646464"/>
                      </a:solidFill>
                      <a:prstDash val="sysDash"/>
                    </a:lnB>
                    <a:lnTlToBr>
                      <a:noFill/>
                    </a:lnTlToBr>
                    <a:lnBlToTr>
                      <a:noFill/>
                    </a:lnBlToTr>
                    <a:solidFill>
                      <a:srgbClr val="FFFFFF"/>
                    </a:solidFill>
                  </a:tcPr>
                </a:tc>
              </a:tr>
              <a:tr h="565150">
                <a:tc>
                  <a:txBody>
                    <a:bodyPr/>
                    <a:p>
                      <a:pPr indent="0" algn="ctr">
                        <a:lnSpc>
                          <a:spcPct val="120000"/>
                        </a:lnSpc>
                        <a:spcBef>
                          <a:spcPts val="0"/>
                        </a:spcBef>
                        <a:spcAft>
                          <a:spcPts val="0"/>
                        </a:spcAft>
                        <a:buNone/>
                      </a:pPr>
                      <a:r>
                        <a:rPr lang="zh-CN" sz="1400" b="0" spc="130">
                          <a:solidFill>
                            <a:srgbClr val="646464"/>
                          </a:solidFill>
                          <a:latin typeface="微软雅黑" panose="020B0503020204020204" charset="-122"/>
                          <a:ea typeface="微软雅黑" panose="020B0503020204020204" charset="-122"/>
                        </a:rPr>
                        <a:t>课桌照度均匀度</a:t>
                      </a:r>
                      <a:endParaRPr lang="zh-CN" altLang="en-US" sz="1400" b="0" spc="130">
                        <a:solidFill>
                          <a:srgbClr val="646464"/>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 0.7</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0.6</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0.82</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565150">
                <a:tc>
                  <a:txBody>
                    <a:bodyPr/>
                    <a:p>
                      <a:pPr indent="0" algn="ctr">
                        <a:lnSpc>
                          <a:spcPct val="120000"/>
                        </a:lnSpc>
                        <a:spcBef>
                          <a:spcPts val="0"/>
                        </a:spcBef>
                        <a:spcAft>
                          <a:spcPts val="0"/>
                        </a:spcAft>
                        <a:buNone/>
                      </a:pPr>
                      <a:r>
                        <a:rPr lang="zh-CN" sz="1400" b="0" spc="130">
                          <a:solidFill>
                            <a:srgbClr val="646464"/>
                          </a:solidFill>
                          <a:latin typeface="微软雅黑" panose="020B0503020204020204" charset="-122"/>
                          <a:ea typeface="微软雅黑" panose="020B0503020204020204" charset="-122"/>
                        </a:rPr>
                        <a:t>黑板平均照度</a:t>
                      </a:r>
                      <a:endParaRPr lang="zh-CN" altLang="en-US" sz="1400" b="0" spc="130">
                        <a:solidFill>
                          <a:srgbClr val="646464"/>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 500 lux</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225.5</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624.9</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565150">
                <a:tc>
                  <a:txBody>
                    <a:bodyPr/>
                    <a:p>
                      <a:pPr indent="0" algn="ctr">
                        <a:lnSpc>
                          <a:spcPct val="120000"/>
                        </a:lnSpc>
                        <a:spcBef>
                          <a:spcPts val="0"/>
                        </a:spcBef>
                        <a:spcAft>
                          <a:spcPts val="0"/>
                        </a:spcAft>
                        <a:buNone/>
                      </a:pPr>
                      <a:r>
                        <a:rPr lang="zh-CN" sz="1400" b="0" spc="130">
                          <a:solidFill>
                            <a:srgbClr val="646464"/>
                          </a:solidFill>
                          <a:latin typeface="微软雅黑" panose="020B0503020204020204" charset="-122"/>
                          <a:ea typeface="微软雅黑" panose="020B0503020204020204" charset="-122"/>
                        </a:rPr>
                        <a:t>黑板照度均匀度</a:t>
                      </a:r>
                      <a:endParaRPr lang="zh-CN" altLang="en-US" sz="1400" b="0" spc="130">
                        <a:solidFill>
                          <a:srgbClr val="646464"/>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 0.8</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0.62</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0.88</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565150">
                <a:tc>
                  <a:txBody>
                    <a:bodyPr/>
                    <a:p>
                      <a:pPr indent="0" algn="ctr">
                        <a:lnSpc>
                          <a:spcPct val="120000"/>
                        </a:lnSpc>
                        <a:spcBef>
                          <a:spcPts val="0"/>
                        </a:spcBef>
                        <a:spcAft>
                          <a:spcPts val="0"/>
                        </a:spcAft>
                        <a:buNone/>
                      </a:pPr>
                      <a:r>
                        <a:rPr lang="zh-CN" sz="1400" b="0" spc="130">
                          <a:solidFill>
                            <a:srgbClr val="646464"/>
                          </a:solidFill>
                          <a:latin typeface="微软雅黑" panose="020B0503020204020204" charset="-122"/>
                          <a:ea typeface="微软雅黑" panose="020B0503020204020204" charset="-122"/>
                          <a:cs typeface="微软雅黑" panose="020B0503020204020204" charset="-122"/>
                        </a:rPr>
                        <a:t>显色指数Ra</a:t>
                      </a:r>
                      <a:endParaRPr lang="zh-CN" altLang="en-US" sz="1400" b="0" spc="130">
                        <a:solidFill>
                          <a:srgbClr val="646464"/>
                        </a:solidFill>
                        <a:latin typeface="微软雅黑" panose="020B0503020204020204" charset="-122"/>
                        <a:ea typeface="微软雅黑" panose="020B0503020204020204" charset="-122"/>
                        <a:cs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 80</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74.3</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91</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FFFFF"/>
                    </a:solidFill>
                  </a:tcPr>
                </a:tc>
              </a:tr>
              <a:tr h="565150">
                <a:tc>
                  <a:txBody>
                    <a:bodyPr/>
                    <a:p>
                      <a:pPr indent="0" algn="ctr">
                        <a:lnSpc>
                          <a:spcPct val="120000"/>
                        </a:lnSpc>
                        <a:spcBef>
                          <a:spcPts val="0"/>
                        </a:spcBef>
                        <a:spcAft>
                          <a:spcPts val="0"/>
                        </a:spcAft>
                        <a:buNone/>
                      </a:pPr>
                      <a:r>
                        <a:rPr lang="zh-CN" sz="1400" b="0" spc="130">
                          <a:solidFill>
                            <a:srgbClr val="646464"/>
                          </a:solidFill>
                          <a:latin typeface="微软雅黑" panose="020B0503020204020204" charset="-122"/>
                          <a:ea typeface="微软雅黑" panose="020B0503020204020204" charset="-122"/>
                          <a:cs typeface="微软雅黑" panose="020B0503020204020204" charset="-122"/>
                        </a:rPr>
                        <a:t>饱和红光显色指数R9</a:t>
                      </a:r>
                      <a:endParaRPr lang="zh-CN" altLang="en-US" sz="1400" b="0" spc="130">
                        <a:solidFill>
                          <a:srgbClr val="646464"/>
                        </a:solidFill>
                        <a:latin typeface="微软雅黑" panose="020B0503020204020204" charset="-122"/>
                        <a:ea typeface="微软雅黑" panose="020B0503020204020204" charset="-122"/>
                        <a:cs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 50</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-35.2</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66</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9525">
                      <a:solidFill>
                        <a:srgbClr val="646464"/>
                      </a:solidFill>
                      <a:prstDash val="sysDash"/>
                    </a:lnB>
                    <a:lnTlToBr>
                      <a:noFill/>
                    </a:lnTlToBr>
                    <a:lnBlToTr>
                      <a:noFill/>
                    </a:lnBlToTr>
                    <a:solidFill>
                      <a:srgbClr val="F2F2F2"/>
                    </a:solidFill>
                  </a:tcPr>
                </a:tc>
              </a:tr>
              <a:tr h="565150">
                <a:tc>
                  <a:txBody>
                    <a:bodyPr/>
                    <a:p>
                      <a:pPr indent="0" algn="ctr">
                        <a:lnSpc>
                          <a:spcPct val="120000"/>
                        </a:lnSpc>
                        <a:spcBef>
                          <a:spcPts val="0"/>
                        </a:spcBef>
                        <a:spcAft>
                          <a:spcPts val="0"/>
                        </a:spcAft>
                        <a:buNone/>
                      </a:pPr>
                      <a:r>
                        <a:rPr lang="zh-CN" sz="1400" b="0" spc="130">
                          <a:solidFill>
                            <a:srgbClr val="646464"/>
                          </a:solidFill>
                          <a:latin typeface="微软雅黑" panose="020B0503020204020204" charset="-122"/>
                          <a:ea typeface="微软雅黑" panose="020B0503020204020204" charset="-122"/>
                        </a:rPr>
                        <a:t>统一眩光值</a:t>
                      </a:r>
                      <a:endParaRPr lang="zh-CN" altLang="en-US" sz="1400" b="0" spc="130">
                        <a:solidFill>
                          <a:srgbClr val="646464"/>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&lt; 19</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22</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c>
                  <a:txBody>
                    <a:bodyPr/>
                    <a:p>
                      <a:pPr indent="0" algn="ctr">
                        <a:lnSpc>
                          <a:spcPct val="120000"/>
                        </a:lnSpc>
                        <a:spcBef>
                          <a:spcPts val="0"/>
                        </a:spcBef>
                        <a:spcAft>
                          <a:spcPts val="0"/>
                        </a:spcAft>
                        <a:buNone/>
                      </a:pPr>
                      <a:r>
                        <a:rPr lang="en-US" sz="1400" b="0" spc="130">
                          <a:solidFill>
                            <a:srgbClr val="404040"/>
                          </a:solidFill>
                          <a:latin typeface="微软雅黑" panose="020B0503020204020204" charset="-122"/>
                          <a:ea typeface="微软雅黑" panose="020B0503020204020204" charset="-122"/>
                        </a:rPr>
                        <a:t>15.8</a:t>
                      </a:r>
                      <a:endParaRPr lang="en-US" altLang="en-US" sz="1400" b="0" spc="130">
                        <a:solidFill>
                          <a:srgbClr val="404040"/>
                        </a:solidFill>
                        <a:latin typeface="微软雅黑" panose="020B0503020204020204" charset="-122"/>
                        <a:ea typeface="微软雅黑" panose="020B0503020204020204" charset="-122"/>
                      </a:endParaRPr>
                    </a:p>
                  </a:txBody>
                  <a:tcPr marL="215900" marR="215900" marT="133350" marB="133350" vert="horz" anchor="ctr">
                    <a:lnL w="9525">
                      <a:solidFill>
                        <a:srgbClr val="646464"/>
                      </a:solidFill>
                      <a:prstDash val="sysDash"/>
                    </a:lnL>
                    <a:lnR w="9525">
                      <a:solidFill>
                        <a:srgbClr val="646464"/>
                      </a:solidFill>
                      <a:prstDash val="sysDash"/>
                    </a:lnR>
                    <a:lnT w="9525">
                      <a:solidFill>
                        <a:srgbClr val="646464"/>
                      </a:solidFill>
                      <a:prstDash val="sysDash"/>
                    </a:lnT>
                    <a:lnB w="28575">
                      <a:solidFill>
                        <a:srgbClr val="646464"/>
                      </a:solidFill>
                      <a:prstDash val="solid"/>
                    </a:lnB>
                    <a:lnTlToBr>
                      <a:noFill/>
                    </a:lnTlToBr>
                    <a:lnBlToTr>
                      <a:noFill/>
                    </a:lnBlToTr>
                    <a:solidFill>
                      <a:srgbClr val="FFFFFF"/>
                    </a:solidFill>
                  </a:tcPr>
                </a:tc>
              </a:tr>
            </a:tbl>
          </a:graphicData>
        </a:graphic>
      </p:graphicFrame>
    </p:spTree>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7" name="文本框 6"/>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8" name="图片 7"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6" name="矩形 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3" name="文本框 32"/>
          <p:cNvSpPr txBox="1"/>
          <p:nvPr/>
        </p:nvSpPr>
        <p:spPr>
          <a:xfrm>
            <a:off x="1653540" y="3227705"/>
            <a:ext cx="4608195" cy="9836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800" b="1"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07</a:t>
            </a:r>
            <a:r>
              <a:rPr kumimoji="0" lang="en-US" altLang="zh-CN" sz="4800" b="1"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 </a:t>
            </a:r>
            <a:r>
              <a:rPr kumimoji="0" lang="en-US" altLang="zh-CN" sz="28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PART</a:t>
            </a:r>
            <a:endParaRPr kumimoji="0" lang="en-US" altLang="zh-CN" sz="28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endParaRPr>
          </a:p>
        </p:txBody>
      </p:sp>
      <p:cxnSp>
        <p:nvCxnSpPr>
          <p:cNvPr id="41" name="直接连接符 40"/>
          <p:cNvCxnSpPr/>
          <p:nvPr/>
        </p:nvCxnSpPr>
        <p:spPr>
          <a:xfrm>
            <a:off x="5474970" y="2217420"/>
            <a:ext cx="0" cy="2674620"/>
          </a:xfrm>
          <a:prstGeom prst="line">
            <a:avLst/>
          </a:prstGeom>
          <a:noFill/>
          <a:ln w="6350" cap="flat" cmpd="sng" algn="ctr">
            <a:solidFill>
              <a:schemeClr val="tx1">
                <a:lumMod val="50000"/>
                <a:lumOff val="50000"/>
              </a:schemeClr>
            </a:solidFill>
            <a:prstDash val="dash"/>
            <a:miter lim="800000"/>
          </a:ln>
          <a:effectLst/>
        </p:spPr>
      </p:cxnSp>
      <p:grpSp>
        <p:nvGrpSpPr>
          <p:cNvPr id="9" name="组合 8"/>
          <p:cNvGrpSpPr/>
          <p:nvPr/>
        </p:nvGrpSpPr>
        <p:grpSpPr>
          <a:xfrm>
            <a:off x="6176645" y="2730056"/>
            <a:ext cx="2011680" cy="1479550"/>
            <a:chOff x="9727" y="3238"/>
            <a:chExt cx="3168" cy="2330"/>
          </a:xfrm>
        </p:grpSpPr>
        <p:sp>
          <p:nvSpPr>
            <p:cNvPr id="34" name="矩形 33"/>
            <p:cNvSpPr/>
            <p:nvPr/>
          </p:nvSpPr>
          <p:spPr>
            <a:xfrm>
              <a:off x="9727" y="3238"/>
              <a:ext cx="3168" cy="10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售后服务</a:t>
              </a:r>
              <a:endParaRPr kumimoji="0" lang="zh-CN" altLang="en-US" sz="3600" b="1" i="0" u="none" strike="noStrike" kern="1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endParaRPr>
            </a:p>
          </p:txBody>
        </p:sp>
        <p:sp>
          <p:nvSpPr>
            <p:cNvPr id="35" name="TextBox 23"/>
            <p:cNvSpPr txBox="1">
              <a:spLocks noChangeArrowheads="1"/>
            </p:cNvSpPr>
            <p:nvPr/>
          </p:nvSpPr>
          <p:spPr bwMode="auto">
            <a:xfrm>
              <a:off x="9727" y="4652"/>
              <a:ext cx="2826"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售后服务计划及方式</a:t>
              </a:r>
              <a:endParaRPr kumimoji="0" lang="zh-CN" altLang="en-US" sz="12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6" name="TextBox 24"/>
            <p:cNvSpPr txBox="1">
              <a:spLocks noChangeArrowheads="1"/>
            </p:cNvSpPr>
            <p:nvPr/>
          </p:nvSpPr>
          <p:spPr bwMode="auto">
            <a:xfrm>
              <a:off x="9727" y="5170"/>
              <a:ext cx="2106"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rPr>
                <a:t>产品质量承诺</a:t>
              </a:r>
              <a:endParaRPr lang="zh-CN" altLang="en-US" sz="1200" noProof="0">
                <a:ln>
                  <a:noFill/>
                </a:ln>
                <a:solidFill>
                  <a:schemeClr val="tx1">
                    <a:lumMod val="65000"/>
                    <a:lumOff val="35000"/>
                  </a:schemeClr>
                </a:solidFill>
                <a:effectLst/>
                <a:uLnTx/>
                <a:uFillTx/>
                <a:latin typeface="Arial" panose="020B0604020202020204"/>
                <a:cs typeface="+mn-ea"/>
                <a:sym typeface="Arial" panose="020B0604020202020204"/>
              </a:endParaRPr>
            </a:p>
          </p:txBody>
        </p:sp>
      </p:grpSp>
    </p:spTree>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9" name="文本框 8"/>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11" name="图片 10"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6" name="矩形 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pic>
        <p:nvPicPr>
          <p:cNvPr id="8" name="图片 7" descr="33333"/>
          <p:cNvPicPr>
            <a:picLocks noChangeAspect="1"/>
          </p:cNvPicPr>
          <p:nvPr/>
        </p:nvPicPr>
        <p:blipFill>
          <a:blip r:embed="rId2"/>
          <a:stretch>
            <a:fillRect/>
          </a:stretch>
        </p:blipFill>
        <p:spPr>
          <a:xfrm>
            <a:off x="7159625" y="2264410"/>
            <a:ext cx="4259580" cy="3001010"/>
          </a:xfrm>
          <a:prstGeom prst="rect">
            <a:avLst/>
          </a:prstGeom>
        </p:spPr>
      </p:pic>
      <p:sp>
        <p:nvSpPr>
          <p:cNvPr id="10" name="矩形 9"/>
          <p:cNvSpPr/>
          <p:nvPr/>
        </p:nvSpPr>
        <p:spPr>
          <a:xfrm>
            <a:off x="4542155" y="897890"/>
            <a:ext cx="6810375" cy="5429250"/>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TextBox 8"/>
          <p:cNvSpPr txBox="1"/>
          <p:nvPr/>
        </p:nvSpPr>
        <p:spPr>
          <a:xfrm>
            <a:off x="1082171" y="1039589"/>
            <a:ext cx="10069010" cy="4446270"/>
          </a:xfrm>
          <a:prstGeom prst="rect">
            <a:avLst/>
          </a:prstGeom>
          <a:noFill/>
        </p:spPr>
        <p:txBody>
          <a:bodyPr wrap="square" lIns="0" tIns="0" rIns="0" bIns="0" numCol="1" spcCol="959784">
            <a:spAutoFit/>
          </a:bodyPr>
          <a:p>
            <a:pPr algn="l" defTabSz="913765">
              <a:lnSpc>
                <a:spcPts val="1825"/>
              </a:lnSpc>
            </a:pPr>
            <a:r>
              <a:rPr lang="en-US" b="1" dirty="0">
                <a:solidFill>
                  <a:srgbClr val="005BAB"/>
                </a:solidFill>
                <a:latin typeface="微软雅黑" panose="020B0503020204020204" charset="-122"/>
                <a:ea typeface="微软雅黑" panose="020B0503020204020204" charset="-122"/>
                <a:cs typeface="微软雅黑" panose="020B0503020204020204" charset="-122"/>
                <a:sym typeface="Arial" panose="020B0604020202020204"/>
              </a:rPr>
              <a:t>售后服务计划及方式</a:t>
            </a:r>
            <a:endParaRPr lang="en-US" b="1" dirty="0">
              <a:solidFill>
                <a:srgbClr val="005BAB"/>
              </a:solidFill>
              <a:latin typeface="微软雅黑" panose="020B0503020204020204" charset="-122"/>
              <a:ea typeface="微软雅黑" panose="020B0503020204020204" charset="-122"/>
              <a:cs typeface="微软雅黑" panose="020B0503020204020204" charset="-122"/>
              <a:sym typeface="Arial" panose="020B0604020202020204"/>
            </a:endParaRPr>
          </a:p>
          <a:p>
            <a:pPr algn="l" defTabSz="913765">
              <a:lnSpc>
                <a:spcPts val="1825"/>
              </a:lnSpc>
            </a:pPr>
            <a:endParaRPr lang="en-US" b="1" dirty="0">
              <a:solidFill>
                <a:srgbClr val="90C432"/>
              </a:solidFill>
              <a:latin typeface="微软雅黑" panose="020B0503020204020204" charset="-122"/>
              <a:ea typeface="微软雅黑" panose="020B0503020204020204" charset="-122"/>
              <a:cs typeface="微软雅黑" panose="020B0503020204020204" charset="-122"/>
              <a:sym typeface="Arial" panose="020B0604020202020204"/>
            </a:endParaRPr>
          </a:p>
          <a:p>
            <a:pPr algn="l" defTabSz="913765">
              <a:lnSpc>
                <a:spcPts val="1825"/>
              </a:lnSpc>
            </a:pPr>
            <a:r>
              <a:rPr lang="en-US" sz="1600" b="1"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1.我方提供的质保服务</a:t>
            </a:r>
            <a:r>
              <a:rPr lang="zh-CN" altLang="en-US" sz="1600" b="1"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a:t>
            </a:r>
            <a:endParaRPr lang="zh-CN" altLang="en-US" sz="1600" b="1"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r>
              <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是指在合同产品质保期内对需方在产品使用过程中发生的技术问题提供支持，协助需方保障产品安全稳定的运行。我方质保服务项目为：电话支持服务、现场支持服务、电话咨询服务、远程技术服务、设备维修、现场培训服务、区域经理服务、设备巡检、投诉受理服务。为了确保质保服务的质量，</a:t>
            </a:r>
            <a:r>
              <a:rPr lang="en-US" sz="1300"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我方在公司总部（</a:t>
            </a:r>
            <a:r>
              <a:rPr lang="zh-CN" altLang="en-US" sz="1300"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上海</a:t>
            </a:r>
            <a:r>
              <a:rPr lang="en-US" sz="1300"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）建立固定的技术服务队伍，有专门的的售后服务，24小时为顾客解决故障问题</a:t>
            </a:r>
            <a:r>
              <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a:t>
            </a: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r>
              <a:rPr lang="en-US" sz="1600" b="1"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2.远程技术服务</a:t>
            </a:r>
            <a:r>
              <a:rPr lang="zh-CN" altLang="en-US" sz="1600" b="1"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a:t>
            </a:r>
            <a:endParaRPr lang="zh-CN" altLang="en-US" sz="1600" b="1"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r>
              <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维护服务期内，我公司为用户提供远程技术支持服务，保证通过各种方式及时响应和处理用户需求，提供最新的技术信息。</a:t>
            </a: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endParaRPr lang="zh-CN" altLang="en-US" sz="1600" b="1"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endParaRPr lang="zh-CN" altLang="en-US" sz="1600" b="1"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r>
              <a:rPr lang="en-US" sz="1600" b="1"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3.现场支持服务</a:t>
            </a:r>
            <a:r>
              <a:rPr lang="zh-CN" altLang="en-US" sz="1600" b="1"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a:t>
            </a:r>
            <a:endParaRPr lang="zh-CN" altLang="en-US" sz="1600" b="1"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r>
              <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我方在接到需方的电话支持服务请求后，如果不能通过电话支持服务解决产品发生的技术故障，且经双方商议确认进行现场支持的情况下，我方将派人现场协助需方排除故障。</a:t>
            </a:r>
            <a:r>
              <a:rPr lang="en-US" sz="1300"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维修人员到达现场不超过故障申报4小时，12个小时内解决问题</a:t>
            </a:r>
            <a:r>
              <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a:t>
            </a: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endParaRPr lang="zh-CN" altLang="en-US" sz="1600" b="1"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endParaRPr lang="zh-CN" altLang="en-US" sz="1600" b="1"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r>
              <a:rPr lang="en-US" altLang="zh-CN" sz="1600" b="1"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4.</a:t>
            </a:r>
            <a:r>
              <a:rPr lang="zh-CN" altLang="en-US" sz="1600" b="1"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投诉受理服务：</a:t>
            </a:r>
            <a:endParaRPr lang="zh-CN" altLang="en-US" sz="1600" b="1"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r>
              <a:rPr lang="zh-CN" alt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我方在总部设有需方投诉中心，提供投诉热线，每周7天，每天24小时的受理需方对供方服务质量的投诉。</a:t>
            </a:r>
            <a:r>
              <a:rPr lang="zh-CN" altLang="en-US" sz="1300"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我方保证需方的投诉在24小时内得到处理</a:t>
            </a:r>
            <a:r>
              <a:rPr lang="zh-CN" alt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rPr>
              <a:t>。</a:t>
            </a:r>
            <a:endParaRPr lang="zh-CN" alt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p:txBody>
      </p:sp>
      <p:sp>
        <p:nvSpPr>
          <p:cNvPr id="2" name="文本框 1"/>
          <p:cNvSpPr txBox="1"/>
          <p:nvPr/>
        </p:nvSpPr>
        <p:spPr>
          <a:xfrm>
            <a:off x="1082040" y="5807710"/>
            <a:ext cx="8590915" cy="337185"/>
          </a:xfrm>
          <a:prstGeom prst="rect">
            <a:avLst/>
          </a:prstGeom>
          <a:noFill/>
        </p:spPr>
        <p:txBody>
          <a:bodyPr wrap="none" rtlCol="0" anchor="t">
            <a:spAutoFit/>
          </a:bodyPr>
          <a:p>
            <a:pPr algn="l"/>
            <a:r>
              <a:rPr lang="en-US" sz="1600" b="1"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电话支持服务：全国热线400-606-8587                 邮件支持：远程技术服务通过 funt@funt.cc</a:t>
            </a:r>
            <a:endParaRPr lang="zh-CN" altLang="en-US" sz="1600" b="1"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p:txBody>
      </p:sp>
    </p:spTree>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8" name="文本框 7"/>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9" name="图片 8" descr="凡特LOGO横-01"/>
          <p:cNvPicPr>
            <a:picLocks noChangeAspect="1"/>
          </p:cNvPicPr>
          <p:nvPr/>
        </p:nvPicPr>
        <p:blipFill>
          <a:blip r:embed="rId1"/>
          <a:stretch>
            <a:fillRect/>
          </a:stretch>
        </p:blipFill>
        <p:spPr>
          <a:xfrm>
            <a:off x="5121910" y="-125730"/>
            <a:ext cx="1965325" cy="747395"/>
          </a:xfrm>
          <a:prstGeom prst="rect">
            <a:avLst/>
          </a:prstGeom>
        </p:spPr>
      </p:pic>
      <p:sp>
        <p:nvSpPr>
          <p:cNvPr id="6" name="矩形 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pic>
        <p:nvPicPr>
          <p:cNvPr id="7" name="图片 6" descr="8ac1f242b721a872925507ff327b98a6"/>
          <p:cNvPicPr>
            <a:picLocks noChangeAspect="1"/>
          </p:cNvPicPr>
          <p:nvPr/>
        </p:nvPicPr>
        <p:blipFill>
          <a:blip r:embed="rId2"/>
          <a:stretch>
            <a:fillRect/>
          </a:stretch>
        </p:blipFill>
        <p:spPr>
          <a:xfrm>
            <a:off x="5739765" y="2720975"/>
            <a:ext cx="5480050" cy="3432810"/>
          </a:xfrm>
          <a:prstGeom prst="rect">
            <a:avLst/>
          </a:prstGeom>
        </p:spPr>
      </p:pic>
      <p:sp>
        <p:nvSpPr>
          <p:cNvPr id="10" name="矩形 9"/>
          <p:cNvSpPr/>
          <p:nvPr/>
        </p:nvSpPr>
        <p:spPr>
          <a:xfrm>
            <a:off x="4542155" y="897890"/>
            <a:ext cx="6810375" cy="5429250"/>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TextBox 8"/>
          <p:cNvSpPr txBox="1"/>
          <p:nvPr/>
        </p:nvSpPr>
        <p:spPr>
          <a:xfrm>
            <a:off x="1082171" y="1039589"/>
            <a:ext cx="10069010" cy="4680585"/>
          </a:xfrm>
          <a:prstGeom prst="rect">
            <a:avLst/>
          </a:prstGeom>
          <a:noFill/>
        </p:spPr>
        <p:txBody>
          <a:bodyPr wrap="square" lIns="0" tIns="0" rIns="0" bIns="0" numCol="1" spcCol="959784">
            <a:spAutoFit/>
          </a:bodyPr>
          <a:p>
            <a:pPr algn="l" defTabSz="913765">
              <a:lnSpc>
                <a:spcPts val="1825"/>
              </a:lnSpc>
            </a:pPr>
            <a:r>
              <a:rPr lang="en-US" b="1" dirty="0">
                <a:solidFill>
                  <a:srgbClr val="005BAB"/>
                </a:solidFill>
                <a:latin typeface="微软雅黑" panose="020B0503020204020204" charset="-122"/>
                <a:ea typeface="微软雅黑" panose="020B0503020204020204" charset="-122"/>
                <a:cs typeface="微软雅黑" panose="020B0503020204020204" charset="-122"/>
                <a:sym typeface="Arial" panose="020B0604020202020204"/>
              </a:rPr>
              <a:t>产品质量承诺</a:t>
            </a:r>
            <a:endParaRPr lang="en-US" b="1" dirty="0">
              <a:solidFill>
                <a:srgbClr val="005BAB"/>
              </a:solidFill>
              <a:latin typeface="微软雅黑" panose="020B0503020204020204" charset="-122"/>
              <a:ea typeface="微软雅黑" panose="020B0503020204020204" charset="-122"/>
              <a:cs typeface="微软雅黑" panose="020B0503020204020204" charset="-122"/>
              <a:sym typeface="Arial" panose="020B0604020202020204"/>
            </a:endParaRPr>
          </a:p>
          <a:p>
            <a:pPr algn="l" defTabSz="913765">
              <a:lnSpc>
                <a:spcPts val="1825"/>
              </a:lnSpc>
            </a:pPr>
            <a:endParaRPr lang="en-US" b="1" dirty="0">
              <a:solidFill>
                <a:srgbClr val="90C432"/>
              </a:solidFill>
              <a:latin typeface="微软雅黑" panose="020B0503020204020204" charset="-122"/>
              <a:ea typeface="微软雅黑" panose="020B0503020204020204" charset="-122"/>
              <a:cs typeface="微软雅黑" panose="020B0503020204020204" charset="-122"/>
              <a:sym typeface="Arial" panose="020B0604020202020204"/>
            </a:endParaRPr>
          </a:p>
          <a:p>
            <a:pPr algn="l" defTabSz="913765">
              <a:lnSpc>
                <a:spcPts val="1825"/>
              </a:lnSpc>
            </a:pPr>
            <a:r>
              <a:rPr lang="en-US"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1.</a:t>
            </a:r>
            <a:r>
              <a:rPr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保证我公司工程质量符合中华人民共和国国家标准、行业标准及其它相关标准。</a:t>
            </a: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endParaRPr lang="en-US" sz="1100" dirty="0">
              <a:solidFill>
                <a:srgbClr val="293B13"/>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r>
              <a:rPr lang="en-US"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2.</a:t>
            </a:r>
            <a:r>
              <a:rPr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保证我公司所购产品来自正规渠道，</a:t>
            </a:r>
            <a:r>
              <a:rPr sz="1600" b="1" dirty="0">
                <a:solidFill>
                  <a:srgbClr val="005BAB"/>
                </a:solidFill>
                <a:latin typeface="Arial" panose="020B0604020202020204"/>
                <a:ea typeface="微软雅黑" panose="020B0503020204020204" charset="-122"/>
                <a:cs typeface="Lato Light" panose="020F0502020204030203" pitchFamily="34" charset="0"/>
                <a:sym typeface="Arial" panose="020B0604020202020204"/>
              </a:rPr>
              <a:t>杜绝“三无”产品入库</a:t>
            </a:r>
            <a:r>
              <a:rPr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，绝不以次充好，为采购单位提供充足货源及高品质的材料。</a:t>
            </a:r>
            <a:endParaRPr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endParaRPr lang="zh-CN" altLang="en-US"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r>
              <a:rPr lang="en-US"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3.</a:t>
            </a:r>
            <a:r>
              <a:rPr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保证我公司产品符合采购单位的设计要求。</a:t>
            </a:r>
            <a:endParaRPr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endParaRPr lang="zh-CN" altLang="en-US"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endParaRPr lang="zh-CN" altLang="en-US"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r>
              <a:rPr lang="zh-CN" altLang="en-US"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4.我公司保证所提供的产品应是全新的、未使用过的，并完全符合采购合同上的质量、规格和性能的要求。保证其在正确安装、正常使用条件下，在其使用寿命期内应具有符合规定的性能。在产品质量保证期内，我公司对由于设计、工艺或材料的缺陷而产生的产品故障负责无条件退换或保修。</a:t>
            </a:r>
            <a:endParaRPr lang="zh-CN" altLang="en-US"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endParaRPr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r>
              <a:rPr lang="en-US"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5</a:t>
            </a:r>
            <a:r>
              <a:rPr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.我公司确保采购人在使用我公司所提供的产品时，免受第三方提出的对其专利权或其它有关知识产权的侵权指控及停止使用受指控产品的损害。</a:t>
            </a:r>
            <a:endParaRPr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endParaRPr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endParaRPr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a:p>
            <a:pPr algn="l" defTabSz="913765">
              <a:lnSpc>
                <a:spcPts val="1825"/>
              </a:lnSpc>
            </a:pPr>
            <a:r>
              <a:rPr lang="en-US"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6</a:t>
            </a:r>
            <a:r>
              <a:rPr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rPr>
              <a:t>.我公司承诺在实际验收过程中，如经双方确定的所供产品出现不良，或者性能指标达不到产品承认书及合同中规定的要求时，我公司将在合同规定的期限范围内免费更换。</a:t>
            </a:r>
            <a:endParaRPr sz="1600" dirty="0">
              <a:solidFill>
                <a:schemeClr val="tx1">
                  <a:lumMod val="65000"/>
                  <a:lumOff val="35000"/>
                </a:schemeClr>
              </a:solidFill>
              <a:latin typeface="Arial" panose="020B0604020202020204"/>
              <a:ea typeface="微软雅黑" panose="020B0503020204020204" charset="-122"/>
              <a:cs typeface="Lato Light" panose="020F0502020204030203" pitchFamily="34" charset="0"/>
              <a:sym typeface="Arial" panose="020B0604020202020204"/>
            </a:endParaRPr>
          </a:p>
        </p:txBody>
      </p:sp>
    </p:spTree>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pic>
        <p:nvPicPr>
          <p:cNvPr id="14" name="图片 13" descr="前台"/>
          <p:cNvPicPr>
            <a:picLocks noChangeAspect="1"/>
          </p:cNvPicPr>
          <p:nvPr>
            <p:custDataLst>
              <p:tags r:id="rId1"/>
            </p:custDataLst>
          </p:nvPr>
        </p:nvPicPr>
        <p:blipFill>
          <a:blip r:embed="rId2"/>
          <a:srcRect t="5106" b="4226"/>
          <a:stretch>
            <a:fillRect/>
          </a:stretch>
        </p:blipFill>
        <p:spPr>
          <a:xfrm>
            <a:off x="694690" y="487680"/>
            <a:ext cx="10812145" cy="5901690"/>
          </a:xfrm>
          <a:prstGeom prst="rect">
            <a:avLst/>
          </a:prstGeom>
        </p:spPr>
      </p:pic>
      <p:sp>
        <p:nvSpPr>
          <p:cNvPr id="17" name="矩形 16"/>
          <p:cNvSpPr/>
          <p:nvPr/>
        </p:nvSpPr>
        <p:spPr>
          <a:xfrm>
            <a:off x="671195" y="487045"/>
            <a:ext cx="10838815" cy="5904230"/>
          </a:xfrm>
          <a:prstGeom prst="rect">
            <a:avLst/>
          </a:prstGeom>
          <a:gradFill>
            <a:gsLst>
              <a:gs pos="0">
                <a:schemeClr val="accent1">
                  <a:lumMod val="5000"/>
                  <a:lumOff val="95000"/>
                  <a:alpha val="72000"/>
                </a:schemeClr>
              </a:gs>
              <a:gs pos="81000">
                <a:schemeClr val="bg1">
                  <a:lumMod val="85000"/>
                </a:schemeClr>
              </a:gs>
              <a:gs pos="28000">
                <a:schemeClr val="bg1">
                  <a:lumMod val="75000"/>
                  <a:alpha val="75000"/>
                </a:schemeClr>
              </a:gs>
              <a:gs pos="100000">
                <a:schemeClr val="bg1">
                  <a:lumMod val="9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文本框 8"/>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pic>
        <p:nvPicPr>
          <p:cNvPr id="10" name="图片 9" descr="凡特LOGO横-01"/>
          <p:cNvPicPr>
            <a:picLocks noChangeAspect="1"/>
          </p:cNvPicPr>
          <p:nvPr/>
        </p:nvPicPr>
        <p:blipFill>
          <a:blip r:embed="rId3"/>
          <a:stretch>
            <a:fillRect/>
          </a:stretch>
        </p:blipFill>
        <p:spPr>
          <a:xfrm>
            <a:off x="5121910" y="-125730"/>
            <a:ext cx="1965325" cy="747395"/>
          </a:xfrm>
          <a:prstGeom prst="rect">
            <a:avLst/>
          </a:prstGeom>
        </p:spPr>
      </p:pic>
      <p:sp>
        <p:nvSpPr>
          <p:cNvPr id="11" name="矩形 10"/>
          <p:cNvSpPr/>
          <p:nvPr/>
        </p:nvSpPr>
        <p:spPr>
          <a:xfrm>
            <a:off x="4803145" y="2333103"/>
            <a:ext cx="2570480" cy="768350"/>
          </a:xfrm>
          <a:prstGeom prst="rect">
            <a:avLst/>
          </a:prstGeom>
          <a:effectLst>
            <a:glow rad="63500">
              <a:schemeClr val="bg1">
                <a:alpha val="40000"/>
              </a:schemeClr>
            </a:glow>
            <a:outerShdw blurRad="50800" dist="12700" dir="5400000" algn="t" rotWithShape="0">
              <a:srgbClr val="293B13">
                <a:alpha val="100000"/>
              </a:srgbClr>
            </a:outerShdw>
          </a:effectLst>
        </p:spPr>
        <p:txBody>
          <a:bodyPr wrap="none">
            <a:spAutoFit/>
          </a:bodyPr>
          <a:lstStyle/>
          <a:p>
            <a:pPr algn="ctr"/>
            <a:r>
              <a:rPr lang="zh-CN" sz="4400" b="1" spc="300" dirty="0">
                <a:solidFill>
                  <a:srgbClr val="005BAB"/>
                </a:solidFill>
                <a:latin typeface="Arial" panose="020B0604020202020204"/>
                <a:ea typeface="微软雅黑" panose="020B0503020204020204" charset="-122"/>
                <a:cs typeface="+mn-ea"/>
                <a:sym typeface="Arial" panose="020B0604020202020204"/>
              </a:rPr>
              <a:t>感谢观看</a:t>
            </a:r>
            <a:endParaRPr lang="zh-CN" sz="4400" b="1" spc="300" dirty="0">
              <a:solidFill>
                <a:srgbClr val="005BAB"/>
              </a:solidFill>
              <a:latin typeface="Arial" panose="020B0604020202020204"/>
              <a:ea typeface="微软雅黑" panose="020B0503020204020204" charset="-122"/>
              <a:cs typeface="+mn-ea"/>
              <a:sym typeface="Arial" panose="020B0604020202020204"/>
            </a:endParaRPr>
          </a:p>
        </p:txBody>
      </p:sp>
      <p:sp>
        <p:nvSpPr>
          <p:cNvPr id="12" name="矩形 11"/>
          <p:cNvSpPr/>
          <p:nvPr/>
        </p:nvSpPr>
        <p:spPr>
          <a:xfrm>
            <a:off x="4339590" y="4358005"/>
            <a:ext cx="3092450" cy="414020"/>
          </a:xfrm>
          <a:prstGeom prst="rect">
            <a:avLst/>
          </a:prstGeom>
        </p:spPr>
        <p:txBody>
          <a:bodyPr wrap="square">
            <a:spAutoFit/>
          </a:bodyPr>
          <a:lstStyle/>
          <a:p>
            <a:pPr marL="323850" algn="dist" fontAlgn="auto">
              <a:lnSpc>
                <a:spcPct val="150000"/>
              </a:lnSpc>
              <a:buClr>
                <a:srgbClr val="E7E6E6">
                  <a:lumMod val="10000"/>
                </a:srgbClr>
              </a:buClr>
            </a:pPr>
            <a:r>
              <a:rPr lang="zh-CN" altLang="en-US" sz="1400" b="1" dirty="0">
                <a:solidFill>
                  <a:schemeClr val="tx1">
                    <a:lumMod val="65000"/>
                    <a:lumOff val="35000"/>
                  </a:schemeClr>
                </a:solidFill>
                <a:latin typeface="Arial" panose="020B0604020202020204"/>
                <a:ea typeface="微软雅黑" panose="020B0503020204020204" charset="-122"/>
                <a:cs typeface="+mn-ea"/>
                <a:sym typeface="Arial" panose="020B0604020202020204"/>
              </a:rPr>
              <a:t>上海凡特实业有限公司</a:t>
            </a:r>
            <a:endParaRPr lang="zh-CN" altLang="en-US" sz="1400" b="1" dirty="0">
              <a:solidFill>
                <a:schemeClr val="tx1">
                  <a:lumMod val="65000"/>
                  <a:lumOff val="35000"/>
                </a:schemeClr>
              </a:solidFill>
              <a:latin typeface="Arial" panose="020B0604020202020204"/>
              <a:ea typeface="微软雅黑" panose="020B0503020204020204" charset="-122"/>
              <a:cs typeface="+mn-ea"/>
              <a:sym typeface="Arial" panose="020B0604020202020204"/>
            </a:endParaRPr>
          </a:p>
        </p:txBody>
      </p:sp>
      <p:sp>
        <p:nvSpPr>
          <p:cNvPr id="2" name="矩形 1"/>
          <p:cNvSpPr/>
          <p:nvPr/>
        </p:nvSpPr>
        <p:spPr>
          <a:xfrm>
            <a:off x="4346575" y="4763135"/>
            <a:ext cx="7132320" cy="810260"/>
          </a:xfrm>
          <a:prstGeom prst="rect">
            <a:avLst/>
          </a:prstGeom>
        </p:spPr>
        <p:txBody>
          <a:bodyPr wrap="square">
            <a:spAutoFit/>
          </a:bodyPr>
          <a:p>
            <a:pPr marL="323850" algn="l" fontAlgn="auto">
              <a:lnSpc>
                <a:spcPct val="130000"/>
              </a:lnSpc>
              <a:buClr>
                <a:srgbClr val="E7E6E6">
                  <a:lumMod val="10000"/>
                </a:srgbClr>
              </a:buClr>
            </a:pPr>
            <a:r>
              <a:rPr lang="zh-CN" altLang="en-US" sz="1200" dirty="0">
                <a:solidFill>
                  <a:schemeClr val="tx1">
                    <a:lumMod val="65000"/>
                    <a:lumOff val="35000"/>
                  </a:schemeClr>
                </a:solidFill>
                <a:latin typeface="Arial" panose="020B0604020202020204"/>
                <a:ea typeface="微软雅黑" panose="020B0503020204020204" charset="-122"/>
                <a:cs typeface="+mn-ea"/>
                <a:sym typeface="Arial" panose="020B0604020202020204"/>
              </a:rPr>
              <a:t>地址：上海金山区亭卫公路1000号上海湾区科创中心9层</a:t>
            </a:r>
            <a:endParaRPr lang="zh-CN" altLang="en-US" sz="1200" dirty="0">
              <a:solidFill>
                <a:schemeClr val="tx1">
                  <a:lumMod val="65000"/>
                  <a:lumOff val="35000"/>
                </a:schemeClr>
              </a:solidFill>
              <a:latin typeface="Arial" panose="020B0604020202020204"/>
              <a:ea typeface="微软雅黑" panose="020B0503020204020204" charset="-122"/>
              <a:cs typeface="+mn-ea"/>
              <a:sym typeface="Arial" panose="020B0604020202020204"/>
            </a:endParaRPr>
          </a:p>
          <a:p>
            <a:pPr marL="323850" algn="l" fontAlgn="auto">
              <a:lnSpc>
                <a:spcPct val="130000"/>
              </a:lnSpc>
              <a:buClr>
                <a:srgbClr val="E7E6E6">
                  <a:lumMod val="10000"/>
                </a:srgbClr>
              </a:buClr>
            </a:pPr>
            <a:r>
              <a:rPr lang="zh-CN" altLang="en-US" sz="1200" dirty="0">
                <a:solidFill>
                  <a:schemeClr val="tx1">
                    <a:lumMod val="65000"/>
                    <a:lumOff val="35000"/>
                  </a:schemeClr>
                </a:solidFill>
                <a:latin typeface="Arial" panose="020B0604020202020204"/>
                <a:ea typeface="微软雅黑" panose="020B0503020204020204" charset="-122"/>
                <a:cs typeface="+mn-ea"/>
                <a:sym typeface="Arial" panose="020B0604020202020204"/>
              </a:rPr>
              <a:t>全国服务热线：400-</a:t>
            </a:r>
            <a:r>
              <a:rPr lang="en-US" altLang="zh-CN" sz="1200" dirty="0">
                <a:solidFill>
                  <a:schemeClr val="tx1">
                    <a:lumMod val="65000"/>
                    <a:lumOff val="35000"/>
                  </a:schemeClr>
                </a:solidFill>
                <a:latin typeface="Arial" panose="020B0604020202020204"/>
                <a:ea typeface="微软雅黑" panose="020B0503020204020204" charset="-122"/>
                <a:cs typeface="+mn-ea"/>
                <a:sym typeface="Arial" panose="020B0604020202020204"/>
              </a:rPr>
              <a:t>606</a:t>
            </a:r>
            <a:r>
              <a:rPr lang="zh-CN" altLang="en-US" sz="1200" dirty="0">
                <a:solidFill>
                  <a:schemeClr val="tx1">
                    <a:lumMod val="65000"/>
                    <a:lumOff val="35000"/>
                  </a:schemeClr>
                </a:solidFill>
                <a:latin typeface="Arial" panose="020B0604020202020204"/>
                <a:ea typeface="微软雅黑" panose="020B0503020204020204" charset="-122"/>
                <a:cs typeface="+mn-ea"/>
                <a:sym typeface="Arial" panose="020B0604020202020204"/>
              </a:rPr>
              <a:t>-</a:t>
            </a:r>
            <a:r>
              <a:rPr lang="en-US" altLang="zh-CN" sz="1200" dirty="0">
                <a:solidFill>
                  <a:schemeClr val="tx1">
                    <a:lumMod val="65000"/>
                    <a:lumOff val="35000"/>
                  </a:schemeClr>
                </a:solidFill>
                <a:latin typeface="Arial" panose="020B0604020202020204"/>
                <a:ea typeface="微软雅黑" panose="020B0503020204020204" charset="-122"/>
                <a:cs typeface="+mn-ea"/>
                <a:sym typeface="Arial" panose="020B0604020202020204"/>
              </a:rPr>
              <a:t>8587</a:t>
            </a:r>
            <a:r>
              <a:rPr lang="zh-CN" altLang="en-US" sz="1200" dirty="0">
                <a:solidFill>
                  <a:schemeClr val="tx1">
                    <a:lumMod val="65000"/>
                    <a:lumOff val="35000"/>
                  </a:schemeClr>
                </a:solidFill>
                <a:latin typeface="Arial" panose="020B0604020202020204"/>
                <a:ea typeface="微软雅黑" panose="020B0503020204020204" charset="-122"/>
                <a:cs typeface="+mn-ea"/>
                <a:sym typeface="Arial" panose="020B0604020202020204"/>
              </a:rPr>
              <a:t>       传真：021-548433</a:t>
            </a:r>
            <a:r>
              <a:rPr lang="en-US" altLang="zh-CN" sz="1200" dirty="0">
                <a:solidFill>
                  <a:schemeClr val="tx1">
                    <a:lumMod val="65000"/>
                    <a:lumOff val="35000"/>
                  </a:schemeClr>
                </a:solidFill>
                <a:latin typeface="Arial" panose="020B0604020202020204"/>
                <a:ea typeface="微软雅黑" panose="020B0503020204020204" charset="-122"/>
                <a:cs typeface="+mn-ea"/>
                <a:sym typeface="Arial" panose="020B0604020202020204"/>
              </a:rPr>
              <a:t>9</a:t>
            </a:r>
            <a:r>
              <a:rPr lang="zh-CN" altLang="en-US" sz="1200" dirty="0">
                <a:solidFill>
                  <a:schemeClr val="tx1">
                    <a:lumMod val="65000"/>
                    <a:lumOff val="35000"/>
                  </a:schemeClr>
                </a:solidFill>
                <a:latin typeface="Arial" panose="020B0604020202020204"/>
                <a:ea typeface="微软雅黑" panose="020B0503020204020204" charset="-122"/>
                <a:cs typeface="+mn-ea"/>
                <a:sym typeface="Arial" panose="020B0604020202020204"/>
              </a:rPr>
              <a:t>2</a:t>
            </a:r>
            <a:endParaRPr lang="zh-CN" altLang="en-US" sz="1200" dirty="0">
              <a:solidFill>
                <a:schemeClr val="tx1">
                  <a:lumMod val="65000"/>
                  <a:lumOff val="35000"/>
                </a:schemeClr>
              </a:solidFill>
              <a:latin typeface="Arial" panose="020B0604020202020204"/>
              <a:ea typeface="微软雅黑" panose="020B0503020204020204" charset="-122"/>
              <a:cs typeface="+mn-ea"/>
              <a:sym typeface="Arial" panose="020B0604020202020204"/>
            </a:endParaRPr>
          </a:p>
          <a:p>
            <a:pPr marL="323850" algn="l" fontAlgn="auto">
              <a:lnSpc>
                <a:spcPct val="130000"/>
              </a:lnSpc>
              <a:buClr>
                <a:srgbClr val="E7E6E6">
                  <a:lumMod val="10000"/>
                </a:srgbClr>
              </a:buClr>
            </a:pPr>
            <a:r>
              <a:rPr lang="zh-CN" altLang="en-US" sz="1200" dirty="0">
                <a:solidFill>
                  <a:schemeClr val="tx1">
                    <a:lumMod val="65000"/>
                    <a:lumOff val="35000"/>
                  </a:schemeClr>
                </a:solidFill>
                <a:latin typeface="Arial" panose="020B0604020202020204"/>
                <a:ea typeface="微软雅黑" panose="020B0503020204020204" charset="-122"/>
                <a:cs typeface="+mn-ea"/>
                <a:sym typeface="Arial" panose="020B0604020202020204"/>
              </a:rPr>
              <a:t>网址：www.</a:t>
            </a:r>
            <a:r>
              <a:rPr lang="en-US" altLang="zh-CN" sz="1200" dirty="0">
                <a:solidFill>
                  <a:schemeClr val="tx1">
                    <a:lumMod val="65000"/>
                    <a:lumOff val="35000"/>
                  </a:schemeClr>
                </a:solidFill>
                <a:latin typeface="Arial" panose="020B0604020202020204"/>
                <a:ea typeface="微软雅黑" panose="020B0503020204020204" charset="-122"/>
                <a:cs typeface="+mn-ea"/>
                <a:sym typeface="Arial" panose="020B0604020202020204"/>
              </a:rPr>
              <a:t>vsunet.com</a:t>
            </a:r>
            <a:r>
              <a:rPr lang="zh-CN" altLang="en-US" sz="1200" dirty="0">
                <a:solidFill>
                  <a:schemeClr val="tx1">
                    <a:lumMod val="65000"/>
                    <a:lumOff val="35000"/>
                  </a:schemeClr>
                </a:solidFill>
                <a:latin typeface="Arial" panose="020B0604020202020204"/>
                <a:ea typeface="微软雅黑" panose="020B0503020204020204" charset="-122"/>
                <a:cs typeface="+mn-ea"/>
                <a:sym typeface="Arial" panose="020B0604020202020204"/>
              </a:rPr>
              <a:t>                 邮箱：</a:t>
            </a:r>
            <a:r>
              <a:rPr lang="en-US" altLang="zh-CN" sz="1200" dirty="0">
                <a:solidFill>
                  <a:schemeClr val="tx1">
                    <a:lumMod val="65000"/>
                    <a:lumOff val="35000"/>
                  </a:schemeClr>
                </a:solidFill>
                <a:latin typeface="Arial" panose="020B0604020202020204"/>
                <a:ea typeface="微软雅黑" panose="020B0503020204020204" charset="-122"/>
                <a:cs typeface="+mn-ea"/>
                <a:sym typeface="Arial" panose="020B0604020202020204"/>
              </a:rPr>
              <a:t>funt@funt.cc</a:t>
            </a:r>
            <a:endParaRPr lang="en-US" altLang="zh-CN" sz="1200" dirty="0">
              <a:solidFill>
                <a:schemeClr val="tx1">
                  <a:lumMod val="65000"/>
                  <a:lumOff val="35000"/>
                </a:schemeClr>
              </a:solidFill>
              <a:latin typeface="Arial" panose="020B0604020202020204"/>
              <a:ea typeface="微软雅黑" panose="020B0503020204020204" charset="-122"/>
              <a:cs typeface="+mn-ea"/>
              <a:sym typeface="Arial" panose="020B0604020202020204"/>
            </a:endParaRPr>
          </a:p>
        </p:txBody>
      </p:sp>
      <p:cxnSp>
        <p:nvCxnSpPr>
          <p:cNvPr id="6" name="直接连接符 5"/>
          <p:cNvCxnSpPr/>
          <p:nvPr/>
        </p:nvCxnSpPr>
        <p:spPr>
          <a:xfrm>
            <a:off x="4332605" y="4333875"/>
            <a:ext cx="0" cy="1332230"/>
          </a:xfrm>
          <a:prstGeom prst="line">
            <a:avLst/>
          </a:prstGeom>
          <a:ln w="6350">
            <a:solidFill>
              <a:srgbClr val="293B13"/>
            </a:solidFill>
          </a:ln>
        </p:spPr>
        <p:style>
          <a:lnRef idx="1">
            <a:schemeClr val="accent1"/>
          </a:lnRef>
          <a:fillRef idx="0">
            <a:schemeClr val="accent1"/>
          </a:fillRef>
          <a:effectRef idx="0">
            <a:schemeClr val="accent1"/>
          </a:effectRef>
          <a:fontRef idx="minor">
            <a:schemeClr val="tx1"/>
          </a:fontRef>
        </p:style>
      </p:cxnSp>
      <p:pic>
        <p:nvPicPr>
          <p:cNvPr id="18" name="图片 17" descr="微信公众号二维码"/>
          <p:cNvPicPr>
            <a:picLocks noChangeAspect="1"/>
          </p:cNvPicPr>
          <p:nvPr/>
        </p:nvPicPr>
        <p:blipFill>
          <a:blip r:embed="rId4"/>
          <a:stretch>
            <a:fillRect/>
          </a:stretch>
        </p:blipFill>
        <p:spPr>
          <a:xfrm>
            <a:off x="2846070" y="4481195"/>
            <a:ext cx="1057275" cy="1057275"/>
          </a:xfrm>
          <a:prstGeom prst="rect">
            <a:avLst/>
          </a:prstGeom>
        </p:spPr>
      </p:pic>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4" name="文本框 3"/>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2" name="文本框 1"/>
          <p:cNvSpPr txBox="1"/>
          <p:nvPr/>
        </p:nvSpPr>
        <p:spPr>
          <a:xfrm>
            <a:off x="4949634" y="852170"/>
            <a:ext cx="2275205" cy="475615"/>
          </a:xfrm>
          <a:prstGeom prst="rect">
            <a:avLst/>
          </a:prstGeom>
          <a:noFill/>
        </p:spPr>
        <p:txBody>
          <a:bodyPr wrap="square" rtlCol="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5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rPr>
              <a:t>校园照明现状</a:t>
            </a:r>
            <a:endParaRPr kumimoji="0" lang="zh-CN" altLang="en-US" sz="2500" i="0" u="none" strike="noStrike" kern="1200" cap="none" spc="0" normalizeH="0" baseline="0" noProof="0" dirty="0">
              <a:ln>
                <a:noFill/>
              </a:ln>
              <a:solidFill>
                <a:schemeClr val="tx1">
                  <a:lumMod val="50000"/>
                  <a:lumOff val="50000"/>
                </a:schemeClr>
              </a:solidFill>
              <a:effectLst/>
              <a:uLnTx/>
              <a:uFillTx/>
              <a:latin typeface="Arial" panose="020B0604020202020204"/>
              <a:ea typeface="微软雅黑" panose="020B0503020204020204" charset="-122"/>
              <a:cs typeface="+mn-ea"/>
              <a:sym typeface="Arial" panose="020B0604020202020204"/>
            </a:endParaRPr>
          </a:p>
        </p:txBody>
      </p:sp>
      <p:grpSp>
        <p:nvGrpSpPr>
          <p:cNvPr id="37" name="组合 36"/>
          <p:cNvGrpSpPr/>
          <p:nvPr/>
        </p:nvGrpSpPr>
        <p:grpSpPr>
          <a:xfrm>
            <a:off x="1133601" y="1476375"/>
            <a:ext cx="9907270" cy="4560570"/>
            <a:chOff x="1786" y="2325"/>
            <a:chExt cx="15602" cy="7182"/>
          </a:xfrm>
        </p:grpSpPr>
        <p:pic>
          <p:nvPicPr>
            <p:cNvPr id="6" name="图片 5" descr="校园照明现状"/>
            <p:cNvPicPr>
              <a:picLocks noChangeAspect="1"/>
            </p:cNvPicPr>
            <p:nvPr/>
          </p:nvPicPr>
          <p:blipFill>
            <a:blip r:embed="rId1"/>
            <a:stretch>
              <a:fillRect/>
            </a:stretch>
          </p:blipFill>
          <p:spPr>
            <a:xfrm>
              <a:off x="6434" y="2325"/>
              <a:ext cx="10954" cy="7182"/>
            </a:xfrm>
            <a:prstGeom prst="rect">
              <a:avLst/>
            </a:prstGeom>
          </p:spPr>
        </p:pic>
        <p:grpSp>
          <p:nvGrpSpPr>
            <p:cNvPr id="36" name="组合 35"/>
            <p:cNvGrpSpPr/>
            <p:nvPr/>
          </p:nvGrpSpPr>
          <p:grpSpPr>
            <a:xfrm>
              <a:off x="1786" y="3019"/>
              <a:ext cx="4272" cy="5820"/>
              <a:chOff x="13336" y="3019"/>
              <a:chExt cx="4272" cy="5820"/>
            </a:xfrm>
          </p:grpSpPr>
          <p:sp>
            <p:nvSpPr>
              <p:cNvPr id="27" name="矩形 26"/>
              <p:cNvSpPr/>
              <p:nvPr/>
            </p:nvSpPr>
            <p:spPr>
              <a:xfrm>
                <a:off x="13665" y="4234"/>
                <a:ext cx="3615" cy="4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1" name="TextBox 24"/>
              <p:cNvSpPr txBox="1">
                <a:spLocks noChangeArrowheads="1"/>
              </p:cNvSpPr>
              <p:nvPr/>
            </p:nvSpPr>
            <p:spPr bwMode="auto">
              <a:xfrm>
                <a:off x="13712" y="3451"/>
                <a:ext cx="3522" cy="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dist"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400" b="1"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学生视力不良率统计</a:t>
                </a:r>
                <a:endParaRPr kumimoji="0" lang="zh-CN" altLang="en-US" sz="1400" b="1"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29" name="矩形 28"/>
              <p:cNvSpPr/>
              <p:nvPr/>
            </p:nvSpPr>
            <p:spPr>
              <a:xfrm>
                <a:off x="13665" y="7995"/>
                <a:ext cx="3615" cy="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nvSpPr>
            <p:spPr>
              <a:xfrm>
                <a:off x="13665" y="6117"/>
                <a:ext cx="3615" cy="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矩形 32"/>
              <p:cNvSpPr/>
              <p:nvPr/>
            </p:nvSpPr>
            <p:spPr>
              <a:xfrm>
                <a:off x="13665" y="7054"/>
                <a:ext cx="3615" cy="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nvSpPr>
            <p:spPr>
              <a:xfrm>
                <a:off x="13665" y="5178"/>
                <a:ext cx="3615" cy="4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TextBox 24"/>
              <p:cNvSpPr txBox="1">
                <a:spLocks noChangeArrowheads="1"/>
              </p:cNvSpPr>
              <p:nvPr/>
            </p:nvSpPr>
            <p:spPr bwMode="auto">
              <a:xfrm>
                <a:off x="14102" y="4266"/>
                <a:ext cx="986"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3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年级</a:t>
                </a:r>
                <a:endParaRPr kumimoji="0" lang="zh-CN" altLang="en-US" sz="13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3" name="TextBox 24"/>
              <p:cNvSpPr txBox="1">
                <a:spLocks noChangeArrowheads="1"/>
              </p:cNvSpPr>
              <p:nvPr/>
            </p:nvSpPr>
            <p:spPr bwMode="auto">
              <a:xfrm>
                <a:off x="14102" y="5205"/>
                <a:ext cx="986"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3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小学</a:t>
                </a:r>
                <a:endParaRPr kumimoji="0" lang="zh-CN" altLang="en-US" sz="13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4" name="TextBox 24"/>
              <p:cNvSpPr txBox="1">
                <a:spLocks noChangeArrowheads="1"/>
              </p:cNvSpPr>
              <p:nvPr/>
            </p:nvSpPr>
            <p:spPr bwMode="auto">
              <a:xfrm>
                <a:off x="14102" y="6144"/>
                <a:ext cx="986"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3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初中</a:t>
                </a:r>
                <a:endParaRPr kumimoji="0" lang="zh-CN" altLang="en-US" sz="13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5" name="TextBox 24"/>
              <p:cNvSpPr txBox="1">
                <a:spLocks noChangeArrowheads="1"/>
              </p:cNvSpPr>
              <p:nvPr/>
            </p:nvSpPr>
            <p:spPr bwMode="auto">
              <a:xfrm>
                <a:off x="14102" y="7083"/>
                <a:ext cx="986"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3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高中</a:t>
                </a:r>
                <a:endParaRPr kumimoji="0" lang="zh-CN" altLang="en-US" sz="13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19" name="TextBox 24"/>
              <p:cNvSpPr txBox="1">
                <a:spLocks noChangeArrowheads="1"/>
              </p:cNvSpPr>
              <p:nvPr/>
            </p:nvSpPr>
            <p:spPr bwMode="auto">
              <a:xfrm>
                <a:off x="14102" y="8022"/>
                <a:ext cx="986"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3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大学</a:t>
                </a:r>
                <a:endParaRPr kumimoji="0" lang="zh-CN" altLang="en-US" sz="13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20" name="TextBox 24"/>
              <p:cNvSpPr txBox="1">
                <a:spLocks noChangeArrowheads="1"/>
              </p:cNvSpPr>
              <p:nvPr/>
            </p:nvSpPr>
            <p:spPr bwMode="auto">
              <a:xfrm>
                <a:off x="15892" y="4266"/>
                <a:ext cx="1414"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kumimoji="0" lang="zh-CN" altLang="en-US" sz="13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rPr>
                  <a:t>不良率</a:t>
                </a:r>
                <a:endParaRPr kumimoji="0" lang="zh-CN" altLang="en-US" sz="13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21" name="TextBox 24"/>
              <p:cNvSpPr txBox="1">
                <a:spLocks noChangeArrowheads="1"/>
              </p:cNvSpPr>
              <p:nvPr/>
            </p:nvSpPr>
            <p:spPr bwMode="auto">
              <a:xfrm>
                <a:off x="15892" y="5205"/>
                <a:ext cx="1414"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1300" noProof="0">
                    <a:ln>
                      <a:noFill/>
                    </a:ln>
                    <a:solidFill>
                      <a:schemeClr val="tx1">
                        <a:lumMod val="65000"/>
                        <a:lumOff val="35000"/>
                      </a:schemeClr>
                    </a:solidFill>
                    <a:effectLst/>
                    <a:uLnTx/>
                    <a:uFillTx/>
                    <a:latin typeface="Arial" panose="020B0604020202020204"/>
                    <a:cs typeface="+mn-ea"/>
                    <a:sym typeface="Arial" panose="020B0604020202020204"/>
                  </a:rPr>
                  <a:t>45.71%</a:t>
                </a:r>
                <a:endParaRPr kumimoji="0" lang="en-US" altLang="zh-CN" sz="13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22" name="TextBox 24"/>
              <p:cNvSpPr txBox="1">
                <a:spLocks noChangeArrowheads="1"/>
              </p:cNvSpPr>
              <p:nvPr/>
            </p:nvSpPr>
            <p:spPr bwMode="auto">
              <a:xfrm>
                <a:off x="15892" y="6144"/>
                <a:ext cx="1414"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1300" noProof="0">
                    <a:ln>
                      <a:noFill/>
                    </a:ln>
                    <a:solidFill>
                      <a:schemeClr val="tx1">
                        <a:lumMod val="65000"/>
                        <a:lumOff val="35000"/>
                      </a:schemeClr>
                    </a:solidFill>
                    <a:effectLst/>
                    <a:uLnTx/>
                    <a:uFillTx/>
                    <a:latin typeface="Arial" panose="020B0604020202020204"/>
                    <a:cs typeface="+mn-ea"/>
                    <a:sym typeface="Arial" panose="020B0604020202020204"/>
                  </a:rPr>
                  <a:t>74.36%</a:t>
                </a:r>
                <a:endParaRPr kumimoji="0" lang="en-US" altLang="zh-CN" sz="13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23" name="TextBox 24"/>
              <p:cNvSpPr txBox="1">
                <a:spLocks noChangeArrowheads="1"/>
              </p:cNvSpPr>
              <p:nvPr/>
            </p:nvSpPr>
            <p:spPr bwMode="auto">
              <a:xfrm>
                <a:off x="15892" y="7083"/>
                <a:ext cx="1415"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1300" noProof="0">
                    <a:ln>
                      <a:noFill/>
                    </a:ln>
                    <a:solidFill>
                      <a:schemeClr val="tx1">
                        <a:lumMod val="65000"/>
                        <a:lumOff val="35000"/>
                      </a:schemeClr>
                    </a:solidFill>
                    <a:effectLst/>
                    <a:uLnTx/>
                    <a:uFillTx/>
                    <a:latin typeface="Arial" panose="020B0604020202020204"/>
                    <a:cs typeface="+mn-ea"/>
                    <a:sym typeface="Arial" panose="020B0604020202020204"/>
                  </a:rPr>
                  <a:t>83.28%</a:t>
                </a:r>
                <a:endParaRPr kumimoji="0" lang="en-US" altLang="zh-CN" sz="13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24" name="TextBox 24"/>
              <p:cNvSpPr txBox="1">
                <a:spLocks noChangeArrowheads="1"/>
              </p:cNvSpPr>
              <p:nvPr/>
            </p:nvSpPr>
            <p:spPr bwMode="auto">
              <a:xfrm>
                <a:off x="15892" y="8022"/>
                <a:ext cx="1415"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defRPr/>
                </a:pPr>
                <a:r>
                  <a:rPr lang="en-US" altLang="zh-CN" sz="1300" noProof="0">
                    <a:ln>
                      <a:noFill/>
                    </a:ln>
                    <a:solidFill>
                      <a:schemeClr val="tx1">
                        <a:lumMod val="65000"/>
                        <a:lumOff val="35000"/>
                      </a:schemeClr>
                    </a:solidFill>
                    <a:effectLst/>
                    <a:uLnTx/>
                    <a:uFillTx/>
                    <a:latin typeface="Arial" panose="020B0604020202020204"/>
                    <a:cs typeface="+mn-ea"/>
                    <a:sym typeface="Arial" panose="020B0604020202020204"/>
                  </a:rPr>
                  <a:t>86.35%</a:t>
                </a:r>
                <a:endParaRPr kumimoji="0" lang="en-US" altLang="zh-CN" sz="1300" b="0" i="0" u="none" strike="noStrike" kern="1200" cap="none" spc="0" normalizeH="0" baseline="0" noProof="0">
                  <a:ln>
                    <a:noFill/>
                  </a:ln>
                  <a:solidFill>
                    <a:schemeClr val="tx1">
                      <a:lumMod val="65000"/>
                      <a:lumOff val="35000"/>
                    </a:schemeClr>
                  </a:solidFill>
                  <a:effectLst/>
                  <a:uLnTx/>
                  <a:uFillTx/>
                  <a:latin typeface="Arial" panose="020B0604020202020204"/>
                  <a:ea typeface="微软雅黑" panose="020B0503020204020204" charset="-122"/>
                  <a:cs typeface="+mn-ea"/>
                  <a:sym typeface="Arial" panose="020B0604020202020204"/>
                </a:endParaRPr>
              </a:p>
            </p:txBody>
          </p:sp>
          <p:sp>
            <p:nvSpPr>
              <p:cNvPr id="34" name="圆角矩形 33"/>
              <p:cNvSpPr/>
              <p:nvPr/>
            </p:nvSpPr>
            <p:spPr>
              <a:xfrm>
                <a:off x="13336" y="3019"/>
                <a:ext cx="4272" cy="5821"/>
              </a:xfrm>
              <a:prstGeom prst="roundRect">
                <a:avLst>
                  <a:gd name="adj" fmla="val 5641"/>
                </a:avLst>
              </a:prstGeom>
              <a:noFill/>
              <a:ln w="158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pic>
        <p:nvPicPr>
          <p:cNvPr id="8" name="图片 7" descr="凡特LOGO横-01"/>
          <p:cNvPicPr>
            <a:picLocks noChangeAspect="1"/>
          </p:cNvPicPr>
          <p:nvPr/>
        </p:nvPicPr>
        <p:blipFill>
          <a:blip r:embed="rId2"/>
          <a:stretch>
            <a:fillRect/>
          </a:stretch>
        </p:blipFill>
        <p:spPr>
          <a:xfrm>
            <a:off x="5121910" y="-125730"/>
            <a:ext cx="1965325" cy="747395"/>
          </a:xfrm>
          <a:prstGeom prst="rect">
            <a:avLst/>
          </a:prstGeom>
        </p:spPr>
      </p:pic>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32" name="文本框 31"/>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graphicFrame>
        <p:nvGraphicFramePr>
          <p:cNvPr id="62" name="图表 61"/>
          <p:cNvGraphicFramePr/>
          <p:nvPr/>
        </p:nvGraphicFramePr>
        <p:xfrm>
          <a:off x="6103620" y="931545"/>
          <a:ext cx="4785995" cy="2971800"/>
        </p:xfrm>
        <a:graphic>
          <a:graphicData uri="http://schemas.openxmlformats.org/drawingml/2006/chart">
            <c:chart xmlns:c="http://schemas.openxmlformats.org/drawingml/2006/chart" xmlns:r="http://schemas.openxmlformats.org/officeDocument/2006/relationships" r:id="rId1"/>
          </a:graphicData>
        </a:graphic>
      </p:graphicFrame>
      <p:sp>
        <p:nvSpPr>
          <p:cNvPr id="69" name="TextBox 23"/>
          <p:cNvSpPr txBox="1">
            <a:spLocks noChangeArrowheads="1"/>
          </p:cNvSpPr>
          <p:nvPr/>
        </p:nvSpPr>
        <p:spPr bwMode="auto">
          <a:xfrm>
            <a:off x="1461135" y="1102995"/>
            <a:ext cx="3945255" cy="274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600" b="1"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rPr>
              <a:t>目前</a:t>
            </a:r>
            <a:r>
              <a:rPr lang="zh-CN" sz="1600" b="1" noProof="0">
                <a:ln>
                  <a:noFill/>
                </a:ln>
                <a:solidFill>
                  <a:schemeClr val="tx1"/>
                </a:solidFill>
                <a:effectLst/>
                <a:uLnTx/>
                <a:uFillTx/>
                <a:latin typeface="微软雅黑" panose="020B0503020204020204" charset="-122"/>
                <a:cs typeface="微软雅黑" panose="020B0503020204020204" charset="-122"/>
                <a:sym typeface="Arial" panose="020B0604020202020204"/>
              </a:rPr>
              <a:t>绝大部分中小学照明系统</a:t>
            </a:r>
            <a:r>
              <a:rPr lang="zh-CN" sz="2000" b="1" noProof="0">
                <a:ln>
                  <a:noFill/>
                </a:ln>
                <a:solidFill>
                  <a:srgbClr val="FF0000"/>
                </a:solidFill>
                <a:effectLst/>
                <a:uLnTx/>
                <a:uFillTx/>
                <a:latin typeface="微软雅黑" panose="020B0503020204020204" charset="-122"/>
                <a:cs typeface="微软雅黑" panose="020B0503020204020204" charset="-122"/>
                <a:sym typeface="Arial" panose="020B0604020202020204"/>
              </a:rPr>
              <a:t>均不达标</a:t>
            </a:r>
            <a:endParaRPr kumimoji="0" lang="zh-CN" sz="1400" b="1"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endParaRPr kumimoji="0" lang="zh-CN" sz="1400" b="0"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400" b="0"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rPr>
              <a:t>① 采光照明系统设计；</a:t>
            </a:r>
            <a:endParaRPr kumimoji="0" lang="zh-CN" sz="1400" b="0"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400" b="0"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rPr>
              <a:t>② 安装不规范；</a:t>
            </a:r>
            <a:endParaRPr kumimoji="0" lang="zh-CN" sz="1400" b="0"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400" b="0"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rPr>
              <a:t>③ 灯管衰减严重；</a:t>
            </a:r>
            <a:endParaRPr kumimoji="0" lang="zh-CN" sz="1400" b="0"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400" b="0"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rPr>
              <a:t>④ </a:t>
            </a:r>
            <a:r>
              <a:rPr lang="zh-CN" sz="1400" noProof="0">
                <a:ln>
                  <a:noFill/>
                </a:ln>
                <a:effectLst/>
                <a:uLnTx/>
                <a:uFillTx/>
                <a:latin typeface="微软雅黑" panose="020B0503020204020204" charset="-122"/>
                <a:cs typeface="微软雅黑" panose="020B0503020204020204" charset="-122"/>
                <a:sym typeface="Arial" panose="020B0604020202020204"/>
              </a:rPr>
              <a:t>蓝光危害、</a:t>
            </a:r>
            <a:r>
              <a:rPr kumimoji="0" lang="zh-CN" sz="1400" b="0"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rPr>
              <a:t>照度值、照度均匀值、眩光值</a:t>
            </a:r>
            <a:r>
              <a:rPr lang="zh-CN" sz="1400" noProof="0">
                <a:ln>
                  <a:noFill/>
                </a:ln>
                <a:effectLst/>
                <a:uLnTx/>
                <a:uFillTx/>
                <a:latin typeface="微软雅黑" panose="020B0503020204020204" charset="-122"/>
                <a:cs typeface="微软雅黑" panose="020B0503020204020204" charset="-122"/>
                <a:sym typeface="Arial" panose="020B0604020202020204"/>
              </a:rPr>
              <a:t>等都</a:t>
            </a:r>
            <a:r>
              <a:rPr kumimoji="0" lang="zh-CN" sz="1400" b="0"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rPr>
              <a:t>  </a:t>
            </a:r>
            <a:endParaRPr kumimoji="0" lang="zh-CN" sz="1400" b="0"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400" b="0"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rPr>
              <a:t>    </a:t>
            </a:r>
            <a:r>
              <a:rPr lang="zh-CN" sz="1400" noProof="0">
                <a:ln>
                  <a:noFill/>
                </a:ln>
                <a:solidFill>
                  <a:srgbClr val="FF0000"/>
                </a:solidFill>
                <a:effectLst/>
                <a:uLnTx/>
                <a:uFillTx/>
                <a:latin typeface="微软雅黑" panose="020B0503020204020204" charset="-122"/>
                <a:cs typeface="微软雅黑" panose="020B0503020204020204" charset="-122"/>
                <a:sym typeface="Arial" panose="020B0604020202020204"/>
              </a:rPr>
              <a:t>不</a:t>
            </a:r>
            <a:r>
              <a:rPr kumimoji="0" lang="zh-CN" sz="1400" b="0" i="0" u="none" strike="noStrike" kern="1200" cap="none" spc="0" normalizeH="0" baseline="0" noProof="0">
                <a:ln>
                  <a:noFill/>
                </a:ln>
                <a:solidFill>
                  <a:srgbClr val="FF0000"/>
                </a:solidFill>
                <a:effectLst/>
                <a:uLnTx/>
                <a:uFillTx/>
                <a:latin typeface="微软雅黑" panose="020B0503020204020204" charset="-122"/>
                <a:cs typeface="微软雅黑" panose="020B0503020204020204" charset="-122"/>
                <a:sym typeface="Arial" panose="020B0604020202020204"/>
              </a:rPr>
              <a:t>符合</a:t>
            </a:r>
            <a:r>
              <a:rPr kumimoji="0" lang="zh-CN" sz="1400" b="0"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rPr>
              <a:t>国家标准。</a:t>
            </a:r>
            <a:endParaRPr kumimoji="0" lang="zh-CN" sz="1400" b="0"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endParaRPr kumimoji="0" lang="zh-CN" sz="1400" b="0"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endParaRPr kumimoji="0" lang="zh-CN" sz="1400" b="0"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400" b="0"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rPr>
              <a:t>       为了保护学生视力，保障学生健康成长，有必要对教室照明优质光环境不达标的学校进行照明改造。</a:t>
            </a:r>
            <a:endParaRPr kumimoji="0" lang="zh-CN" sz="1400" b="0"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endParaRPr>
          </a:p>
        </p:txBody>
      </p:sp>
      <p:sp>
        <p:nvSpPr>
          <p:cNvPr id="96" name="TextBox 23"/>
          <p:cNvSpPr txBox="1">
            <a:spLocks noChangeArrowheads="1"/>
          </p:cNvSpPr>
          <p:nvPr/>
        </p:nvSpPr>
        <p:spPr bwMode="auto">
          <a:xfrm>
            <a:off x="1461135" y="4993005"/>
            <a:ext cx="4398010" cy="96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600" b="1" i="0" u="none" strike="noStrike" cap="none" spc="0" normalizeH="0" baseline="0" noProof="0">
                <a:ln>
                  <a:noFill/>
                </a:ln>
                <a:solidFill>
                  <a:srgbClr val="005BAB"/>
                </a:solidFill>
                <a:effectLst/>
                <a:uLnTx/>
                <a:uFillTx/>
                <a:latin typeface="微软雅黑" panose="020B0503020204020204" charset="-122"/>
                <a:cs typeface="微软雅黑" panose="020B0503020204020204" charset="-122"/>
                <a:sym typeface="Arial" panose="020B0604020202020204"/>
              </a:rPr>
              <a:t>教室照明环境不良是引起近视主要原因之一</a:t>
            </a:r>
            <a:endParaRPr kumimoji="0" lang="zh-CN" sz="1400" b="0" i="0" u="none" strike="noStrike" kern="1200" cap="none" spc="0" normalizeH="0" baseline="0" noProof="0">
              <a:ln>
                <a:noFill/>
              </a:ln>
              <a:solidFill>
                <a:srgbClr val="005BAB"/>
              </a:solidFill>
              <a:effectLst/>
              <a:uLnTx/>
              <a:uFillTx/>
              <a:latin typeface="微软雅黑" panose="020B0503020204020204" charset="-122"/>
              <a:cs typeface="微软雅黑" panose="020B0503020204020204" charset="-122"/>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sz="1400" dirty="0">
                <a:latin typeface="微软雅黑" panose="020B0503020204020204" charset="-122"/>
                <a:cs typeface="微软雅黑" panose="020B0503020204020204" charset="-122"/>
                <a:sym typeface="+mn-ea"/>
              </a:rPr>
              <a:t>色彩失真、眩光、频闪、照度不足、色温过高等多种因素 导致学生眼睛疲劳，进而引发持续的视力下降问题。</a:t>
            </a:r>
            <a:endParaRPr kumimoji="0" lang="zh-CN" sz="1400" b="0" i="0" u="none" strike="noStrike" kern="1200" cap="none" spc="0" normalizeH="0" baseline="0" noProof="0">
              <a:ln>
                <a:noFill/>
              </a:ln>
              <a:solidFill>
                <a:schemeClr val="tx1"/>
              </a:solidFill>
              <a:effectLst/>
              <a:uLnTx/>
              <a:uFillTx/>
              <a:latin typeface="微软雅黑" panose="020B0503020204020204" charset="-122"/>
              <a:cs typeface="微软雅黑" panose="020B0503020204020204" charset="-122"/>
              <a:sym typeface="Arial" panose="020B0604020202020204"/>
            </a:endParaRPr>
          </a:p>
        </p:txBody>
      </p:sp>
      <p:sp>
        <p:nvSpPr>
          <p:cNvPr id="97" name="TextBox 23"/>
          <p:cNvSpPr txBox="1">
            <a:spLocks noChangeArrowheads="1"/>
          </p:cNvSpPr>
          <p:nvPr/>
        </p:nvSpPr>
        <p:spPr bwMode="auto">
          <a:xfrm>
            <a:off x="6297930" y="4993005"/>
            <a:ext cx="4398010" cy="96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285750" indent="-285750">
              <a:defRPr>
                <a:solidFill>
                  <a:schemeClr val="tx1"/>
                </a:solidFill>
                <a:latin typeface="Lao UI" panose="020B0502040204020203" pitchFamily="34" charset="0"/>
                <a:ea typeface="微软雅黑" panose="020B0503020204020204" charset="-122"/>
              </a:defRPr>
            </a:lvl1pPr>
            <a:lvl2pPr marL="742950" indent="-285750">
              <a:defRPr>
                <a:solidFill>
                  <a:schemeClr val="tx1"/>
                </a:solidFill>
                <a:latin typeface="Lao UI" panose="020B0502040204020203" pitchFamily="34" charset="0"/>
                <a:ea typeface="微软雅黑" panose="020B0503020204020204" charset="-122"/>
              </a:defRPr>
            </a:lvl2pPr>
            <a:lvl3pPr marL="1143000" indent="-228600">
              <a:defRPr>
                <a:solidFill>
                  <a:schemeClr val="tx1"/>
                </a:solidFill>
                <a:latin typeface="Lao UI" panose="020B0502040204020203" pitchFamily="34" charset="0"/>
                <a:ea typeface="微软雅黑" panose="020B0503020204020204" charset="-122"/>
              </a:defRPr>
            </a:lvl3pPr>
            <a:lvl4pPr marL="1600200" indent="-228600">
              <a:defRPr>
                <a:solidFill>
                  <a:schemeClr val="tx1"/>
                </a:solidFill>
                <a:latin typeface="Lao UI" panose="020B0502040204020203" pitchFamily="34" charset="0"/>
                <a:ea typeface="微软雅黑" panose="020B0503020204020204" charset="-122"/>
              </a:defRPr>
            </a:lvl4pPr>
            <a:lvl5pPr marL="2057400" indent="-228600">
              <a:defRPr>
                <a:solidFill>
                  <a:schemeClr val="tx1"/>
                </a:solidFill>
                <a:latin typeface="Lao UI" panose="020B0502040204020203"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charset="-122"/>
              </a:defRPr>
            </a:lvl9pPr>
          </a:lstStyle>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kumimoji="0" lang="zh-CN" sz="1600" b="1" i="0" u="none" strike="noStrike" cap="none" spc="0" normalizeH="0" baseline="0" noProof="0">
                <a:ln>
                  <a:noFill/>
                </a:ln>
                <a:solidFill>
                  <a:srgbClr val="005BAB"/>
                </a:solidFill>
                <a:effectLst/>
                <a:uLnTx/>
                <a:uFillTx/>
                <a:latin typeface="微软雅黑" panose="020B0503020204020204" charset="-122"/>
                <a:cs typeface="微软雅黑" panose="020B0503020204020204" charset="-122"/>
                <a:sym typeface="Arial" panose="020B0604020202020204"/>
              </a:rPr>
              <a:t>改善教室光环境工作迫在眉睫</a:t>
            </a:r>
            <a:endParaRPr kumimoji="0" lang="zh-CN" sz="1600" b="1" i="0" u="none" strike="noStrike" cap="none" spc="0" normalizeH="0" baseline="0" noProof="0">
              <a:ln>
                <a:noFill/>
              </a:ln>
              <a:solidFill>
                <a:srgbClr val="005BAB"/>
              </a:solidFill>
              <a:effectLst/>
              <a:uLnTx/>
              <a:uFillTx/>
              <a:latin typeface="微软雅黑" panose="020B0503020204020204" charset="-122"/>
              <a:cs typeface="微软雅黑" panose="020B0503020204020204" charset="-122"/>
              <a:sym typeface="Arial" panose="020B0604020202020204"/>
            </a:endParaRPr>
          </a:p>
          <a:p>
            <a:pPr marL="0" marR="0" lvl="0" indent="0" algn="l" defTabSz="914400" rtl="0" fontAlgn="auto">
              <a:lnSpc>
                <a:spcPct val="100000"/>
              </a:lnSpc>
              <a:spcBef>
                <a:spcPts val="0"/>
              </a:spcBef>
              <a:spcAft>
                <a:spcPts val="0"/>
              </a:spcAft>
              <a:buClrTx/>
              <a:buSzTx/>
              <a:buFont typeface="Wingdings" panose="05000000000000000000" pitchFamily="2" charset="2"/>
              <a:buNone/>
              <a:defRPr/>
            </a:pPr>
            <a:r>
              <a:rPr sz="1400" dirty="0">
                <a:latin typeface="微软雅黑" panose="020B0503020204020204" charset="-122"/>
                <a:cs typeface="微软雅黑" panose="020B0503020204020204" charset="-122"/>
                <a:sym typeface="+mn-ea"/>
              </a:rPr>
              <a:t>教室照明关系到广大师生的视力健康和用眼安全，关系到 青少年身心发育，改善教室光环境的工作已迫在眉睫。</a:t>
            </a:r>
            <a:endParaRPr sz="1400" dirty="0">
              <a:latin typeface="微软雅黑" panose="020B0503020204020204" charset="-122"/>
              <a:cs typeface="微软雅黑" panose="020B0503020204020204" charset="-122"/>
              <a:sym typeface="+mn-ea"/>
            </a:endParaRPr>
          </a:p>
        </p:txBody>
      </p:sp>
      <p:sp>
        <p:nvSpPr>
          <p:cNvPr id="116" name="object 16"/>
          <p:cNvSpPr/>
          <p:nvPr/>
        </p:nvSpPr>
        <p:spPr>
          <a:xfrm>
            <a:off x="3183078" y="4017869"/>
            <a:ext cx="5808316" cy="819247"/>
          </a:xfrm>
          <a:prstGeom prst="rect">
            <a:avLst/>
          </a:prstGeom>
          <a:blipFill>
            <a:blip r:embed="rId2" cstate="print"/>
            <a:stretch>
              <a:fillRect/>
            </a:stretch>
          </a:blipFill>
        </p:spPr>
        <p:txBody>
          <a:bodyPr wrap="square" lIns="0" tIns="0" rIns="0" bIns="0" rtlCol="0"/>
          <a:p/>
        </p:txBody>
      </p:sp>
      <p:pic>
        <p:nvPicPr>
          <p:cNvPr id="2" name="图片 1" descr="凡特LOGO横-01"/>
          <p:cNvPicPr>
            <a:picLocks noChangeAspect="1"/>
          </p:cNvPicPr>
          <p:nvPr/>
        </p:nvPicPr>
        <p:blipFill>
          <a:blip r:embed="rId3"/>
          <a:stretch>
            <a:fillRect/>
          </a:stretch>
        </p:blipFill>
        <p:spPr>
          <a:xfrm>
            <a:off x="5121910" y="-125730"/>
            <a:ext cx="1965325" cy="747395"/>
          </a:xfrm>
          <a:prstGeom prst="rect">
            <a:avLst/>
          </a:prstGeom>
        </p:spPr>
      </p:pic>
    </p:spTree>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4" name="文本框 3"/>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pic>
        <p:nvPicPr>
          <p:cNvPr id="3" name="图片 2" descr="国家高度关注儿童青少年视力问题"/>
          <p:cNvPicPr>
            <a:picLocks noChangeAspect="1"/>
          </p:cNvPicPr>
          <p:nvPr/>
        </p:nvPicPr>
        <p:blipFill>
          <a:blip r:embed="rId1"/>
          <a:stretch>
            <a:fillRect/>
          </a:stretch>
        </p:blipFill>
        <p:spPr>
          <a:xfrm>
            <a:off x="1752592" y="1276350"/>
            <a:ext cx="9309369" cy="4561200"/>
          </a:xfrm>
          <a:prstGeom prst="rect">
            <a:avLst/>
          </a:prstGeom>
        </p:spPr>
      </p:pic>
      <p:sp>
        <p:nvSpPr>
          <p:cNvPr id="2" name="文本框 1"/>
          <p:cNvSpPr txBox="1"/>
          <p:nvPr/>
        </p:nvSpPr>
        <p:spPr>
          <a:xfrm>
            <a:off x="3480243" y="852170"/>
            <a:ext cx="5213985" cy="475615"/>
          </a:xfrm>
          <a:prstGeom prst="rect">
            <a:avLst/>
          </a:prstGeom>
          <a:noFill/>
        </p:spPr>
        <p:txBody>
          <a:bodyPr wrap="square" rtlCol="0">
            <a:spAutoFit/>
          </a:bodyPr>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2500"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rPr>
              <a:t>国家高度关注儿童青少年视力问题</a:t>
            </a:r>
            <a:endParaRPr kumimoji="0" lang="zh-CN" altLang="en-US" sz="2500" i="0" u="none" strike="noStrike" kern="1200" cap="none" spc="0" normalizeH="0" baseline="0" noProof="0" dirty="0">
              <a:ln>
                <a:noFill/>
              </a:ln>
              <a:solidFill>
                <a:srgbClr val="005BAB"/>
              </a:solidFill>
              <a:effectLst/>
              <a:uLnTx/>
              <a:uFillTx/>
              <a:latin typeface="Arial" panose="020B0604020202020204"/>
              <a:ea typeface="微软雅黑" panose="020B0503020204020204" charset="-122"/>
              <a:cs typeface="+mn-ea"/>
              <a:sym typeface="Arial" panose="020B0604020202020204"/>
            </a:endParaRPr>
          </a:p>
        </p:txBody>
      </p:sp>
      <p:pic>
        <p:nvPicPr>
          <p:cNvPr id="7" name="图片 6" descr="凡特LOGO横-01"/>
          <p:cNvPicPr>
            <a:picLocks noChangeAspect="1"/>
          </p:cNvPicPr>
          <p:nvPr/>
        </p:nvPicPr>
        <p:blipFill>
          <a:blip r:embed="rId2"/>
          <a:stretch>
            <a:fillRect/>
          </a:stretch>
        </p:blipFill>
        <p:spPr>
          <a:xfrm>
            <a:off x="5121910" y="-125730"/>
            <a:ext cx="1965325" cy="747395"/>
          </a:xfrm>
          <a:prstGeom prst="rect">
            <a:avLst/>
          </a:prstGeom>
        </p:spPr>
      </p:pic>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3949700" y="0"/>
            <a:ext cx="4292600" cy="6858000"/>
          </a:xfrm>
          <a:prstGeom prst="rect">
            <a:avLst/>
          </a:prstGeom>
          <a:solidFill>
            <a:srgbClr val="005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sp>
        <p:nvSpPr>
          <p:cNvPr id="2" name="文本框 1"/>
          <p:cNvSpPr txBox="1"/>
          <p:nvPr/>
        </p:nvSpPr>
        <p:spPr>
          <a:xfrm>
            <a:off x="4243705" y="6475095"/>
            <a:ext cx="3769995" cy="306705"/>
          </a:xfrm>
          <a:prstGeom prst="rect">
            <a:avLst/>
          </a:prstGeom>
          <a:noFill/>
          <a:extLst>
            <a:ext uri="{909E8E84-426E-40DD-AFC4-6F175D3DCCD1}">
              <a14:hiddenFill xmlns:a14="http://schemas.microsoft.com/office/drawing/2010/main">
                <a:solidFill>
                  <a:srgbClr val="90C432"/>
                </a:solidFill>
              </a14:hiddenFill>
            </a:ext>
          </a:extLst>
        </p:spPr>
        <p:txBody>
          <a:bodyPr wrap="square" rtlCol="0">
            <a:spAutoFit/>
          </a:bodyPr>
          <a:p>
            <a:pPr algn="dist"/>
            <a:r>
              <a:rPr lang="zh-CN" sz="1400" dirty="0">
                <a:solidFill>
                  <a:schemeClr val="bg1"/>
                </a:solidFill>
                <a:latin typeface="Arial" panose="020B0604020202020204"/>
                <a:ea typeface="微软雅黑" panose="020B0503020204020204" charset="-122"/>
                <a:cs typeface="+mn-ea"/>
                <a:sym typeface="Arial" panose="020B0604020202020204"/>
              </a:rPr>
              <a:t>全国服务热线：</a:t>
            </a:r>
            <a:r>
              <a:rPr lang="en-US" altLang="zh-CN" sz="1400" b="1" dirty="0">
                <a:solidFill>
                  <a:schemeClr val="bg1"/>
                </a:solidFill>
                <a:latin typeface="Arial" panose="020B0604020202020204"/>
                <a:ea typeface="微软雅黑" panose="020B0503020204020204" charset="-122"/>
                <a:cs typeface="+mn-ea"/>
                <a:sym typeface="Arial" panose="020B0604020202020204"/>
              </a:rPr>
              <a:t>400-606-8587</a:t>
            </a:r>
            <a:endParaRPr lang="en-US" altLang="zh-CN" sz="1400" b="1" dirty="0">
              <a:solidFill>
                <a:schemeClr val="bg1"/>
              </a:solidFill>
              <a:latin typeface="Arial" panose="020B0604020202020204"/>
              <a:ea typeface="微软雅黑" panose="020B0503020204020204" charset="-122"/>
              <a:cs typeface="+mn-ea"/>
              <a:sym typeface="Arial" panose="020B0604020202020204"/>
            </a:endParaRPr>
          </a:p>
        </p:txBody>
      </p:sp>
      <p:sp>
        <p:nvSpPr>
          <p:cNvPr id="16" name="矩形 15"/>
          <p:cNvSpPr/>
          <p:nvPr/>
        </p:nvSpPr>
        <p:spPr>
          <a:xfrm>
            <a:off x="694989" y="557005"/>
            <a:ext cx="10784494" cy="5825652"/>
          </a:xfrm>
          <a:prstGeom prst="rect">
            <a:avLst/>
          </a:prstGeom>
          <a:solidFill>
            <a:schemeClr val="bg1"/>
          </a:solidFill>
          <a:ln>
            <a:noFill/>
          </a:ln>
          <a:effectLst>
            <a:outerShdw blurRad="558800" sx="103000" sy="103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charset="-122"/>
              <a:cs typeface="+mn-ea"/>
              <a:sym typeface="Arial" panose="020B0604020202020204"/>
            </a:endParaRPr>
          </a:p>
        </p:txBody>
      </p:sp>
      <p:pic>
        <p:nvPicPr>
          <p:cNvPr id="4" name="图片 3" descr="a"/>
          <p:cNvPicPr>
            <a:picLocks noChangeAspect="1"/>
          </p:cNvPicPr>
          <p:nvPr/>
        </p:nvPicPr>
        <p:blipFill>
          <a:blip r:embed="rId1"/>
          <a:stretch>
            <a:fillRect/>
          </a:stretch>
        </p:blipFill>
        <p:spPr>
          <a:xfrm>
            <a:off x="1853691" y="811167"/>
            <a:ext cx="8467090" cy="5571490"/>
          </a:xfrm>
          <a:prstGeom prst="rect">
            <a:avLst/>
          </a:prstGeom>
        </p:spPr>
      </p:pic>
      <p:pic>
        <p:nvPicPr>
          <p:cNvPr id="6" name="图片 5" descr="凡特LOGO横-01"/>
          <p:cNvPicPr>
            <a:picLocks noChangeAspect="1"/>
          </p:cNvPicPr>
          <p:nvPr/>
        </p:nvPicPr>
        <p:blipFill>
          <a:blip r:embed="rId2"/>
          <a:stretch>
            <a:fillRect/>
          </a:stretch>
        </p:blipFill>
        <p:spPr>
          <a:xfrm>
            <a:off x="5121910" y="-125730"/>
            <a:ext cx="1965325" cy="747395"/>
          </a:xfrm>
          <a:prstGeom prst="rect">
            <a:avLst/>
          </a:prstGeom>
        </p:spPr>
      </p:pic>
    </p:spTree>
  </p:cSld>
  <p:clrMapOvr>
    <a:masterClrMapping/>
  </p:clrMapOvr>
  <p:transition spd="slow">
    <p:push dir="u"/>
  </p:transition>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9294,&quot;width&quot;:17027}"/>
</p:tagLst>
</file>

<file path=ppt/tags/tag10.xml><?xml version="1.0" encoding="utf-8"?>
<p:tagLst xmlns:p="http://schemas.openxmlformats.org/presentationml/2006/main">
  <p:tag name="KSO_WM_UNIT_PLACING_PICTURE_USER_VIEWPORT" val="{&quot;height&quot;:9294,&quot;width&quot;:17027}"/>
</p:tagLst>
</file>

<file path=ppt/tags/tag2.xml><?xml version="1.0" encoding="utf-8"?>
<p:tagLst xmlns:p="http://schemas.openxmlformats.org/presentationml/2006/main">
  <p:tag name="KSO_WM_UNIT_TABLE_BEAUTIFY" val="smartTable{17717b3b-b895-4e65-bb01-426a5a1f1d6c}"/>
</p:tagLst>
</file>

<file path=ppt/tags/tag3.xml><?xml version="1.0" encoding="utf-8"?>
<p:tagLst xmlns:p="http://schemas.openxmlformats.org/presentationml/2006/main">
  <p:tag name="KSO_WM_UNIT_TABLE_BEAUTIFY" val="smartTable{17717b3b-b895-4e65-bb01-426a5a1f1d6c}"/>
  <p:tag name="TABLE_ENDDRAG_ORIGIN_RECT" val="415*327"/>
  <p:tag name="TABLE_ENDDRAG_RECT" val="466*119*415*327"/>
</p:tagLst>
</file>

<file path=ppt/tags/tag4.xml><?xml version="1.0" encoding="utf-8"?>
<p:tagLst xmlns:p="http://schemas.openxmlformats.org/presentationml/2006/main">
  <p:tag name="KSO_WM_UNIT_TABLE_BEAUTIFY" val="smartTable{bb504ec5-de69-4a4a-943c-3eccfca26191}"/>
  <p:tag name="TABLE_RECT" val="34.825*302.45*890.35*207.4"/>
  <p:tag name="TABLE_EMPHASIZE_COLOR" val="6579300"/>
  <p:tag name="TABLE_ONEKEY_SKIN_IDX" val="0"/>
  <p:tag name="TABLE_SKINIDX" val="-1"/>
  <p:tag name="TABLE_COLORIDX" val="l"/>
  <p:tag name="TABLE_ENDDRAG_ORIGIN_RECT" val="765*335"/>
  <p:tag name="TABLE_ENDDRAG_RECT" val="96*148*765*335"/>
</p:tagLst>
</file>

<file path=ppt/tags/tag5.xml><?xml version="1.0" encoding="utf-8"?>
<p:tagLst xmlns:p="http://schemas.openxmlformats.org/presentationml/2006/main">
  <p:tag name="KSO_WM_UNIT_TABLE_BEAUTIFY" val="smartTable{f5497952-0cd1-4cb6-806e-3927ac8ba5a0}"/>
  <p:tag name="TABLE_ENDDRAG_ORIGIN_RECT" val="767*345"/>
  <p:tag name="TABLE_ENDDRAG_RECT" val="95*147*767*345"/>
  <p:tag name="TABLE_RECT" val="44.225*128.3*871.55*275.55"/>
  <p:tag name="TABLE_EMPHASIZE_COLOR" val="6579300"/>
  <p:tag name="TABLE_ONEKEY_SKIN_IDX" val="0"/>
  <p:tag name="TABLE_SKINIDX" val="-1"/>
  <p:tag name="TABLE_COLORIDX" val="l"/>
</p:tagLst>
</file>

<file path=ppt/tags/tag6.xml><?xml version="1.0" encoding="utf-8"?>
<p:tagLst xmlns:p="http://schemas.openxmlformats.org/presentationml/2006/main">
  <p:tag name="KSO_WM_UNIT_TABLE_BEAUTIFY" val="{3a146282-d1bd-4ff3-9b80-e250231911d0}"/>
  <p:tag name="TABLE_RECT" val="73.85*37.05*812.3*465.9"/>
  <p:tag name="TABLE_EMPHASIZE_COLOR" val="6579300"/>
  <p:tag name="TABLE_ONEKEY_SKIN_IDX" val="0"/>
  <p:tag name="TABLE_SKINIDX" val="-1"/>
  <p:tag name="TABLE_COLORIDX" val="l"/>
  <p:tag name="TABLE_ENDDRAG_ORIGIN_RECT" val="729*324"/>
  <p:tag name="TABLE_ENDDRAG_RECT" val="125*115*729*324"/>
</p:tagLst>
</file>

<file path=ppt/tags/tag7.xml><?xml version="1.0" encoding="utf-8"?>
<p:tagLst xmlns:p="http://schemas.openxmlformats.org/presentationml/2006/main">
  <p:tag name="KSO_WM_UNIT_TABLE_BEAUTIFY" val="{3a146282-d1bd-4ff3-9b80-e250231911d0}"/>
  <p:tag name="TABLE_RECT" val="73.85*37.05*812.3*465.9"/>
  <p:tag name="TABLE_EMPHASIZE_COLOR" val="6579300"/>
  <p:tag name="TABLE_ONEKEY_SKIN_IDX" val="0"/>
  <p:tag name="TABLE_SKINIDX" val="-1"/>
  <p:tag name="TABLE_COLORIDX" val="l"/>
  <p:tag name="TABLE_ENDDRAG_ORIGIN_RECT" val="729*324"/>
  <p:tag name="TABLE_ENDDRAG_RECT" val="125*115*729*324"/>
</p:tagLst>
</file>

<file path=ppt/tags/tag8.xml><?xml version="1.0" encoding="utf-8"?>
<p:tagLst xmlns:p="http://schemas.openxmlformats.org/presentationml/2006/main">
  <p:tag name="KSO_WM_UNIT_TABLE_BEAUTIFY" val="smartTable{d007e0ca-4e05-4db9-b1f8-0936efcdde9d}"/>
  <p:tag name="TABLE_ENDDRAG_ORIGIN_RECT" val="744*326"/>
  <p:tag name="TABLE_ENDDRAG_RECT" val="39*160*744*326"/>
  <p:tag name="TABLE_RECT" val="39.65*133.542*880.7*353.65"/>
  <p:tag name="TABLE_EMPHASIZE_COLOR" val="6579300"/>
  <p:tag name="TABLE_ONEKEY_SKIN_IDX" val="0"/>
  <p:tag name="TABLE_SKINIDX" val="-1"/>
  <p:tag name="TABLE_COLORIDX" val="l"/>
</p:tagLst>
</file>

<file path=ppt/tags/tag9.xml><?xml version="1.0" encoding="utf-8"?>
<p:tagLst xmlns:p="http://schemas.openxmlformats.org/presentationml/2006/main">
  <p:tag name="KSO_WM_UNIT_TABLE_BEAUTIFY" val="smartTable{6f49db26-922d-42b4-b7ff-12c38bd76b68}"/>
  <p:tag name="TABLE_RECT" val="48.3876*121.942*557.75*376.85"/>
  <p:tag name="TABLE_EMPHASIZE_COLOR" val="6579300"/>
  <p:tag name="TABLE_ONEKEY_SKIN_IDX" val="0"/>
  <p:tag name="TABLE_SKINIDX" val="-1"/>
  <p:tag name="TABLE_COLORIDX" val="l"/>
  <p:tag name="TABLE_ENDDRAG_ORIGIN_RECT" val="519*358"/>
  <p:tag name="TABLE_ENDDRAG_RECT" val="86*121*519*35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qafi2fz">
      <a:majorFont>
        <a:latin typeface="Agency FB"/>
        <a:ea typeface="微软雅黑"/>
        <a:cs typeface=""/>
      </a:majorFont>
      <a:minorFont>
        <a:latin typeface="Agency FB"/>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12153</Words>
  <Application>WPS 演示</Application>
  <PresentationFormat>宽屏</PresentationFormat>
  <Paragraphs>1666</Paragraphs>
  <Slides>58</Slides>
  <Notes>25</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58</vt:i4>
      </vt:variant>
    </vt:vector>
  </HeadingPairs>
  <TitlesOfParts>
    <vt:vector size="72" baseType="lpstr">
      <vt:lpstr>Arial</vt:lpstr>
      <vt:lpstr>宋体</vt:lpstr>
      <vt:lpstr>Wingdings</vt:lpstr>
      <vt:lpstr>Arial</vt:lpstr>
      <vt:lpstr>微软雅黑</vt:lpstr>
      <vt:lpstr>Lao UI</vt:lpstr>
      <vt:lpstr>Agency FB</vt:lpstr>
      <vt:lpstr>等线</vt:lpstr>
      <vt:lpstr>Calibri</vt:lpstr>
      <vt:lpstr>Arial Unicode MS</vt:lpstr>
      <vt:lpstr>Playfair Display SC</vt:lpstr>
      <vt:lpstr>AcadEref</vt:lpstr>
      <vt:lpstr>Lato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133</dc:title>
  <cp:keywords>http:/www.ypppt.com</cp:keywords>
  <cp:lastModifiedBy>Administrator</cp:lastModifiedBy>
  <cp:revision>160</cp:revision>
  <dcterms:created xsi:type="dcterms:W3CDTF">2017-10-13T12:54:00Z</dcterms:created>
  <dcterms:modified xsi:type="dcterms:W3CDTF">2021-05-31T09:50:05Z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CA3281E095C04B8A9AE0AECBE5327E81</vt:lpwstr>
  </property>
</Properties>
</file>