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notesSlides/notesSlide1.xml" ContentType="application/vnd.openxmlformats-officedocument.presentationml.notesSlide+xml"/>
  <Override PartName="/ppt/tags/tag87.xml" ContentType="application/vnd.openxmlformats-officedocument.presentationml.tags+xml"/>
  <Override PartName="/ppt/notesSlides/notesSlide2.xml" ContentType="application/vnd.openxmlformats-officedocument.presentationml.notesSlide+xml"/>
  <Override PartName="/ppt/tags/tag88.xml" ContentType="application/vnd.openxmlformats-officedocument.presentationml.tags+xml"/>
  <Override PartName="/ppt/notesSlides/notesSlide3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4.xml" ContentType="application/vnd.openxmlformats-officedocument.presentationml.notesSlide+xml"/>
  <Override PartName="/ppt/tags/tag91.xml" ContentType="application/vnd.openxmlformats-officedocument.presentationml.tags+xml"/>
  <Override PartName="/ppt/notesSlides/notesSlide5.xml" ContentType="application/vnd.openxmlformats-officedocument.presentationml.notesSlide+xml"/>
  <Override PartName="/ppt/tags/tag92.xml" ContentType="application/vnd.openxmlformats-officedocument.presentationml.tags+xml"/>
  <Override PartName="/ppt/notesSlides/notesSlide6.xml" ContentType="application/vnd.openxmlformats-officedocument.presentationml.notesSlide+xml"/>
  <Override PartName="/ppt/tags/tag93.xml" ContentType="application/vnd.openxmlformats-officedocument.presentationml.tags+xml"/>
  <Override PartName="/ppt/notesSlides/notesSlide7.xml" ContentType="application/vnd.openxmlformats-officedocument.presentationml.notesSlide+xml"/>
  <Override PartName="/ppt/tags/tag94.xml" ContentType="application/vnd.openxmlformats-officedocument.presentationml.tags+xml"/>
  <Override PartName="/ppt/notesSlides/notesSlide8.xml" ContentType="application/vnd.openxmlformats-officedocument.presentationml.notesSlide+xml"/>
  <Override PartName="/ppt/tags/tag95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0.xml" ContentType="application/vnd.openxmlformats-officedocument.presentationml.notesSlide+xml"/>
  <Override PartName="/ppt/tags/tag155.xml" ContentType="application/vnd.openxmlformats-officedocument.presentationml.tags+xml"/>
  <Override PartName="/ppt/notesSlides/notesSlide11.xml" ContentType="application/vnd.openxmlformats-officedocument.presentationml.notesSlide+xml"/>
  <Override PartName="/ppt/tags/tag156.xml" ContentType="application/vnd.openxmlformats-officedocument.presentationml.tags+xml"/>
  <Override PartName="/ppt/notesSlides/notesSlide12.xml" ContentType="application/vnd.openxmlformats-officedocument.presentationml.notesSlide+xml"/>
  <Override PartName="/ppt/tags/tag157.xml" ContentType="application/vnd.openxmlformats-officedocument.presentationml.tags+xml"/>
  <Override PartName="/ppt/notesSlides/notesSlide13.xml" ContentType="application/vnd.openxmlformats-officedocument.presentationml.notesSlide+xml"/>
  <Override PartName="/ppt/tags/tag158.xml" ContentType="application/vnd.openxmlformats-officedocument.presentationml.tags+xml"/>
  <Override PartName="/ppt/notesSlides/notesSlide14.xml" ContentType="application/vnd.openxmlformats-officedocument.presentationml.notesSlide+xml"/>
  <Override PartName="/ppt/tags/tag159.xml" ContentType="application/vnd.openxmlformats-officedocument.presentationml.tags+xml"/>
  <Override PartName="/ppt/notesSlides/notesSlide15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16.xml" ContentType="application/vnd.openxmlformats-officedocument.presentationml.notesSlide+xml"/>
  <Override PartName="/ppt/tags/tag170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54" r:id="rId2"/>
    <p:sldId id="420" r:id="rId3"/>
    <p:sldId id="537" r:id="rId4"/>
    <p:sldId id="512" r:id="rId5"/>
    <p:sldId id="508" r:id="rId6"/>
    <p:sldId id="515" r:id="rId7"/>
    <p:sldId id="514" r:id="rId8"/>
    <p:sldId id="523" r:id="rId9"/>
    <p:sldId id="410" r:id="rId10"/>
    <p:sldId id="412" r:id="rId11"/>
    <p:sldId id="421" r:id="rId12"/>
    <p:sldId id="422" r:id="rId13"/>
    <p:sldId id="423" r:id="rId14"/>
    <p:sldId id="429" r:id="rId15"/>
    <p:sldId id="524" r:id="rId16"/>
    <p:sldId id="430" r:id="rId17"/>
    <p:sldId id="536" r:id="rId18"/>
    <p:sldId id="431" r:id="rId19"/>
    <p:sldId id="517" r:id="rId20"/>
    <p:sldId id="436" r:id="rId21"/>
    <p:sldId id="525" r:id="rId22"/>
    <p:sldId id="527" r:id="rId23"/>
    <p:sldId id="526" r:id="rId24"/>
    <p:sldId id="528" r:id="rId25"/>
    <p:sldId id="535" r:id="rId26"/>
    <p:sldId id="534" r:id="rId27"/>
    <p:sldId id="533" r:id="rId28"/>
    <p:sldId id="532" r:id="rId29"/>
    <p:sldId id="531" r:id="rId30"/>
    <p:sldId id="530" r:id="rId31"/>
    <p:sldId id="529" r:id="rId32"/>
    <p:sldId id="433" r:id="rId33"/>
    <p:sldId id="424" r:id="rId34"/>
    <p:sldId id="426" r:id="rId35"/>
    <p:sldId id="428" r:id="rId36"/>
    <p:sldId id="434" r:id="rId37"/>
    <p:sldId id="438" r:id="rId38"/>
    <p:sldId id="439" r:id="rId39"/>
    <p:sldId id="440" r:id="rId40"/>
    <p:sldId id="538" r:id="rId41"/>
    <p:sldId id="511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7">
          <p15:clr>
            <a:srgbClr val="A4A3A4"/>
          </p15:clr>
        </p15:guide>
        <p15:guide id="2" pos="40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VC" initials="AVC" lastIdx="3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634"/>
    <a:srgbClr val="F3BF4A"/>
    <a:srgbClr val="005BAB"/>
    <a:srgbClr val="FFBFBF"/>
    <a:srgbClr val="FFFFFF"/>
    <a:srgbClr val="EF8200"/>
    <a:srgbClr val="6C7174"/>
    <a:srgbClr val="000000"/>
    <a:srgbClr val="DF9D0E"/>
    <a:srgbClr val="B7B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21" autoAdjust="0"/>
    <p:restoredTop sz="94660" autoAdjust="0"/>
  </p:normalViewPr>
  <p:slideViewPr>
    <p:cSldViewPr snapToGrid="0">
      <p:cViewPr varScale="1">
        <p:scale>
          <a:sx n="110" d="100"/>
          <a:sy n="110" d="100"/>
        </p:scale>
        <p:origin x="696" y="108"/>
      </p:cViewPr>
      <p:guideLst>
        <p:guide orient="horz" pos="2167"/>
        <p:guide pos="4098"/>
      </p:guideLst>
    </p:cSldViewPr>
  </p:slideViewPr>
  <p:outlineViewPr>
    <p:cViewPr>
      <p:scale>
        <a:sx n="33" d="100"/>
        <a:sy n="33" d="100"/>
      </p:scale>
      <p:origin x="252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1C135B-0C50-4483-9DCD-2BC4B3245FB7}" type="doc">
      <dgm:prSet loTypeId="urn:microsoft.com/office/officeart/2005/8/layout/hList9#1" loCatId="list" qsTypeId="urn:microsoft.com/office/officeart/2005/8/quickstyle/simple1#2" qsCatId="simple" csTypeId="urn:microsoft.com/office/officeart/2005/8/colors/colorful5#1" csCatId="colorful" phldr="1"/>
      <dgm:spPr/>
      <dgm:t>
        <a:bodyPr/>
        <a:lstStyle/>
        <a:p>
          <a:endParaRPr lang="zh-CN" altLang="en-US"/>
        </a:p>
      </dgm:t>
    </dgm:pt>
    <dgm:pt modelId="{292596E0-F00E-4B43-82B9-01DC4D2437AF}">
      <dgm:prSet phldrT="[文本]" custT="1"/>
      <dgm:spPr/>
      <dgm:t>
        <a:bodyPr/>
        <a:lstStyle/>
        <a:p>
          <a:r>
            <a:rPr lang="zh-CN" altLang="en-US" sz="1200" dirty="0"/>
            <a:t>燃气泄露</a:t>
          </a:r>
        </a:p>
      </dgm:t>
    </dgm:pt>
    <dgm:pt modelId="{61A8666C-4605-4799-8B6C-78109C160126}" type="parTrans" cxnId="{21701E9F-723F-4EAF-A288-02418047E10A}">
      <dgm:prSet/>
      <dgm:spPr/>
      <dgm:t>
        <a:bodyPr/>
        <a:lstStyle/>
        <a:p>
          <a:endParaRPr lang="zh-CN" altLang="en-US"/>
        </a:p>
      </dgm:t>
    </dgm:pt>
    <dgm:pt modelId="{AB1C3441-16EB-4F77-8A5E-7651A0F1CA31}" type="sibTrans" cxnId="{21701E9F-723F-4EAF-A288-02418047E10A}">
      <dgm:prSet/>
      <dgm:spPr/>
      <dgm:t>
        <a:bodyPr/>
        <a:lstStyle/>
        <a:p>
          <a:endParaRPr lang="zh-CN" altLang="en-US"/>
        </a:p>
      </dgm:t>
    </dgm:pt>
    <dgm:pt modelId="{1FD892AC-8B27-4EE1-8411-5A7D978A2A51}">
      <dgm:prSet phldrT="[文本]"/>
      <dgm:spPr/>
      <dgm:t>
        <a:bodyPr/>
        <a:lstStyle/>
        <a:p>
          <a:r>
            <a:rPr lang="zh-CN" altLang="en-US" dirty="0"/>
            <a:t>液化气</a:t>
          </a:r>
        </a:p>
      </dgm:t>
    </dgm:pt>
    <dgm:pt modelId="{D6108DE4-5349-43D2-9EB2-3E195085D561}" type="parTrans" cxnId="{49C4C6EA-858C-49AE-ABD6-4B86158CBD0C}">
      <dgm:prSet/>
      <dgm:spPr/>
      <dgm:t>
        <a:bodyPr/>
        <a:lstStyle/>
        <a:p>
          <a:endParaRPr lang="zh-CN" altLang="en-US"/>
        </a:p>
      </dgm:t>
    </dgm:pt>
    <dgm:pt modelId="{27DC81E8-E90B-4D44-A42A-ADB98128C30D}" type="sibTrans" cxnId="{49C4C6EA-858C-49AE-ABD6-4B86158CBD0C}">
      <dgm:prSet/>
      <dgm:spPr/>
      <dgm:t>
        <a:bodyPr/>
        <a:lstStyle/>
        <a:p>
          <a:endParaRPr lang="zh-CN" altLang="en-US"/>
        </a:p>
      </dgm:t>
    </dgm:pt>
    <dgm:pt modelId="{E27F93AC-4543-4AE9-BDAB-FEE26343CC03}">
      <dgm:prSet phldrT="[文本]"/>
      <dgm:spPr/>
      <dgm:t>
        <a:bodyPr/>
        <a:lstStyle/>
        <a:p>
          <a:r>
            <a:rPr lang="zh-CN" altLang="en-US" dirty="0"/>
            <a:t>天然气</a:t>
          </a:r>
        </a:p>
      </dgm:t>
    </dgm:pt>
    <dgm:pt modelId="{FDFD32ED-BB8D-4710-A112-ADFFD4EB97A1}" type="parTrans" cxnId="{CBBEE243-8F27-42E2-9612-64DD9E8BF862}">
      <dgm:prSet/>
      <dgm:spPr/>
      <dgm:t>
        <a:bodyPr/>
        <a:lstStyle/>
        <a:p>
          <a:endParaRPr lang="zh-CN" altLang="en-US"/>
        </a:p>
      </dgm:t>
    </dgm:pt>
    <dgm:pt modelId="{EC78A2EB-AB8C-4090-8692-00B2E9324142}" type="sibTrans" cxnId="{CBBEE243-8F27-42E2-9612-64DD9E8BF862}">
      <dgm:prSet/>
      <dgm:spPr/>
      <dgm:t>
        <a:bodyPr/>
        <a:lstStyle/>
        <a:p>
          <a:endParaRPr lang="zh-CN" altLang="en-US"/>
        </a:p>
      </dgm:t>
    </dgm:pt>
    <dgm:pt modelId="{7844774B-D8BF-491F-AFE1-E6BAF7F369ED}">
      <dgm:prSet phldrT="[文本]" custT="1"/>
      <dgm:spPr/>
      <dgm:t>
        <a:bodyPr/>
        <a:lstStyle/>
        <a:p>
          <a:r>
            <a:rPr lang="zh-CN" altLang="en-US" sz="1200" dirty="0"/>
            <a:t>电气火灾</a:t>
          </a:r>
        </a:p>
      </dgm:t>
    </dgm:pt>
    <dgm:pt modelId="{8F3DF188-8B4D-47AE-AAEE-2AFE04582E78}" type="parTrans" cxnId="{6C76607A-6E19-4327-8407-B7F4D2A36EBA}">
      <dgm:prSet/>
      <dgm:spPr/>
      <dgm:t>
        <a:bodyPr/>
        <a:lstStyle/>
        <a:p>
          <a:endParaRPr lang="zh-CN" altLang="en-US"/>
        </a:p>
      </dgm:t>
    </dgm:pt>
    <dgm:pt modelId="{0708370D-8FA5-481A-9D9B-5ADAD7141D08}" type="sibTrans" cxnId="{6C76607A-6E19-4327-8407-B7F4D2A36EBA}">
      <dgm:prSet/>
      <dgm:spPr/>
      <dgm:t>
        <a:bodyPr/>
        <a:lstStyle/>
        <a:p>
          <a:endParaRPr lang="zh-CN" altLang="en-US"/>
        </a:p>
      </dgm:t>
    </dgm:pt>
    <dgm:pt modelId="{DC8EC31B-F9E9-4342-AA6A-BE7B69EFAF20}">
      <dgm:prSet phldrT="[文本]"/>
      <dgm:spPr/>
      <dgm:t>
        <a:bodyPr/>
        <a:lstStyle/>
        <a:p>
          <a:r>
            <a:rPr lang="zh-CN" altLang="en-US" dirty="0"/>
            <a:t>线路老化</a:t>
          </a:r>
        </a:p>
      </dgm:t>
    </dgm:pt>
    <dgm:pt modelId="{64130B18-F850-488B-9D65-946C4C6E4A7F}" type="parTrans" cxnId="{EF3C1858-C468-40CA-969D-3C86AE2A19DF}">
      <dgm:prSet/>
      <dgm:spPr/>
      <dgm:t>
        <a:bodyPr/>
        <a:lstStyle/>
        <a:p>
          <a:endParaRPr lang="zh-CN" altLang="en-US"/>
        </a:p>
      </dgm:t>
    </dgm:pt>
    <dgm:pt modelId="{60484D7F-F4D9-4997-ABB5-A8F6235A3017}" type="sibTrans" cxnId="{EF3C1858-C468-40CA-969D-3C86AE2A19DF}">
      <dgm:prSet/>
      <dgm:spPr/>
      <dgm:t>
        <a:bodyPr/>
        <a:lstStyle/>
        <a:p>
          <a:endParaRPr lang="zh-CN" altLang="en-US"/>
        </a:p>
      </dgm:t>
    </dgm:pt>
    <dgm:pt modelId="{3750BDC9-A46D-46B3-8624-17130B1BE6FE}">
      <dgm:prSet custT="1"/>
      <dgm:spPr/>
      <dgm:t>
        <a:bodyPr/>
        <a:lstStyle/>
        <a:p>
          <a:r>
            <a:rPr lang="zh-CN" altLang="en-US" sz="900" dirty="0"/>
            <a:t>电路超负荷</a:t>
          </a:r>
        </a:p>
      </dgm:t>
    </dgm:pt>
    <dgm:pt modelId="{BAB8B0C9-F9EE-41B2-B6B7-658CBA138E38}" type="parTrans" cxnId="{5800D7EC-5D4A-4F12-B791-7CDF351DF807}">
      <dgm:prSet/>
      <dgm:spPr/>
      <dgm:t>
        <a:bodyPr/>
        <a:lstStyle/>
        <a:p>
          <a:endParaRPr lang="zh-CN" altLang="en-US"/>
        </a:p>
      </dgm:t>
    </dgm:pt>
    <dgm:pt modelId="{660649D0-8004-4A85-A4DB-4590C428B897}" type="sibTrans" cxnId="{5800D7EC-5D4A-4F12-B791-7CDF351DF807}">
      <dgm:prSet/>
      <dgm:spPr/>
      <dgm:t>
        <a:bodyPr/>
        <a:lstStyle/>
        <a:p>
          <a:endParaRPr lang="zh-CN" altLang="en-US"/>
        </a:p>
      </dgm:t>
    </dgm:pt>
    <dgm:pt modelId="{38A877BD-CF94-4503-A2A1-866E35FB415F}">
      <dgm:prSet custT="1"/>
      <dgm:spPr/>
      <dgm:t>
        <a:bodyPr/>
        <a:lstStyle/>
        <a:p>
          <a:r>
            <a:rPr lang="zh-CN" altLang="en-US" sz="1200" dirty="0"/>
            <a:t>违规用火</a:t>
          </a:r>
        </a:p>
      </dgm:t>
    </dgm:pt>
    <dgm:pt modelId="{E0875A1A-335F-42F9-B4E7-A1B87A89892E}" type="parTrans" cxnId="{BB32363C-963B-4ED3-B4F0-E99F60CD7048}">
      <dgm:prSet/>
      <dgm:spPr/>
      <dgm:t>
        <a:bodyPr/>
        <a:lstStyle/>
        <a:p>
          <a:endParaRPr lang="zh-CN" altLang="en-US"/>
        </a:p>
      </dgm:t>
    </dgm:pt>
    <dgm:pt modelId="{16FF8720-BB5A-4CA0-812E-68FB0035E09A}" type="sibTrans" cxnId="{BB32363C-963B-4ED3-B4F0-E99F60CD7048}">
      <dgm:prSet/>
      <dgm:spPr/>
      <dgm:t>
        <a:bodyPr/>
        <a:lstStyle/>
        <a:p>
          <a:endParaRPr lang="zh-CN" altLang="en-US"/>
        </a:p>
      </dgm:t>
    </dgm:pt>
    <dgm:pt modelId="{A14D0B2B-1625-4DC5-B948-91A37A5E646F}">
      <dgm:prSet custT="1"/>
      <dgm:spPr/>
      <dgm:t>
        <a:bodyPr/>
        <a:lstStyle/>
        <a:p>
          <a:r>
            <a:rPr lang="zh-CN" altLang="en-US" sz="1200" dirty="0"/>
            <a:t>其他类型</a:t>
          </a:r>
        </a:p>
      </dgm:t>
    </dgm:pt>
    <dgm:pt modelId="{1A647710-7E40-4446-BCA2-325E11708C0D}" type="parTrans" cxnId="{90C57D0F-A7EC-436D-91D8-885DC645F701}">
      <dgm:prSet/>
      <dgm:spPr/>
      <dgm:t>
        <a:bodyPr/>
        <a:lstStyle/>
        <a:p>
          <a:endParaRPr lang="zh-CN" altLang="en-US"/>
        </a:p>
      </dgm:t>
    </dgm:pt>
    <dgm:pt modelId="{2EA5EB70-2473-410D-AA0D-9136FD953F21}" type="sibTrans" cxnId="{90C57D0F-A7EC-436D-91D8-885DC645F701}">
      <dgm:prSet/>
      <dgm:spPr/>
      <dgm:t>
        <a:bodyPr/>
        <a:lstStyle/>
        <a:p>
          <a:endParaRPr lang="zh-CN" altLang="en-US"/>
        </a:p>
      </dgm:t>
    </dgm:pt>
    <dgm:pt modelId="{C61CE93A-06EC-48CC-84C0-DE9982BD3B98}">
      <dgm:prSet/>
      <dgm:spPr/>
      <dgm:t>
        <a:bodyPr/>
        <a:lstStyle/>
        <a:p>
          <a:r>
            <a:rPr lang="zh-CN" altLang="en-US" dirty="0"/>
            <a:t>烟蒂、蚊香</a:t>
          </a:r>
        </a:p>
      </dgm:t>
    </dgm:pt>
    <dgm:pt modelId="{F47817F7-D421-4562-9835-34DAF9BFEAD6}" type="parTrans" cxnId="{07A10FE5-0534-4EB5-80DF-EF526BF0E7C9}">
      <dgm:prSet/>
      <dgm:spPr/>
      <dgm:t>
        <a:bodyPr/>
        <a:lstStyle/>
        <a:p>
          <a:endParaRPr lang="zh-CN" altLang="en-US"/>
        </a:p>
      </dgm:t>
    </dgm:pt>
    <dgm:pt modelId="{3348B441-E694-47DB-8F1F-4B5923B94FEA}" type="sibTrans" cxnId="{07A10FE5-0534-4EB5-80DF-EF526BF0E7C9}">
      <dgm:prSet/>
      <dgm:spPr/>
      <dgm:t>
        <a:bodyPr/>
        <a:lstStyle/>
        <a:p>
          <a:endParaRPr lang="zh-CN" altLang="en-US"/>
        </a:p>
      </dgm:t>
    </dgm:pt>
    <dgm:pt modelId="{D8D60C6B-F6CB-4C7B-B944-E654AC614135}">
      <dgm:prSet/>
      <dgm:spPr/>
      <dgm:t>
        <a:bodyPr/>
        <a:lstStyle/>
        <a:p>
          <a:r>
            <a:rPr lang="zh-CN" altLang="en-US" dirty="0"/>
            <a:t>小孩玩火</a:t>
          </a:r>
        </a:p>
      </dgm:t>
    </dgm:pt>
    <dgm:pt modelId="{94ED625A-CC69-4D81-9FF5-EF9F1D2CDC97}" type="parTrans" cxnId="{B917EDB3-B965-455F-82BF-7F07176A694F}">
      <dgm:prSet/>
      <dgm:spPr/>
      <dgm:t>
        <a:bodyPr/>
        <a:lstStyle/>
        <a:p>
          <a:endParaRPr lang="zh-CN" altLang="en-US"/>
        </a:p>
      </dgm:t>
    </dgm:pt>
    <dgm:pt modelId="{9CCF9345-B554-48E0-AC15-49B0AB4F8AC5}" type="sibTrans" cxnId="{B917EDB3-B965-455F-82BF-7F07176A694F}">
      <dgm:prSet/>
      <dgm:spPr/>
      <dgm:t>
        <a:bodyPr/>
        <a:lstStyle/>
        <a:p>
          <a:endParaRPr lang="zh-CN" altLang="en-US"/>
        </a:p>
      </dgm:t>
    </dgm:pt>
    <dgm:pt modelId="{521A1751-212E-42FD-A819-AED5FF30D485}">
      <dgm:prSet/>
      <dgm:spPr/>
      <dgm:t>
        <a:bodyPr/>
        <a:lstStyle/>
        <a:p>
          <a:r>
            <a:rPr lang="zh-CN" altLang="en-US" dirty="0"/>
            <a:t>烟花爆竹</a:t>
          </a:r>
        </a:p>
      </dgm:t>
    </dgm:pt>
    <dgm:pt modelId="{D9179147-B4DF-4AF3-A21C-8DAE116661FD}" type="parTrans" cxnId="{A4A8478F-A303-4B30-B6DC-3E7C292444E6}">
      <dgm:prSet/>
      <dgm:spPr/>
      <dgm:t>
        <a:bodyPr/>
        <a:lstStyle/>
        <a:p>
          <a:endParaRPr lang="zh-CN" altLang="en-US"/>
        </a:p>
      </dgm:t>
    </dgm:pt>
    <dgm:pt modelId="{FA645039-FCBC-42C6-8C81-5FE285D77C92}" type="sibTrans" cxnId="{A4A8478F-A303-4B30-B6DC-3E7C292444E6}">
      <dgm:prSet/>
      <dgm:spPr/>
      <dgm:t>
        <a:bodyPr/>
        <a:lstStyle/>
        <a:p>
          <a:endParaRPr lang="zh-CN" altLang="en-US"/>
        </a:p>
      </dgm:t>
    </dgm:pt>
    <dgm:pt modelId="{521F3676-4E56-46FB-8E16-34254EB2F5E2}">
      <dgm:prSet/>
      <dgm:spPr/>
      <dgm:t>
        <a:bodyPr/>
        <a:lstStyle/>
        <a:p>
          <a:r>
            <a:rPr lang="zh-CN" altLang="en-US" dirty="0"/>
            <a:t>电瓶车充电</a:t>
          </a:r>
        </a:p>
      </dgm:t>
    </dgm:pt>
    <dgm:pt modelId="{18F84120-AB0E-44CA-B7C0-A538FE5CF1A6}" type="parTrans" cxnId="{578F5EFF-07A0-430D-865E-15A01071B98C}">
      <dgm:prSet/>
      <dgm:spPr/>
      <dgm:t>
        <a:bodyPr/>
        <a:lstStyle/>
        <a:p>
          <a:endParaRPr lang="zh-CN" altLang="en-US"/>
        </a:p>
      </dgm:t>
    </dgm:pt>
    <dgm:pt modelId="{27BD624A-74D6-4840-AE65-E7CCCF73637C}" type="sibTrans" cxnId="{578F5EFF-07A0-430D-865E-15A01071B98C}">
      <dgm:prSet/>
      <dgm:spPr/>
      <dgm:t>
        <a:bodyPr/>
        <a:lstStyle/>
        <a:p>
          <a:endParaRPr lang="zh-CN" altLang="en-US"/>
        </a:p>
      </dgm:t>
    </dgm:pt>
    <dgm:pt modelId="{2C6D7103-D155-44F8-B63A-731E5AE36EF9}">
      <dgm:prSet/>
      <dgm:spPr/>
      <dgm:t>
        <a:bodyPr/>
        <a:lstStyle/>
        <a:p>
          <a:r>
            <a:rPr lang="zh-CN" altLang="en-US" dirty="0"/>
            <a:t>违规使用家电</a:t>
          </a:r>
        </a:p>
      </dgm:t>
    </dgm:pt>
    <dgm:pt modelId="{1A4D867D-646A-4C55-B528-7DE16DBC9035}" type="parTrans" cxnId="{2A221426-96A2-476A-9EF1-724C4CD9B44F}">
      <dgm:prSet/>
      <dgm:spPr/>
      <dgm:t>
        <a:bodyPr/>
        <a:lstStyle/>
        <a:p>
          <a:endParaRPr lang="zh-CN" altLang="en-US"/>
        </a:p>
      </dgm:t>
    </dgm:pt>
    <dgm:pt modelId="{D3E35132-93C9-408D-B771-4397EC6C341F}" type="sibTrans" cxnId="{2A221426-96A2-476A-9EF1-724C4CD9B44F}">
      <dgm:prSet/>
      <dgm:spPr/>
      <dgm:t>
        <a:bodyPr/>
        <a:lstStyle/>
        <a:p>
          <a:endParaRPr lang="zh-CN" altLang="en-US"/>
        </a:p>
      </dgm:t>
    </dgm:pt>
    <dgm:pt modelId="{F4D6391D-1EDB-49DA-8D68-7811E409A53E}">
      <dgm:prSet/>
      <dgm:spPr/>
      <dgm:t>
        <a:bodyPr/>
        <a:lstStyle/>
        <a:p>
          <a:r>
            <a:rPr lang="zh-CN" altLang="en-US" dirty="0"/>
            <a:t>厨房干烧</a:t>
          </a:r>
        </a:p>
      </dgm:t>
    </dgm:pt>
    <dgm:pt modelId="{F99C7780-105B-4901-A11F-186B794F28CF}" type="parTrans" cxnId="{C6C91295-1586-4FC2-89BF-81EAD4B4FC4E}">
      <dgm:prSet/>
      <dgm:spPr/>
      <dgm:t>
        <a:bodyPr/>
        <a:lstStyle/>
        <a:p>
          <a:endParaRPr lang="zh-CN" altLang="en-US"/>
        </a:p>
      </dgm:t>
    </dgm:pt>
    <dgm:pt modelId="{AFDE90A9-C381-4F1B-A32D-24FC61C81143}" type="sibTrans" cxnId="{C6C91295-1586-4FC2-89BF-81EAD4B4FC4E}">
      <dgm:prSet/>
      <dgm:spPr/>
      <dgm:t>
        <a:bodyPr/>
        <a:lstStyle/>
        <a:p>
          <a:endParaRPr lang="zh-CN" altLang="en-US"/>
        </a:p>
      </dgm:t>
    </dgm:pt>
    <dgm:pt modelId="{19CD1F4E-F9E0-4DFE-AF87-43586B114C32}">
      <dgm:prSet/>
      <dgm:spPr/>
      <dgm:t>
        <a:bodyPr/>
        <a:lstStyle/>
        <a:p>
          <a:r>
            <a:rPr lang="zh-CN" altLang="en-US" dirty="0"/>
            <a:t>灶具老化</a:t>
          </a:r>
        </a:p>
      </dgm:t>
    </dgm:pt>
    <dgm:pt modelId="{564F8096-12A1-4AA4-85B5-761B537C116C}" type="parTrans" cxnId="{9C164AF8-7CAF-485B-90E1-D0CA5BF0709C}">
      <dgm:prSet/>
      <dgm:spPr/>
      <dgm:t>
        <a:bodyPr/>
        <a:lstStyle/>
        <a:p>
          <a:endParaRPr lang="zh-CN" altLang="en-US"/>
        </a:p>
      </dgm:t>
    </dgm:pt>
    <dgm:pt modelId="{B8C70165-E193-4640-BE46-EE4D6FEA80A2}" type="sibTrans" cxnId="{9C164AF8-7CAF-485B-90E1-D0CA5BF0709C}">
      <dgm:prSet/>
      <dgm:spPr/>
      <dgm:t>
        <a:bodyPr/>
        <a:lstStyle/>
        <a:p>
          <a:endParaRPr lang="zh-CN" altLang="en-US"/>
        </a:p>
      </dgm:t>
    </dgm:pt>
    <dgm:pt modelId="{333D019F-FFEF-4BB1-8242-BE66F3A29D01}">
      <dgm:prSet/>
      <dgm:spPr/>
      <dgm:t>
        <a:bodyPr/>
        <a:lstStyle/>
        <a:p>
          <a:r>
            <a:rPr lang="zh-CN" altLang="en-US" dirty="0"/>
            <a:t>线路短路</a:t>
          </a:r>
        </a:p>
      </dgm:t>
    </dgm:pt>
    <dgm:pt modelId="{91CD8326-6BE8-405D-9800-50F9337E9803}" type="parTrans" cxnId="{7B5E2CFB-6497-4B7C-A9E5-B79FA43293D7}">
      <dgm:prSet/>
      <dgm:spPr/>
      <dgm:t>
        <a:bodyPr/>
        <a:lstStyle/>
        <a:p>
          <a:endParaRPr lang="zh-CN" altLang="en-US"/>
        </a:p>
      </dgm:t>
    </dgm:pt>
    <dgm:pt modelId="{29F7C0C2-CD50-4C3C-90EA-CB9903DD86A5}" type="sibTrans" cxnId="{7B5E2CFB-6497-4B7C-A9E5-B79FA43293D7}">
      <dgm:prSet/>
      <dgm:spPr/>
      <dgm:t>
        <a:bodyPr/>
        <a:lstStyle/>
        <a:p>
          <a:endParaRPr lang="zh-CN" altLang="en-US"/>
        </a:p>
      </dgm:t>
    </dgm:pt>
    <dgm:pt modelId="{57168D70-FC46-4BEB-847C-E8452693BD90}" type="pres">
      <dgm:prSet presAssocID="{C31C135B-0C50-4483-9DCD-2BC4B3245FB7}" presName="list" presStyleCnt="0">
        <dgm:presLayoutVars>
          <dgm:dir/>
          <dgm:animLvl val="lvl"/>
        </dgm:presLayoutVars>
      </dgm:prSet>
      <dgm:spPr/>
    </dgm:pt>
    <dgm:pt modelId="{B03F72E5-ADDA-4126-85C4-5BA49582E3E6}" type="pres">
      <dgm:prSet presAssocID="{292596E0-F00E-4B43-82B9-01DC4D2437AF}" presName="posSpace" presStyleCnt="0"/>
      <dgm:spPr/>
    </dgm:pt>
    <dgm:pt modelId="{D6AE8600-2608-4D93-AB9F-DEE9D5200219}" type="pres">
      <dgm:prSet presAssocID="{292596E0-F00E-4B43-82B9-01DC4D2437AF}" presName="vertFlow" presStyleCnt="0"/>
      <dgm:spPr/>
    </dgm:pt>
    <dgm:pt modelId="{57B8F913-9DC8-48B1-9033-01E0A1D5CA7B}" type="pres">
      <dgm:prSet presAssocID="{292596E0-F00E-4B43-82B9-01DC4D2437AF}" presName="topSpace" presStyleCnt="0"/>
      <dgm:spPr/>
    </dgm:pt>
    <dgm:pt modelId="{AB8CB6B0-13B8-4F6A-A4A3-C4BE608D0DBE}" type="pres">
      <dgm:prSet presAssocID="{292596E0-F00E-4B43-82B9-01DC4D2437AF}" presName="firstComp" presStyleCnt="0"/>
      <dgm:spPr/>
    </dgm:pt>
    <dgm:pt modelId="{E665B576-9921-4B5C-9D23-E223CAFDDDFC}" type="pres">
      <dgm:prSet presAssocID="{292596E0-F00E-4B43-82B9-01DC4D2437AF}" presName="firstChild" presStyleLbl="bgAccFollowNode1" presStyleIdx="0" presStyleCnt="12"/>
      <dgm:spPr/>
    </dgm:pt>
    <dgm:pt modelId="{A04FE786-47BB-4EA5-8F0D-7741F712C30C}" type="pres">
      <dgm:prSet presAssocID="{292596E0-F00E-4B43-82B9-01DC4D2437AF}" presName="firstChildTx" presStyleLbl="bgAccFollowNode1" presStyleIdx="0" presStyleCnt="12">
        <dgm:presLayoutVars>
          <dgm:bulletEnabled val="1"/>
        </dgm:presLayoutVars>
      </dgm:prSet>
      <dgm:spPr/>
    </dgm:pt>
    <dgm:pt modelId="{72711C83-45A4-43E0-8F43-DC6B977FD360}" type="pres">
      <dgm:prSet presAssocID="{E27F93AC-4543-4AE9-BDAB-FEE26343CC03}" presName="comp" presStyleCnt="0"/>
      <dgm:spPr/>
    </dgm:pt>
    <dgm:pt modelId="{704A25D6-417F-460F-8847-57E100BBF4CF}" type="pres">
      <dgm:prSet presAssocID="{E27F93AC-4543-4AE9-BDAB-FEE26343CC03}" presName="child" presStyleLbl="bgAccFollowNode1" presStyleIdx="1" presStyleCnt="12"/>
      <dgm:spPr/>
    </dgm:pt>
    <dgm:pt modelId="{757B6D56-7821-4A2E-BA10-2317C60212B6}" type="pres">
      <dgm:prSet presAssocID="{E27F93AC-4543-4AE9-BDAB-FEE26343CC03}" presName="childTx" presStyleLbl="bgAccFollowNode1" presStyleIdx="1" presStyleCnt="12">
        <dgm:presLayoutVars>
          <dgm:bulletEnabled val="1"/>
        </dgm:presLayoutVars>
      </dgm:prSet>
      <dgm:spPr/>
    </dgm:pt>
    <dgm:pt modelId="{17FBC5DF-A7E9-422D-84BB-7D515393C70F}" type="pres">
      <dgm:prSet presAssocID="{292596E0-F00E-4B43-82B9-01DC4D2437AF}" presName="negSpace" presStyleCnt="0"/>
      <dgm:spPr/>
    </dgm:pt>
    <dgm:pt modelId="{BB69DE69-B8A7-4941-9892-29CEAED4C7E6}" type="pres">
      <dgm:prSet presAssocID="{292596E0-F00E-4B43-82B9-01DC4D2437AF}" presName="circle" presStyleLbl="node1" presStyleIdx="0" presStyleCnt="4"/>
      <dgm:spPr/>
    </dgm:pt>
    <dgm:pt modelId="{DDE25BBE-2836-43D6-861D-43DC9F0D3B8B}" type="pres">
      <dgm:prSet presAssocID="{AB1C3441-16EB-4F77-8A5E-7651A0F1CA31}" presName="transSpace" presStyleCnt="0"/>
      <dgm:spPr/>
    </dgm:pt>
    <dgm:pt modelId="{ED0019F7-A750-4219-B574-BD206B0D4556}" type="pres">
      <dgm:prSet presAssocID="{7844774B-D8BF-491F-AFE1-E6BAF7F369ED}" presName="posSpace" presStyleCnt="0"/>
      <dgm:spPr/>
    </dgm:pt>
    <dgm:pt modelId="{56A4CDC8-889D-4098-AA0D-BF0A4B98EC9B}" type="pres">
      <dgm:prSet presAssocID="{7844774B-D8BF-491F-AFE1-E6BAF7F369ED}" presName="vertFlow" presStyleCnt="0"/>
      <dgm:spPr/>
    </dgm:pt>
    <dgm:pt modelId="{0FCB6AA0-C153-4E12-970A-1768C4F658D2}" type="pres">
      <dgm:prSet presAssocID="{7844774B-D8BF-491F-AFE1-E6BAF7F369ED}" presName="topSpace" presStyleCnt="0"/>
      <dgm:spPr/>
    </dgm:pt>
    <dgm:pt modelId="{86B277D7-E537-4359-9A59-E4E0257656EB}" type="pres">
      <dgm:prSet presAssocID="{7844774B-D8BF-491F-AFE1-E6BAF7F369ED}" presName="firstComp" presStyleCnt="0"/>
      <dgm:spPr/>
    </dgm:pt>
    <dgm:pt modelId="{165EF598-169A-44E9-BA78-6276D06F4FDD}" type="pres">
      <dgm:prSet presAssocID="{7844774B-D8BF-491F-AFE1-E6BAF7F369ED}" presName="firstChild" presStyleLbl="bgAccFollowNode1" presStyleIdx="2" presStyleCnt="12"/>
      <dgm:spPr/>
    </dgm:pt>
    <dgm:pt modelId="{BF13EC73-7AEA-4A3F-93C1-DA7AA85120A3}" type="pres">
      <dgm:prSet presAssocID="{7844774B-D8BF-491F-AFE1-E6BAF7F369ED}" presName="firstChildTx" presStyleLbl="bgAccFollowNode1" presStyleIdx="2" presStyleCnt="12">
        <dgm:presLayoutVars>
          <dgm:bulletEnabled val="1"/>
        </dgm:presLayoutVars>
      </dgm:prSet>
      <dgm:spPr/>
    </dgm:pt>
    <dgm:pt modelId="{90DB9C7C-D7D0-44F7-BFC5-76F4D69EED8F}" type="pres">
      <dgm:prSet presAssocID="{3750BDC9-A46D-46B3-8624-17130B1BE6FE}" presName="comp" presStyleCnt="0"/>
      <dgm:spPr/>
    </dgm:pt>
    <dgm:pt modelId="{44AB2756-B69D-4DE2-9276-381CA569B3E7}" type="pres">
      <dgm:prSet presAssocID="{3750BDC9-A46D-46B3-8624-17130B1BE6FE}" presName="child" presStyleLbl="bgAccFollowNode1" presStyleIdx="3" presStyleCnt="12"/>
      <dgm:spPr/>
    </dgm:pt>
    <dgm:pt modelId="{12920511-45A6-4356-82D1-2B1323950538}" type="pres">
      <dgm:prSet presAssocID="{3750BDC9-A46D-46B3-8624-17130B1BE6FE}" presName="childTx" presStyleLbl="bgAccFollowNode1" presStyleIdx="3" presStyleCnt="12">
        <dgm:presLayoutVars>
          <dgm:bulletEnabled val="1"/>
        </dgm:presLayoutVars>
      </dgm:prSet>
      <dgm:spPr/>
    </dgm:pt>
    <dgm:pt modelId="{FE786531-7C79-44BC-84FE-4A40CBF63929}" type="pres">
      <dgm:prSet presAssocID="{333D019F-FFEF-4BB1-8242-BE66F3A29D01}" presName="comp" presStyleCnt="0"/>
      <dgm:spPr/>
    </dgm:pt>
    <dgm:pt modelId="{70F4A1C6-36F8-49AD-8DB2-A4FB439FFF8D}" type="pres">
      <dgm:prSet presAssocID="{333D019F-FFEF-4BB1-8242-BE66F3A29D01}" presName="child" presStyleLbl="bgAccFollowNode1" presStyleIdx="4" presStyleCnt="12"/>
      <dgm:spPr/>
    </dgm:pt>
    <dgm:pt modelId="{4BB8BF54-0A42-48C6-AFBE-74C142A3B6F0}" type="pres">
      <dgm:prSet presAssocID="{333D019F-FFEF-4BB1-8242-BE66F3A29D01}" presName="childTx" presStyleLbl="bgAccFollowNode1" presStyleIdx="4" presStyleCnt="12">
        <dgm:presLayoutVars>
          <dgm:bulletEnabled val="1"/>
        </dgm:presLayoutVars>
      </dgm:prSet>
      <dgm:spPr/>
    </dgm:pt>
    <dgm:pt modelId="{FE264848-8E02-4776-B820-2B1B52101B69}" type="pres">
      <dgm:prSet presAssocID="{7844774B-D8BF-491F-AFE1-E6BAF7F369ED}" presName="negSpace" presStyleCnt="0"/>
      <dgm:spPr/>
    </dgm:pt>
    <dgm:pt modelId="{D3B89A21-1D31-44EB-AAE9-59CBB5AEAB93}" type="pres">
      <dgm:prSet presAssocID="{7844774B-D8BF-491F-AFE1-E6BAF7F369ED}" presName="circle" presStyleLbl="node1" presStyleIdx="1" presStyleCnt="4"/>
      <dgm:spPr/>
    </dgm:pt>
    <dgm:pt modelId="{360EBB6E-183D-417E-B6F3-37C13ED4C923}" type="pres">
      <dgm:prSet presAssocID="{0708370D-8FA5-481A-9D9B-5ADAD7141D08}" presName="transSpace" presStyleCnt="0"/>
      <dgm:spPr/>
    </dgm:pt>
    <dgm:pt modelId="{8500D029-B65E-41D3-8075-6FD4FA7BFF86}" type="pres">
      <dgm:prSet presAssocID="{38A877BD-CF94-4503-A2A1-866E35FB415F}" presName="posSpace" presStyleCnt="0"/>
      <dgm:spPr/>
    </dgm:pt>
    <dgm:pt modelId="{5A842599-7648-4613-98E0-E34211CE75D6}" type="pres">
      <dgm:prSet presAssocID="{38A877BD-CF94-4503-A2A1-866E35FB415F}" presName="vertFlow" presStyleCnt="0"/>
      <dgm:spPr/>
    </dgm:pt>
    <dgm:pt modelId="{28689028-0AE4-4459-B7C0-CDBA1C1CCA05}" type="pres">
      <dgm:prSet presAssocID="{38A877BD-CF94-4503-A2A1-866E35FB415F}" presName="topSpace" presStyleCnt="0"/>
      <dgm:spPr/>
    </dgm:pt>
    <dgm:pt modelId="{BEB7335C-0AF2-4112-BB36-0F09E98C77B2}" type="pres">
      <dgm:prSet presAssocID="{38A877BD-CF94-4503-A2A1-866E35FB415F}" presName="firstComp" presStyleCnt="0"/>
      <dgm:spPr/>
    </dgm:pt>
    <dgm:pt modelId="{1C27A625-EF65-43D3-8554-B2A5054A0C78}" type="pres">
      <dgm:prSet presAssocID="{38A877BD-CF94-4503-A2A1-866E35FB415F}" presName="firstChild" presStyleLbl="bgAccFollowNode1" presStyleIdx="5" presStyleCnt="12"/>
      <dgm:spPr/>
    </dgm:pt>
    <dgm:pt modelId="{71251B5D-6973-425C-A1C4-84F879A7981F}" type="pres">
      <dgm:prSet presAssocID="{38A877BD-CF94-4503-A2A1-866E35FB415F}" presName="firstChildTx" presStyleLbl="bgAccFollowNode1" presStyleIdx="5" presStyleCnt="12">
        <dgm:presLayoutVars>
          <dgm:bulletEnabled val="1"/>
        </dgm:presLayoutVars>
      </dgm:prSet>
      <dgm:spPr/>
    </dgm:pt>
    <dgm:pt modelId="{DDBA6349-5523-4774-893D-8BDADFE6FD34}" type="pres">
      <dgm:prSet presAssocID="{D8D60C6B-F6CB-4C7B-B944-E654AC614135}" presName="comp" presStyleCnt="0"/>
      <dgm:spPr/>
    </dgm:pt>
    <dgm:pt modelId="{1BACD8A1-895A-47E3-AE75-7BA8E005B6AF}" type="pres">
      <dgm:prSet presAssocID="{D8D60C6B-F6CB-4C7B-B944-E654AC614135}" presName="child" presStyleLbl="bgAccFollowNode1" presStyleIdx="6" presStyleCnt="12"/>
      <dgm:spPr/>
    </dgm:pt>
    <dgm:pt modelId="{048F83A8-BEF0-4CB9-8AFA-3769D563B1FE}" type="pres">
      <dgm:prSet presAssocID="{D8D60C6B-F6CB-4C7B-B944-E654AC614135}" presName="childTx" presStyleLbl="bgAccFollowNode1" presStyleIdx="6" presStyleCnt="12">
        <dgm:presLayoutVars>
          <dgm:bulletEnabled val="1"/>
        </dgm:presLayoutVars>
      </dgm:prSet>
      <dgm:spPr/>
    </dgm:pt>
    <dgm:pt modelId="{E8B9ED07-07D7-44FB-B077-DBCBBE7DBF16}" type="pres">
      <dgm:prSet presAssocID="{521A1751-212E-42FD-A819-AED5FF30D485}" presName="comp" presStyleCnt="0"/>
      <dgm:spPr/>
    </dgm:pt>
    <dgm:pt modelId="{4AD8A38D-7ED4-4F8B-86CC-B1FEF467067F}" type="pres">
      <dgm:prSet presAssocID="{521A1751-212E-42FD-A819-AED5FF30D485}" presName="child" presStyleLbl="bgAccFollowNode1" presStyleIdx="7" presStyleCnt="12"/>
      <dgm:spPr/>
    </dgm:pt>
    <dgm:pt modelId="{FAA5D316-4FF3-4EE8-AFD3-3B6236A9886D}" type="pres">
      <dgm:prSet presAssocID="{521A1751-212E-42FD-A819-AED5FF30D485}" presName="childTx" presStyleLbl="bgAccFollowNode1" presStyleIdx="7" presStyleCnt="12">
        <dgm:presLayoutVars>
          <dgm:bulletEnabled val="1"/>
        </dgm:presLayoutVars>
      </dgm:prSet>
      <dgm:spPr/>
    </dgm:pt>
    <dgm:pt modelId="{96A670CF-EA16-4B5D-A448-BDB992734D62}" type="pres">
      <dgm:prSet presAssocID="{38A877BD-CF94-4503-A2A1-866E35FB415F}" presName="negSpace" presStyleCnt="0"/>
      <dgm:spPr/>
    </dgm:pt>
    <dgm:pt modelId="{E2E05754-F750-4904-9868-1572EC75F21C}" type="pres">
      <dgm:prSet presAssocID="{38A877BD-CF94-4503-A2A1-866E35FB415F}" presName="circle" presStyleLbl="node1" presStyleIdx="2" presStyleCnt="4"/>
      <dgm:spPr/>
    </dgm:pt>
    <dgm:pt modelId="{4EFE27B8-350F-4567-AE0C-C1499062711B}" type="pres">
      <dgm:prSet presAssocID="{16FF8720-BB5A-4CA0-812E-68FB0035E09A}" presName="transSpace" presStyleCnt="0"/>
      <dgm:spPr/>
    </dgm:pt>
    <dgm:pt modelId="{4D265F1D-320D-46E6-B993-C80335EE7D0A}" type="pres">
      <dgm:prSet presAssocID="{A14D0B2B-1625-4DC5-B948-91A37A5E646F}" presName="posSpace" presStyleCnt="0"/>
      <dgm:spPr/>
    </dgm:pt>
    <dgm:pt modelId="{A713C800-0C97-4AA4-9BF8-145845E8E7D0}" type="pres">
      <dgm:prSet presAssocID="{A14D0B2B-1625-4DC5-B948-91A37A5E646F}" presName="vertFlow" presStyleCnt="0"/>
      <dgm:spPr/>
    </dgm:pt>
    <dgm:pt modelId="{ED51283F-31E4-42D3-89FC-8D54ACABFC27}" type="pres">
      <dgm:prSet presAssocID="{A14D0B2B-1625-4DC5-B948-91A37A5E646F}" presName="topSpace" presStyleCnt="0"/>
      <dgm:spPr/>
    </dgm:pt>
    <dgm:pt modelId="{0C68EF0F-9BE1-4FF7-BB64-6935A3D2F251}" type="pres">
      <dgm:prSet presAssocID="{A14D0B2B-1625-4DC5-B948-91A37A5E646F}" presName="firstComp" presStyleCnt="0"/>
      <dgm:spPr/>
    </dgm:pt>
    <dgm:pt modelId="{893A6688-E673-40E2-9A13-A02749399830}" type="pres">
      <dgm:prSet presAssocID="{A14D0B2B-1625-4DC5-B948-91A37A5E646F}" presName="firstChild" presStyleLbl="bgAccFollowNode1" presStyleIdx="8" presStyleCnt="12"/>
      <dgm:spPr/>
    </dgm:pt>
    <dgm:pt modelId="{2D38337A-A76B-40BD-86D4-3E6F3AE50FE2}" type="pres">
      <dgm:prSet presAssocID="{A14D0B2B-1625-4DC5-B948-91A37A5E646F}" presName="firstChildTx" presStyleLbl="bgAccFollowNode1" presStyleIdx="8" presStyleCnt="12">
        <dgm:presLayoutVars>
          <dgm:bulletEnabled val="1"/>
        </dgm:presLayoutVars>
      </dgm:prSet>
      <dgm:spPr/>
    </dgm:pt>
    <dgm:pt modelId="{718F9F26-BDF2-4425-B4E5-28498C459299}" type="pres">
      <dgm:prSet presAssocID="{2C6D7103-D155-44F8-B63A-731E5AE36EF9}" presName="comp" presStyleCnt="0"/>
      <dgm:spPr/>
    </dgm:pt>
    <dgm:pt modelId="{3BA92529-E248-406F-BA30-2A0D7B0F83C9}" type="pres">
      <dgm:prSet presAssocID="{2C6D7103-D155-44F8-B63A-731E5AE36EF9}" presName="child" presStyleLbl="bgAccFollowNode1" presStyleIdx="9" presStyleCnt="12"/>
      <dgm:spPr/>
    </dgm:pt>
    <dgm:pt modelId="{7558392B-10C7-4901-9B2C-A3CF182399F6}" type="pres">
      <dgm:prSet presAssocID="{2C6D7103-D155-44F8-B63A-731E5AE36EF9}" presName="childTx" presStyleLbl="bgAccFollowNode1" presStyleIdx="9" presStyleCnt="12">
        <dgm:presLayoutVars>
          <dgm:bulletEnabled val="1"/>
        </dgm:presLayoutVars>
      </dgm:prSet>
      <dgm:spPr/>
    </dgm:pt>
    <dgm:pt modelId="{FF7495EC-804D-4997-AADA-BE8D2F5759C7}" type="pres">
      <dgm:prSet presAssocID="{F4D6391D-1EDB-49DA-8D68-7811E409A53E}" presName="comp" presStyleCnt="0"/>
      <dgm:spPr/>
    </dgm:pt>
    <dgm:pt modelId="{213FCFFD-A481-42CF-A47C-077C9C799D99}" type="pres">
      <dgm:prSet presAssocID="{F4D6391D-1EDB-49DA-8D68-7811E409A53E}" presName="child" presStyleLbl="bgAccFollowNode1" presStyleIdx="10" presStyleCnt="12"/>
      <dgm:spPr/>
    </dgm:pt>
    <dgm:pt modelId="{CA9E51B4-9DE5-423A-8297-40AD9152606B}" type="pres">
      <dgm:prSet presAssocID="{F4D6391D-1EDB-49DA-8D68-7811E409A53E}" presName="childTx" presStyleLbl="bgAccFollowNode1" presStyleIdx="10" presStyleCnt="12">
        <dgm:presLayoutVars>
          <dgm:bulletEnabled val="1"/>
        </dgm:presLayoutVars>
      </dgm:prSet>
      <dgm:spPr/>
    </dgm:pt>
    <dgm:pt modelId="{54F49A6B-969B-4865-A1EF-205B47BC0DD8}" type="pres">
      <dgm:prSet presAssocID="{19CD1F4E-F9E0-4DFE-AF87-43586B114C32}" presName="comp" presStyleCnt="0"/>
      <dgm:spPr/>
    </dgm:pt>
    <dgm:pt modelId="{4BBDE4E8-2A40-4E7F-BC26-0C1C1729BCE8}" type="pres">
      <dgm:prSet presAssocID="{19CD1F4E-F9E0-4DFE-AF87-43586B114C32}" presName="child" presStyleLbl="bgAccFollowNode1" presStyleIdx="11" presStyleCnt="12"/>
      <dgm:spPr/>
    </dgm:pt>
    <dgm:pt modelId="{21CA192F-7A15-4062-B939-4AF16958D612}" type="pres">
      <dgm:prSet presAssocID="{19CD1F4E-F9E0-4DFE-AF87-43586B114C32}" presName="childTx" presStyleLbl="bgAccFollowNode1" presStyleIdx="11" presStyleCnt="12">
        <dgm:presLayoutVars>
          <dgm:bulletEnabled val="1"/>
        </dgm:presLayoutVars>
      </dgm:prSet>
      <dgm:spPr/>
    </dgm:pt>
    <dgm:pt modelId="{0EB8877C-6008-4695-931B-2B9801607AC9}" type="pres">
      <dgm:prSet presAssocID="{A14D0B2B-1625-4DC5-B948-91A37A5E646F}" presName="negSpace" presStyleCnt="0"/>
      <dgm:spPr/>
    </dgm:pt>
    <dgm:pt modelId="{C3BB6B22-B8FB-4872-A7C5-0F918FA8D63B}" type="pres">
      <dgm:prSet presAssocID="{A14D0B2B-1625-4DC5-B948-91A37A5E646F}" presName="circle" presStyleLbl="node1" presStyleIdx="3" presStyleCnt="4"/>
      <dgm:spPr/>
    </dgm:pt>
  </dgm:ptLst>
  <dgm:cxnLst>
    <dgm:cxn modelId="{96B98802-AFF4-4CFD-9260-98A795B7A93E}" type="presOf" srcId="{DC8EC31B-F9E9-4342-AA6A-BE7B69EFAF20}" destId="{BF13EC73-7AEA-4A3F-93C1-DA7AA85120A3}" srcOrd="1" destOrd="0" presId="urn:microsoft.com/office/officeart/2005/8/layout/hList9#1"/>
    <dgm:cxn modelId="{0CAEE70A-46E8-4810-93AD-86C5FAAF616E}" type="presOf" srcId="{38A877BD-CF94-4503-A2A1-866E35FB415F}" destId="{E2E05754-F750-4904-9868-1572EC75F21C}" srcOrd="0" destOrd="0" presId="urn:microsoft.com/office/officeart/2005/8/layout/hList9#1"/>
    <dgm:cxn modelId="{C1C3940E-4DAF-4A52-9101-E7C5FDED99A8}" type="presOf" srcId="{521F3676-4E56-46FB-8E16-34254EB2F5E2}" destId="{893A6688-E673-40E2-9A13-A02749399830}" srcOrd="0" destOrd="0" presId="urn:microsoft.com/office/officeart/2005/8/layout/hList9#1"/>
    <dgm:cxn modelId="{90C57D0F-A7EC-436D-91D8-885DC645F701}" srcId="{C31C135B-0C50-4483-9DCD-2BC4B3245FB7}" destId="{A14D0B2B-1625-4DC5-B948-91A37A5E646F}" srcOrd="3" destOrd="0" parTransId="{1A647710-7E40-4446-BCA2-325E11708C0D}" sibTransId="{2EA5EB70-2473-410D-AA0D-9136FD953F21}"/>
    <dgm:cxn modelId="{21CD3911-55CA-4F85-BE9E-1041A224E1FD}" type="presOf" srcId="{C31C135B-0C50-4483-9DCD-2BC4B3245FB7}" destId="{57168D70-FC46-4BEB-847C-E8452693BD90}" srcOrd="0" destOrd="0" presId="urn:microsoft.com/office/officeart/2005/8/layout/hList9#1"/>
    <dgm:cxn modelId="{A2035924-13E8-4AE5-85B9-4B40F6F345DF}" type="presOf" srcId="{2C6D7103-D155-44F8-B63A-731E5AE36EF9}" destId="{7558392B-10C7-4901-9B2C-A3CF182399F6}" srcOrd="1" destOrd="0" presId="urn:microsoft.com/office/officeart/2005/8/layout/hList9#1"/>
    <dgm:cxn modelId="{2A221426-96A2-476A-9EF1-724C4CD9B44F}" srcId="{A14D0B2B-1625-4DC5-B948-91A37A5E646F}" destId="{2C6D7103-D155-44F8-B63A-731E5AE36EF9}" srcOrd="1" destOrd="0" parTransId="{1A4D867D-646A-4C55-B528-7DE16DBC9035}" sibTransId="{D3E35132-93C9-408D-B771-4397EC6C341F}"/>
    <dgm:cxn modelId="{8DE7FA33-279D-432C-AA17-5FCA78378B62}" type="presOf" srcId="{7844774B-D8BF-491F-AFE1-E6BAF7F369ED}" destId="{D3B89A21-1D31-44EB-AAE9-59CBB5AEAB93}" srcOrd="0" destOrd="0" presId="urn:microsoft.com/office/officeart/2005/8/layout/hList9#1"/>
    <dgm:cxn modelId="{BB32363C-963B-4ED3-B4F0-E99F60CD7048}" srcId="{C31C135B-0C50-4483-9DCD-2BC4B3245FB7}" destId="{38A877BD-CF94-4503-A2A1-866E35FB415F}" srcOrd="2" destOrd="0" parTransId="{E0875A1A-335F-42F9-B4E7-A1B87A89892E}" sibTransId="{16FF8720-BB5A-4CA0-812E-68FB0035E09A}"/>
    <dgm:cxn modelId="{184EEE5E-B830-4FD2-9E53-AF7AAC84F9B9}" type="presOf" srcId="{D8D60C6B-F6CB-4C7B-B944-E654AC614135}" destId="{048F83A8-BEF0-4CB9-8AFA-3769D563B1FE}" srcOrd="1" destOrd="0" presId="urn:microsoft.com/office/officeart/2005/8/layout/hList9#1"/>
    <dgm:cxn modelId="{841CD861-BAD8-436E-945B-97C802121A0C}" type="presOf" srcId="{333D019F-FFEF-4BB1-8242-BE66F3A29D01}" destId="{4BB8BF54-0A42-48C6-AFBE-74C142A3B6F0}" srcOrd="1" destOrd="0" presId="urn:microsoft.com/office/officeart/2005/8/layout/hList9#1"/>
    <dgm:cxn modelId="{203D5142-8F27-4EF7-B63C-3B28816E819E}" type="presOf" srcId="{A14D0B2B-1625-4DC5-B948-91A37A5E646F}" destId="{C3BB6B22-B8FB-4872-A7C5-0F918FA8D63B}" srcOrd="0" destOrd="0" presId="urn:microsoft.com/office/officeart/2005/8/layout/hList9#1"/>
    <dgm:cxn modelId="{CBBEE243-8F27-42E2-9612-64DD9E8BF862}" srcId="{292596E0-F00E-4B43-82B9-01DC4D2437AF}" destId="{E27F93AC-4543-4AE9-BDAB-FEE26343CC03}" srcOrd="1" destOrd="0" parTransId="{FDFD32ED-BB8D-4710-A112-ADFFD4EB97A1}" sibTransId="{EC78A2EB-AB8C-4090-8692-00B2E9324142}"/>
    <dgm:cxn modelId="{4DEC9C48-C3B8-44BD-8C6F-56CC399E98F3}" type="presOf" srcId="{19CD1F4E-F9E0-4DFE-AF87-43586B114C32}" destId="{21CA192F-7A15-4062-B939-4AF16958D612}" srcOrd="1" destOrd="0" presId="urn:microsoft.com/office/officeart/2005/8/layout/hList9#1"/>
    <dgm:cxn modelId="{1E1F1B4A-0555-4F77-8EF6-4E3E5B674B0C}" type="presOf" srcId="{3750BDC9-A46D-46B3-8624-17130B1BE6FE}" destId="{44AB2756-B69D-4DE2-9276-381CA569B3E7}" srcOrd="0" destOrd="0" presId="urn:microsoft.com/office/officeart/2005/8/layout/hList9#1"/>
    <dgm:cxn modelId="{CF10904E-7F62-4944-9898-2C2392EB6799}" type="presOf" srcId="{E27F93AC-4543-4AE9-BDAB-FEE26343CC03}" destId="{704A25D6-417F-460F-8847-57E100BBF4CF}" srcOrd="0" destOrd="0" presId="urn:microsoft.com/office/officeart/2005/8/layout/hList9#1"/>
    <dgm:cxn modelId="{35478B71-44BE-4F02-A7D2-AA82A944BC1E}" type="presOf" srcId="{3750BDC9-A46D-46B3-8624-17130B1BE6FE}" destId="{12920511-45A6-4356-82D1-2B1323950538}" srcOrd="1" destOrd="0" presId="urn:microsoft.com/office/officeart/2005/8/layout/hList9#1"/>
    <dgm:cxn modelId="{A2C54E77-1378-45A4-8934-71BD2B932D05}" type="presOf" srcId="{C61CE93A-06EC-48CC-84C0-DE9982BD3B98}" destId="{71251B5D-6973-425C-A1C4-84F879A7981F}" srcOrd="1" destOrd="0" presId="urn:microsoft.com/office/officeart/2005/8/layout/hList9#1"/>
    <dgm:cxn modelId="{EF3C1858-C468-40CA-969D-3C86AE2A19DF}" srcId="{7844774B-D8BF-491F-AFE1-E6BAF7F369ED}" destId="{DC8EC31B-F9E9-4342-AA6A-BE7B69EFAF20}" srcOrd="0" destOrd="0" parTransId="{64130B18-F850-488B-9D65-946C4C6E4A7F}" sibTransId="{60484D7F-F4D9-4997-ABB5-A8F6235A3017}"/>
    <dgm:cxn modelId="{29BEB658-F1DE-4CD2-9A14-5E1881090B53}" type="presOf" srcId="{F4D6391D-1EDB-49DA-8D68-7811E409A53E}" destId="{CA9E51B4-9DE5-423A-8297-40AD9152606B}" srcOrd="1" destOrd="0" presId="urn:microsoft.com/office/officeart/2005/8/layout/hList9#1"/>
    <dgm:cxn modelId="{6C76607A-6E19-4327-8407-B7F4D2A36EBA}" srcId="{C31C135B-0C50-4483-9DCD-2BC4B3245FB7}" destId="{7844774B-D8BF-491F-AFE1-E6BAF7F369ED}" srcOrd="1" destOrd="0" parTransId="{8F3DF188-8B4D-47AE-AAEE-2AFE04582E78}" sibTransId="{0708370D-8FA5-481A-9D9B-5ADAD7141D08}"/>
    <dgm:cxn modelId="{8D67F980-E524-438B-83D9-906571098AE2}" type="presOf" srcId="{D8D60C6B-F6CB-4C7B-B944-E654AC614135}" destId="{1BACD8A1-895A-47E3-AE75-7BA8E005B6AF}" srcOrd="0" destOrd="0" presId="urn:microsoft.com/office/officeart/2005/8/layout/hList9#1"/>
    <dgm:cxn modelId="{F041918A-780E-470C-9494-064F21AC64AA}" type="presOf" srcId="{333D019F-FFEF-4BB1-8242-BE66F3A29D01}" destId="{70F4A1C6-36F8-49AD-8DB2-A4FB439FFF8D}" srcOrd="0" destOrd="0" presId="urn:microsoft.com/office/officeart/2005/8/layout/hList9#1"/>
    <dgm:cxn modelId="{E597AE8E-5BD2-4A36-A882-7C890DEE1A08}" type="presOf" srcId="{521F3676-4E56-46FB-8E16-34254EB2F5E2}" destId="{2D38337A-A76B-40BD-86D4-3E6F3AE50FE2}" srcOrd="1" destOrd="0" presId="urn:microsoft.com/office/officeart/2005/8/layout/hList9#1"/>
    <dgm:cxn modelId="{A4A8478F-A303-4B30-B6DC-3E7C292444E6}" srcId="{38A877BD-CF94-4503-A2A1-866E35FB415F}" destId="{521A1751-212E-42FD-A819-AED5FF30D485}" srcOrd="2" destOrd="0" parTransId="{D9179147-B4DF-4AF3-A21C-8DAE116661FD}" sibTransId="{FA645039-FCBC-42C6-8C81-5FE285D77C92}"/>
    <dgm:cxn modelId="{C6C91295-1586-4FC2-89BF-81EAD4B4FC4E}" srcId="{A14D0B2B-1625-4DC5-B948-91A37A5E646F}" destId="{F4D6391D-1EDB-49DA-8D68-7811E409A53E}" srcOrd="2" destOrd="0" parTransId="{F99C7780-105B-4901-A11F-186B794F28CF}" sibTransId="{AFDE90A9-C381-4F1B-A32D-24FC61C81143}"/>
    <dgm:cxn modelId="{904D5099-AEE4-4354-B19B-19F090F8DA21}" type="presOf" srcId="{DC8EC31B-F9E9-4342-AA6A-BE7B69EFAF20}" destId="{165EF598-169A-44E9-BA78-6276D06F4FDD}" srcOrd="0" destOrd="0" presId="urn:microsoft.com/office/officeart/2005/8/layout/hList9#1"/>
    <dgm:cxn modelId="{21701E9F-723F-4EAF-A288-02418047E10A}" srcId="{C31C135B-0C50-4483-9DCD-2BC4B3245FB7}" destId="{292596E0-F00E-4B43-82B9-01DC4D2437AF}" srcOrd="0" destOrd="0" parTransId="{61A8666C-4605-4799-8B6C-78109C160126}" sibTransId="{AB1C3441-16EB-4F77-8A5E-7651A0F1CA31}"/>
    <dgm:cxn modelId="{C58EDDA7-4C68-40F0-85E2-D67A008F44AC}" type="presOf" srcId="{1FD892AC-8B27-4EE1-8411-5A7D978A2A51}" destId="{A04FE786-47BB-4EA5-8F0D-7741F712C30C}" srcOrd="1" destOrd="0" presId="urn:microsoft.com/office/officeart/2005/8/layout/hList9#1"/>
    <dgm:cxn modelId="{E379F8AC-824A-48A1-9B03-C0585506125C}" type="presOf" srcId="{521A1751-212E-42FD-A819-AED5FF30D485}" destId="{4AD8A38D-7ED4-4F8B-86CC-B1FEF467067F}" srcOrd="0" destOrd="0" presId="urn:microsoft.com/office/officeart/2005/8/layout/hList9#1"/>
    <dgm:cxn modelId="{B917EDB3-B965-455F-82BF-7F07176A694F}" srcId="{38A877BD-CF94-4503-A2A1-866E35FB415F}" destId="{D8D60C6B-F6CB-4C7B-B944-E654AC614135}" srcOrd="1" destOrd="0" parTransId="{94ED625A-CC69-4D81-9FF5-EF9F1D2CDC97}" sibTransId="{9CCF9345-B554-48E0-AC15-49B0AB4F8AC5}"/>
    <dgm:cxn modelId="{515274C7-DE1F-412E-8E16-DD5BFFE95C26}" type="presOf" srcId="{521A1751-212E-42FD-A819-AED5FF30D485}" destId="{FAA5D316-4FF3-4EE8-AFD3-3B6236A9886D}" srcOrd="1" destOrd="0" presId="urn:microsoft.com/office/officeart/2005/8/layout/hList9#1"/>
    <dgm:cxn modelId="{08F3BFC8-DBA9-490B-BB89-00AAA49831F7}" type="presOf" srcId="{19CD1F4E-F9E0-4DFE-AF87-43586B114C32}" destId="{4BBDE4E8-2A40-4E7F-BC26-0C1C1729BCE8}" srcOrd="0" destOrd="0" presId="urn:microsoft.com/office/officeart/2005/8/layout/hList9#1"/>
    <dgm:cxn modelId="{5DB995D0-7D9A-4F95-A50E-E0AF8EA47644}" type="presOf" srcId="{2C6D7103-D155-44F8-B63A-731E5AE36EF9}" destId="{3BA92529-E248-406F-BA30-2A0D7B0F83C9}" srcOrd="0" destOrd="0" presId="urn:microsoft.com/office/officeart/2005/8/layout/hList9#1"/>
    <dgm:cxn modelId="{7D830ADC-B867-4ED7-B4C3-C9ECAAE943C7}" type="presOf" srcId="{E27F93AC-4543-4AE9-BDAB-FEE26343CC03}" destId="{757B6D56-7821-4A2E-BA10-2317C60212B6}" srcOrd="1" destOrd="0" presId="urn:microsoft.com/office/officeart/2005/8/layout/hList9#1"/>
    <dgm:cxn modelId="{EBB1BDE4-332F-4344-BB9D-7B42D32FBC84}" type="presOf" srcId="{F4D6391D-1EDB-49DA-8D68-7811E409A53E}" destId="{213FCFFD-A481-42CF-A47C-077C9C799D99}" srcOrd="0" destOrd="0" presId="urn:microsoft.com/office/officeart/2005/8/layout/hList9#1"/>
    <dgm:cxn modelId="{07A10FE5-0534-4EB5-80DF-EF526BF0E7C9}" srcId="{38A877BD-CF94-4503-A2A1-866E35FB415F}" destId="{C61CE93A-06EC-48CC-84C0-DE9982BD3B98}" srcOrd="0" destOrd="0" parTransId="{F47817F7-D421-4562-9835-34DAF9BFEAD6}" sibTransId="{3348B441-E694-47DB-8F1F-4B5923B94FEA}"/>
    <dgm:cxn modelId="{49C4C6EA-858C-49AE-ABD6-4B86158CBD0C}" srcId="{292596E0-F00E-4B43-82B9-01DC4D2437AF}" destId="{1FD892AC-8B27-4EE1-8411-5A7D978A2A51}" srcOrd="0" destOrd="0" parTransId="{D6108DE4-5349-43D2-9EB2-3E195085D561}" sibTransId="{27DC81E8-E90B-4D44-A42A-ADB98128C30D}"/>
    <dgm:cxn modelId="{5800D7EC-5D4A-4F12-B791-7CDF351DF807}" srcId="{7844774B-D8BF-491F-AFE1-E6BAF7F369ED}" destId="{3750BDC9-A46D-46B3-8624-17130B1BE6FE}" srcOrd="1" destOrd="0" parTransId="{BAB8B0C9-F9EE-41B2-B6B7-658CBA138E38}" sibTransId="{660649D0-8004-4A85-A4DB-4590C428B897}"/>
    <dgm:cxn modelId="{179FE8EE-4ED4-48D4-81FC-B13D3F6FF33C}" type="presOf" srcId="{1FD892AC-8B27-4EE1-8411-5A7D978A2A51}" destId="{E665B576-9921-4B5C-9D23-E223CAFDDDFC}" srcOrd="0" destOrd="0" presId="urn:microsoft.com/office/officeart/2005/8/layout/hList9#1"/>
    <dgm:cxn modelId="{FA7540EF-E98A-445F-ADB5-78F68EF31569}" type="presOf" srcId="{292596E0-F00E-4B43-82B9-01DC4D2437AF}" destId="{BB69DE69-B8A7-4941-9892-29CEAED4C7E6}" srcOrd="0" destOrd="0" presId="urn:microsoft.com/office/officeart/2005/8/layout/hList9#1"/>
    <dgm:cxn modelId="{9C164AF8-7CAF-485B-90E1-D0CA5BF0709C}" srcId="{A14D0B2B-1625-4DC5-B948-91A37A5E646F}" destId="{19CD1F4E-F9E0-4DFE-AF87-43586B114C32}" srcOrd="3" destOrd="0" parTransId="{564F8096-12A1-4AA4-85B5-761B537C116C}" sibTransId="{B8C70165-E193-4640-BE46-EE4D6FEA80A2}"/>
    <dgm:cxn modelId="{603BEFFA-E39E-481F-A65B-444D14AEB26C}" type="presOf" srcId="{C61CE93A-06EC-48CC-84C0-DE9982BD3B98}" destId="{1C27A625-EF65-43D3-8554-B2A5054A0C78}" srcOrd="0" destOrd="0" presId="urn:microsoft.com/office/officeart/2005/8/layout/hList9#1"/>
    <dgm:cxn modelId="{7B5E2CFB-6497-4B7C-A9E5-B79FA43293D7}" srcId="{7844774B-D8BF-491F-AFE1-E6BAF7F369ED}" destId="{333D019F-FFEF-4BB1-8242-BE66F3A29D01}" srcOrd="2" destOrd="0" parTransId="{91CD8326-6BE8-405D-9800-50F9337E9803}" sibTransId="{29F7C0C2-CD50-4C3C-90EA-CB9903DD86A5}"/>
    <dgm:cxn modelId="{578F5EFF-07A0-430D-865E-15A01071B98C}" srcId="{A14D0B2B-1625-4DC5-B948-91A37A5E646F}" destId="{521F3676-4E56-46FB-8E16-34254EB2F5E2}" srcOrd="0" destOrd="0" parTransId="{18F84120-AB0E-44CA-B7C0-A538FE5CF1A6}" sibTransId="{27BD624A-74D6-4840-AE65-E7CCCF73637C}"/>
    <dgm:cxn modelId="{832BC380-7AB5-458E-B3E7-DA9C59B39523}" type="presParOf" srcId="{57168D70-FC46-4BEB-847C-E8452693BD90}" destId="{B03F72E5-ADDA-4126-85C4-5BA49582E3E6}" srcOrd="0" destOrd="0" presId="urn:microsoft.com/office/officeart/2005/8/layout/hList9#1"/>
    <dgm:cxn modelId="{CE84A31C-3B6C-4F31-86CE-3D46AC7C7687}" type="presParOf" srcId="{57168D70-FC46-4BEB-847C-E8452693BD90}" destId="{D6AE8600-2608-4D93-AB9F-DEE9D5200219}" srcOrd="1" destOrd="0" presId="urn:microsoft.com/office/officeart/2005/8/layout/hList9#1"/>
    <dgm:cxn modelId="{2C0F7179-5C5F-481A-9A56-5222071A0336}" type="presParOf" srcId="{D6AE8600-2608-4D93-AB9F-DEE9D5200219}" destId="{57B8F913-9DC8-48B1-9033-01E0A1D5CA7B}" srcOrd="0" destOrd="0" presId="urn:microsoft.com/office/officeart/2005/8/layout/hList9#1"/>
    <dgm:cxn modelId="{38D9D934-43D6-4A4F-A011-5582F225FC66}" type="presParOf" srcId="{D6AE8600-2608-4D93-AB9F-DEE9D5200219}" destId="{AB8CB6B0-13B8-4F6A-A4A3-C4BE608D0DBE}" srcOrd="1" destOrd="0" presId="urn:microsoft.com/office/officeart/2005/8/layout/hList9#1"/>
    <dgm:cxn modelId="{3740872F-618C-4C41-9E3A-095405BAB7A7}" type="presParOf" srcId="{AB8CB6B0-13B8-4F6A-A4A3-C4BE608D0DBE}" destId="{E665B576-9921-4B5C-9D23-E223CAFDDDFC}" srcOrd="0" destOrd="0" presId="urn:microsoft.com/office/officeart/2005/8/layout/hList9#1"/>
    <dgm:cxn modelId="{9A822A51-524F-4CA0-B037-5A3D8F3C912D}" type="presParOf" srcId="{AB8CB6B0-13B8-4F6A-A4A3-C4BE608D0DBE}" destId="{A04FE786-47BB-4EA5-8F0D-7741F712C30C}" srcOrd="1" destOrd="0" presId="urn:microsoft.com/office/officeart/2005/8/layout/hList9#1"/>
    <dgm:cxn modelId="{FBBE19F7-43D5-4584-A86E-D60FC7E70CC0}" type="presParOf" srcId="{D6AE8600-2608-4D93-AB9F-DEE9D5200219}" destId="{72711C83-45A4-43E0-8F43-DC6B977FD360}" srcOrd="2" destOrd="0" presId="urn:microsoft.com/office/officeart/2005/8/layout/hList9#1"/>
    <dgm:cxn modelId="{C80014BD-4D36-4458-83AD-4164810F2BEF}" type="presParOf" srcId="{72711C83-45A4-43E0-8F43-DC6B977FD360}" destId="{704A25D6-417F-460F-8847-57E100BBF4CF}" srcOrd="0" destOrd="0" presId="urn:microsoft.com/office/officeart/2005/8/layout/hList9#1"/>
    <dgm:cxn modelId="{F390060E-B19A-4BD5-B025-83574414632F}" type="presParOf" srcId="{72711C83-45A4-43E0-8F43-DC6B977FD360}" destId="{757B6D56-7821-4A2E-BA10-2317C60212B6}" srcOrd="1" destOrd="0" presId="urn:microsoft.com/office/officeart/2005/8/layout/hList9#1"/>
    <dgm:cxn modelId="{4EEAE5D2-8BDF-49B1-B011-6CB1F3A33EA2}" type="presParOf" srcId="{57168D70-FC46-4BEB-847C-E8452693BD90}" destId="{17FBC5DF-A7E9-422D-84BB-7D515393C70F}" srcOrd="2" destOrd="0" presId="urn:microsoft.com/office/officeart/2005/8/layout/hList9#1"/>
    <dgm:cxn modelId="{7D3E5632-D25F-4733-8D70-7454B6DB19F1}" type="presParOf" srcId="{57168D70-FC46-4BEB-847C-E8452693BD90}" destId="{BB69DE69-B8A7-4941-9892-29CEAED4C7E6}" srcOrd="3" destOrd="0" presId="urn:microsoft.com/office/officeart/2005/8/layout/hList9#1"/>
    <dgm:cxn modelId="{6B23F81B-324C-4C67-9AE5-7703F0898705}" type="presParOf" srcId="{57168D70-FC46-4BEB-847C-E8452693BD90}" destId="{DDE25BBE-2836-43D6-861D-43DC9F0D3B8B}" srcOrd="4" destOrd="0" presId="urn:microsoft.com/office/officeart/2005/8/layout/hList9#1"/>
    <dgm:cxn modelId="{866C069F-6685-46EE-AE38-068D7DDDE701}" type="presParOf" srcId="{57168D70-FC46-4BEB-847C-E8452693BD90}" destId="{ED0019F7-A750-4219-B574-BD206B0D4556}" srcOrd="5" destOrd="0" presId="urn:microsoft.com/office/officeart/2005/8/layout/hList9#1"/>
    <dgm:cxn modelId="{55BEFA04-7BE6-4D27-A19C-A168A37DF329}" type="presParOf" srcId="{57168D70-FC46-4BEB-847C-E8452693BD90}" destId="{56A4CDC8-889D-4098-AA0D-BF0A4B98EC9B}" srcOrd="6" destOrd="0" presId="urn:microsoft.com/office/officeart/2005/8/layout/hList9#1"/>
    <dgm:cxn modelId="{CE94E618-1BDC-4DA0-B66B-2EB7287D7083}" type="presParOf" srcId="{56A4CDC8-889D-4098-AA0D-BF0A4B98EC9B}" destId="{0FCB6AA0-C153-4E12-970A-1768C4F658D2}" srcOrd="0" destOrd="0" presId="urn:microsoft.com/office/officeart/2005/8/layout/hList9#1"/>
    <dgm:cxn modelId="{680674C2-0093-4536-8500-B1A04914811D}" type="presParOf" srcId="{56A4CDC8-889D-4098-AA0D-BF0A4B98EC9B}" destId="{86B277D7-E537-4359-9A59-E4E0257656EB}" srcOrd="1" destOrd="0" presId="urn:microsoft.com/office/officeart/2005/8/layout/hList9#1"/>
    <dgm:cxn modelId="{93EFA29D-4341-45A0-8F48-4C510B7DA562}" type="presParOf" srcId="{86B277D7-E537-4359-9A59-E4E0257656EB}" destId="{165EF598-169A-44E9-BA78-6276D06F4FDD}" srcOrd="0" destOrd="0" presId="urn:microsoft.com/office/officeart/2005/8/layout/hList9#1"/>
    <dgm:cxn modelId="{B2B58D1B-FE55-419B-8ED5-85BBB8927AB6}" type="presParOf" srcId="{86B277D7-E537-4359-9A59-E4E0257656EB}" destId="{BF13EC73-7AEA-4A3F-93C1-DA7AA85120A3}" srcOrd="1" destOrd="0" presId="urn:microsoft.com/office/officeart/2005/8/layout/hList9#1"/>
    <dgm:cxn modelId="{5834A4BC-7063-408E-80CF-7FE5D3B3F799}" type="presParOf" srcId="{56A4CDC8-889D-4098-AA0D-BF0A4B98EC9B}" destId="{90DB9C7C-D7D0-44F7-BFC5-76F4D69EED8F}" srcOrd="2" destOrd="0" presId="urn:microsoft.com/office/officeart/2005/8/layout/hList9#1"/>
    <dgm:cxn modelId="{A05D9889-6770-46AE-8119-8B524F9EA351}" type="presParOf" srcId="{90DB9C7C-D7D0-44F7-BFC5-76F4D69EED8F}" destId="{44AB2756-B69D-4DE2-9276-381CA569B3E7}" srcOrd="0" destOrd="0" presId="urn:microsoft.com/office/officeart/2005/8/layout/hList9#1"/>
    <dgm:cxn modelId="{5852E5DB-0C8F-4B6F-858F-67B8AEAC5E0E}" type="presParOf" srcId="{90DB9C7C-D7D0-44F7-BFC5-76F4D69EED8F}" destId="{12920511-45A6-4356-82D1-2B1323950538}" srcOrd="1" destOrd="0" presId="urn:microsoft.com/office/officeart/2005/8/layout/hList9#1"/>
    <dgm:cxn modelId="{33DB381E-15E7-4321-9EBF-EC0FB9D64DE6}" type="presParOf" srcId="{56A4CDC8-889D-4098-AA0D-BF0A4B98EC9B}" destId="{FE786531-7C79-44BC-84FE-4A40CBF63929}" srcOrd="3" destOrd="0" presId="urn:microsoft.com/office/officeart/2005/8/layout/hList9#1"/>
    <dgm:cxn modelId="{0C9EE281-DF6C-4E0D-84DF-FA49AF74F9F4}" type="presParOf" srcId="{FE786531-7C79-44BC-84FE-4A40CBF63929}" destId="{70F4A1C6-36F8-49AD-8DB2-A4FB439FFF8D}" srcOrd="0" destOrd="0" presId="urn:microsoft.com/office/officeart/2005/8/layout/hList9#1"/>
    <dgm:cxn modelId="{01A713EB-62E7-402D-8F34-7800E645FD3E}" type="presParOf" srcId="{FE786531-7C79-44BC-84FE-4A40CBF63929}" destId="{4BB8BF54-0A42-48C6-AFBE-74C142A3B6F0}" srcOrd="1" destOrd="0" presId="urn:microsoft.com/office/officeart/2005/8/layout/hList9#1"/>
    <dgm:cxn modelId="{DF5F0582-2C16-494B-907D-4FD940C8D0A3}" type="presParOf" srcId="{57168D70-FC46-4BEB-847C-E8452693BD90}" destId="{FE264848-8E02-4776-B820-2B1B52101B69}" srcOrd="7" destOrd="0" presId="urn:microsoft.com/office/officeart/2005/8/layout/hList9#1"/>
    <dgm:cxn modelId="{292B5BEA-72EB-4A6A-BF3A-721ED764D763}" type="presParOf" srcId="{57168D70-FC46-4BEB-847C-E8452693BD90}" destId="{D3B89A21-1D31-44EB-AAE9-59CBB5AEAB93}" srcOrd="8" destOrd="0" presId="urn:microsoft.com/office/officeart/2005/8/layout/hList9#1"/>
    <dgm:cxn modelId="{926625E5-5CD9-42BE-A322-505D76CF38CE}" type="presParOf" srcId="{57168D70-FC46-4BEB-847C-E8452693BD90}" destId="{360EBB6E-183D-417E-B6F3-37C13ED4C923}" srcOrd="9" destOrd="0" presId="urn:microsoft.com/office/officeart/2005/8/layout/hList9#1"/>
    <dgm:cxn modelId="{D6B4E501-CC49-4B9B-B94C-B082D06DCCEB}" type="presParOf" srcId="{57168D70-FC46-4BEB-847C-E8452693BD90}" destId="{8500D029-B65E-41D3-8075-6FD4FA7BFF86}" srcOrd="10" destOrd="0" presId="urn:microsoft.com/office/officeart/2005/8/layout/hList9#1"/>
    <dgm:cxn modelId="{57B776AE-762B-4E1F-990A-43A8B26ECEF2}" type="presParOf" srcId="{57168D70-FC46-4BEB-847C-E8452693BD90}" destId="{5A842599-7648-4613-98E0-E34211CE75D6}" srcOrd="11" destOrd="0" presId="urn:microsoft.com/office/officeart/2005/8/layout/hList9#1"/>
    <dgm:cxn modelId="{56E3F31D-1EE2-4512-9E99-A722E87471AD}" type="presParOf" srcId="{5A842599-7648-4613-98E0-E34211CE75D6}" destId="{28689028-0AE4-4459-B7C0-CDBA1C1CCA05}" srcOrd="0" destOrd="0" presId="urn:microsoft.com/office/officeart/2005/8/layout/hList9#1"/>
    <dgm:cxn modelId="{350E82F3-D469-473E-A262-C98FE33E11D8}" type="presParOf" srcId="{5A842599-7648-4613-98E0-E34211CE75D6}" destId="{BEB7335C-0AF2-4112-BB36-0F09E98C77B2}" srcOrd="1" destOrd="0" presId="urn:microsoft.com/office/officeart/2005/8/layout/hList9#1"/>
    <dgm:cxn modelId="{F466D47A-54D7-4FFD-8C5C-9903BC8F29BD}" type="presParOf" srcId="{BEB7335C-0AF2-4112-BB36-0F09E98C77B2}" destId="{1C27A625-EF65-43D3-8554-B2A5054A0C78}" srcOrd="0" destOrd="0" presId="urn:microsoft.com/office/officeart/2005/8/layout/hList9#1"/>
    <dgm:cxn modelId="{102CB09B-9C57-446E-B262-45C7287DF80C}" type="presParOf" srcId="{BEB7335C-0AF2-4112-BB36-0F09E98C77B2}" destId="{71251B5D-6973-425C-A1C4-84F879A7981F}" srcOrd="1" destOrd="0" presId="urn:microsoft.com/office/officeart/2005/8/layout/hList9#1"/>
    <dgm:cxn modelId="{C6B822E8-BC98-4CD7-B753-035A6F0929E5}" type="presParOf" srcId="{5A842599-7648-4613-98E0-E34211CE75D6}" destId="{DDBA6349-5523-4774-893D-8BDADFE6FD34}" srcOrd="2" destOrd="0" presId="urn:microsoft.com/office/officeart/2005/8/layout/hList9#1"/>
    <dgm:cxn modelId="{9697411D-CF11-4673-8CC9-6461E489CA6E}" type="presParOf" srcId="{DDBA6349-5523-4774-893D-8BDADFE6FD34}" destId="{1BACD8A1-895A-47E3-AE75-7BA8E005B6AF}" srcOrd="0" destOrd="0" presId="urn:microsoft.com/office/officeart/2005/8/layout/hList9#1"/>
    <dgm:cxn modelId="{FC485643-58AE-44DA-BFC3-C8E80A106E5A}" type="presParOf" srcId="{DDBA6349-5523-4774-893D-8BDADFE6FD34}" destId="{048F83A8-BEF0-4CB9-8AFA-3769D563B1FE}" srcOrd="1" destOrd="0" presId="urn:microsoft.com/office/officeart/2005/8/layout/hList9#1"/>
    <dgm:cxn modelId="{35E5E297-39E3-4E41-A657-016625AC28C5}" type="presParOf" srcId="{5A842599-7648-4613-98E0-E34211CE75D6}" destId="{E8B9ED07-07D7-44FB-B077-DBCBBE7DBF16}" srcOrd="3" destOrd="0" presId="urn:microsoft.com/office/officeart/2005/8/layout/hList9#1"/>
    <dgm:cxn modelId="{DC031F57-981D-4C13-BE8A-552EA1C592F6}" type="presParOf" srcId="{E8B9ED07-07D7-44FB-B077-DBCBBE7DBF16}" destId="{4AD8A38D-7ED4-4F8B-86CC-B1FEF467067F}" srcOrd="0" destOrd="0" presId="urn:microsoft.com/office/officeart/2005/8/layout/hList9#1"/>
    <dgm:cxn modelId="{6F619646-90B2-4D2C-8DFD-0D16919328DC}" type="presParOf" srcId="{E8B9ED07-07D7-44FB-B077-DBCBBE7DBF16}" destId="{FAA5D316-4FF3-4EE8-AFD3-3B6236A9886D}" srcOrd="1" destOrd="0" presId="urn:microsoft.com/office/officeart/2005/8/layout/hList9#1"/>
    <dgm:cxn modelId="{FF9EA2B5-45EC-4F4F-8CB3-BCD2D749A2F2}" type="presParOf" srcId="{57168D70-FC46-4BEB-847C-E8452693BD90}" destId="{96A670CF-EA16-4B5D-A448-BDB992734D62}" srcOrd="12" destOrd="0" presId="urn:microsoft.com/office/officeart/2005/8/layout/hList9#1"/>
    <dgm:cxn modelId="{57372B69-1747-41F2-B567-74D700E19D08}" type="presParOf" srcId="{57168D70-FC46-4BEB-847C-E8452693BD90}" destId="{E2E05754-F750-4904-9868-1572EC75F21C}" srcOrd="13" destOrd="0" presId="urn:microsoft.com/office/officeart/2005/8/layout/hList9#1"/>
    <dgm:cxn modelId="{F873FA83-C0F5-42EC-9731-7714C250CBB3}" type="presParOf" srcId="{57168D70-FC46-4BEB-847C-E8452693BD90}" destId="{4EFE27B8-350F-4567-AE0C-C1499062711B}" srcOrd="14" destOrd="0" presId="urn:microsoft.com/office/officeart/2005/8/layout/hList9#1"/>
    <dgm:cxn modelId="{ED08F2CB-C8DB-476A-952B-B77975F1F711}" type="presParOf" srcId="{57168D70-FC46-4BEB-847C-E8452693BD90}" destId="{4D265F1D-320D-46E6-B993-C80335EE7D0A}" srcOrd="15" destOrd="0" presId="urn:microsoft.com/office/officeart/2005/8/layout/hList9#1"/>
    <dgm:cxn modelId="{359FAD1B-6050-43A9-96EE-82CBCF8FA08F}" type="presParOf" srcId="{57168D70-FC46-4BEB-847C-E8452693BD90}" destId="{A713C800-0C97-4AA4-9BF8-145845E8E7D0}" srcOrd="16" destOrd="0" presId="urn:microsoft.com/office/officeart/2005/8/layout/hList9#1"/>
    <dgm:cxn modelId="{5AEDD0FC-5360-46D4-9D64-A9EAB66C21E0}" type="presParOf" srcId="{A713C800-0C97-4AA4-9BF8-145845E8E7D0}" destId="{ED51283F-31E4-42D3-89FC-8D54ACABFC27}" srcOrd="0" destOrd="0" presId="urn:microsoft.com/office/officeart/2005/8/layout/hList9#1"/>
    <dgm:cxn modelId="{2B11C02A-F267-4B82-837E-DDFFD8E6018E}" type="presParOf" srcId="{A713C800-0C97-4AA4-9BF8-145845E8E7D0}" destId="{0C68EF0F-9BE1-4FF7-BB64-6935A3D2F251}" srcOrd="1" destOrd="0" presId="urn:microsoft.com/office/officeart/2005/8/layout/hList9#1"/>
    <dgm:cxn modelId="{52DC53F7-5F36-49FB-B75C-186380E3A25D}" type="presParOf" srcId="{0C68EF0F-9BE1-4FF7-BB64-6935A3D2F251}" destId="{893A6688-E673-40E2-9A13-A02749399830}" srcOrd="0" destOrd="0" presId="urn:microsoft.com/office/officeart/2005/8/layout/hList9#1"/>
    <dgm:cxn modelId="{3178E999-C897-4513-BF7E-A2805179F97F}" type="presParOf" srcId="{0C68EF0F-9BE1-4FF7-BB64-6935A3D2F251}" destId="{2D38337A-A76B-40BD-86D4-3E6F3AE50FE2}" srcOrd="1" destOrd="0" presId="urn:microsoft.com/office/officeart/2005/8/layout/hList9#1"/>
    <dgm:cxn modelId="{A886D8F5-E51A-4EC5-A89B-E3FFA7DF52A6}" type="presParOf" srcId="{A713C800-0C97-4AA4-9BF8-145845E8E7D0}" destId="{718F9F26-BDF2-4425-B4E5-28498C459299}" srcOrd="2" destOrd="0" presId="urn:microsoft.com/office/officeart/2005/8/layout/hList9#1"/>
    <dgm:cxn modelId="{D9419DA6-B246-42E7-B4AF-C78446956BC7}" type="presParOf" srcId="{718F9F26-BDF2-4425-B4E5-28498C459299}" destId="{3BA92529-E248-406F-BA30-2A0D7B0F83C9}" srcOrd="0" destOrd="0" presId="urn:microsoft.com/office/officeart/2005/8/layout/hList9#1"/>
    <dgm:cxn modelId="{4BAB168C-1DFD-4FB9-AFE7-A184208C8429}" type="presParOf" srcId="{718F9F26-BDF2-4425-B4E5-28498C459299}" destId="{7558392B-10C7-4901-9B2C-A3CF182399F6}" srcOrd="1" destOrd="0" presId="urn:microsoft.com/office/officeart/2005/8/layout/hList9#1"/>
    <dgm:cxn modelId="{0487784B-2EF4-48D2-8E89-F20A99041C97}" type="presParOf" srcId="{A713C800-0C97-4AA4-9BF8-145845E8E7D0}" destId="{FF7495EC-804D-4997-AADA-BE8D2F5759C7}" srcOrd="3" destOrd="0" presId="urn:microsoft.com/office/officeart/2005/8/layout/hList9#1"/>
    <dgm:cxn modelId="{8C73C28E-BE09-4D8A-9140-20B1A49D3CE8}" type="presParOf" srcId="{FF7495EC-804D-4997-AADA-BE8D2F5759C7}" destId="{213FCFFD-A481-42CF-A47C-077C9C799D99}" srcOrd="0" destOrd="0" presId="urn:microsoft.com/office/officeart/2005/8/layout/hList9#1"/>
    <dgm:cxn modelId="{23E10BB0-0307-47F5-A089-86676D9EFD61}" type="presParOf" srcId="{FF7495EC-804D-4997-AADA-BE8D2F5759C7}" destId="{CA9E51B4-9DE5-423A-8297-40AD9152606B}" srcOrd="1" destOrd="0" presId="urn:microsoft.com/office/officeart/2005/8/layout/hList9#1"/>
    <dgm:cxn modelId="{CE103894-ED18-45E7-8E1E-A7F791DD6985}" type="presParOf" srcId="{A713C800-0C97-4AA4-9BF8-145845E8E7D0}" destId="{54F49A6B-969B-4865-A1EF-205B47BC0DD8}" srcOrd="4" destOrd="0" presId="urn:microsoft.com/office/officeart/2005/8/layout/hList9#1"/>
    <dgm:cxn modelId="{0114307B-3079-42BE-8F7D-5478D37DC4E4}" type="presParOf" srcId="{54F49A6B-969B-4865-A1EF-205B47BC0DD8}" destId="{4BBDE4E8-2A40-4E7F-BC26-0C1C1729BCE8}" srcOrd="0" destOrd="0" presId="urn:microsoft.com/office/officeart/2005/8/layout/hList9#1"/>
    <dgm:cxn modelId="{FF43E1EB-D029-4C14-8D7E-D7FE1BF4CBAA}" type="presParOf" srcId="{54F49A6B-969B-4865-A1EF-205B47BC0DD8}" destId="{21CA192F-7A15-4062-B939-4AF16958D612}" srcOrd="1" destOrd="0" presId="urn:microsoft.com/office/officeart/2005/8/layout/hList9#1"/>
    <dgm:cxn modelId="{BA5EBDB9-B72E-48A7-916E-0402DDF935ED}" type="presParOf" srcId="{57168D70-FC46-4BEB-847C-E8452693BD90}" destId="{0EB8877C-6008-4695-931B-2B9801607AC9}" srcOrd="17" destOrd="0" presId="urn:microsoft.com/office/officeart/2005/8/layout/hList9#1"/>
    <dgm:cxn modelId="{8720AF05-9F8D-4F34-A3AC-E0EF8BEB8AD7}" type="presParOf" srcId="{57168D70-FC46-4BEB-847C-E8452693BD90}" destId="{C3BB6B22-B8FB-4872-A7C5-0F918FA8D63B}" srcOrd="18" destOrd="0" presId="urn:microsoft.com/office/officeart/2005/8/layout/hList9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90BAF0-6278-4637-A427-1FFD83328C9F}" type="doc">
      <dgm:prSet loTypeId="urn:microsoft.com/office/officeart/2005/8/layout/radial4#1" loCatId="relationship" qsTypeId="urn:microsoft.com/office/officeart/2005/8/quickstyle/simple1#3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DB8A44C2-427C-4E5F-97C4-CC84459BAC46}">
      <dgm:prSet phldrT="[文本]"/>
      <dgm:spPr/>
      <dgm:t>
        <a:bodyPr/>
        <a:lstStyle/>
        <a:p>
          <a:r>
            <a:rPr lang="zh-CN" altLang="en-US" dirty="0"/>
            <a:t>全面感知网络建设</a:t>
          </a:r>
        </a:p>
      </dgm:t>
    </dgm:pt>
    <dgm:pt modelId="{7D48E6F0-16AC-4F39-80D4-2FC1A71319B9}" type="parTrans" cxnId="{61C834EE-ECF0-4BE3-B0CB-78DF0CB99E3F}">
      <dgm:prSet/>
      <dgm:spPr/>
      <dgm:t>
        <a:bodyPr/>
        <a:lstStyle/>
        <a:p>
          <a:endParaRPr lang="zh-CN" altLang="en-US"/>
        </a:p>
      </dgm:t>
    </dgm:pt>
    <dgm:pt modelId="{85838217-EFD9-44DE-AF5B-601C6810731E}" type="sibTrans" cxnId="{61C834EE-ECF0-4BE3-B0CB-78DF0CB99E3F}">
      <dgm:prSet/>
      <dgm:spPr/>
      <dgm:t>
        <a:bodyPr/>
        <a:lstStyle/>
        <a:p>
          <a:endParaRPr lang="zh-CN" altLang="en-US"/>
        </a:p>
      </dgm:t>
    </dgm:pt>
    <dgm:pt modelId="{1452E6F1-4371-40EF-B5D6-559A15DC5AB0}">
      <dgm:prSet phldrT="[文本]"/>
      <dgm:spPr/>
      <dgm:t>
        <a:bodyPr/>
        <a:lstStyle/>
        <a:p>
          <a:r>
            <a:rPr lang="zh-CN" altLang="en-US" dirty="0">
              <a:sym typeface="+mn-ea"/>
            </a:rPr>
            <a:t>火灾自动报警系统联网</a:t>
          </a:r>
          <a:endParaRPr lang="zh-CN" altLang="en-US" dirty="0"/>
        </a:p>
      </dgm:t>
    </dgm:pt>
    <dgm:pt modelId="{1C8B46E4-4528-4A57-94C8-26B3F457B8A5}" type="parTrans" cxnId="{006D7B89-C170-48B5-BA75-B3E38074F2EB}">
      <dgm:prSet/>
      <dgm:spPr/>
      <dgm:t>
        <a:bodyPr/>
        <a:lstStyle/>
        <a:p>
          <a:endParaRPr lang="zh-CN" altLang="en-US"/>
        </a:p>
      </dgm:t>
    </dgm:pt>
    <dgm:pt modelId="{3122DAD6-023E-4B52-8979-108947748A54}" type="sibTrans" cxnId="{006D7B89-C170-48B5-BA75-B3E38074F2EB}">
      <dgm:prSet/>
      <dgm:spPr/>
      <dgm:t>
        <a:bodyPr/>
        <a:lstStyle/>
        <a:p>
          <a:endParaRPr lang="zh-CN" altLang="en-US"/>
        </a:p>
      </dgm:t>
    </dgm:pt>
    <dgm:pt modelId="{9A3BFC5A-1CDB-4CAA-90A0-C739728B7B69}">
      <dgm:prSet phldrT="[文本]"/>
      <dgm:spPr/>
      <dgm:t>
        <a:bodyPr/>
        <a:lstStyle/>
        <a:p>
          <a:r>
            <a:rPr lang="zh-CN" altLang="en-US" dirty="0"/>
            <a:t>水压液位感知系统</a:t>
          </a:r>
        </a:p>
      </dgm:t>
    </dgm:pt>
    <dgm:pt modelId="{3937B1EB-18BF-48C2-B220-5519A1E4E4D3}" type="parTrans" cxnId="{EEDA07CF-C6A7-46E7-B7A0-93565CB9F4E5}">
      <dgm:prSet/>
      <dgm:spPr/>
      <dgm:t>
        <a:bodyPr/>
        <a:lstStyle/>
        <a:p>
          <a:endParaRPr lang="zh-CN" altLang="en-US"/>
        </a:p>
      </dgm:t>
    </dgm:pt>
    <dgm:pt modelId="{11E284B6-C344-4A32-95EB-BD7C9F7494F9}" type="sibTrans" cxnId="{EEDA07CF-C6A7-46E7-B7A0-93565CB9F4E5}">
      <dgm:prSet/>
      <dgm:spPr/>
      <dgm:t>
        <a:bodyPr/>
        <a:lstStyle/>
        <a:p>
          <a:endParaRPr lang="zh-CN" altLang="en-US"/>
        </a:p>
      </dgm:t>
    </dgm:pt>
    <dgm:pt modelId="{26FB95BC-D04C-4632-8227-9403F537AA59}">
      <dgm:prSet phldrT="[文本]"/>
      <dgm:spPr/>
      <dgm:t>
        <a:bodyPr/>
        <a:lstStyle/>
        <a:p>
          <a:r>
            <a:rPr lang="zh-CN" altLang="en-US" dirty="0"/>
            <a:t>电瓶车入户检测系统</a:t>
          </a:r>
        </a:p>
      </dgm:t>
    </dgm:pt>
    <dgm:pt modelId="{03456DD6-0426-4E0C-B200-BEF7C16AAE04}" type="parTrans" cxnId="{72D07CBA-B773-41D6-A1E6-CD44B26650B1}">
      <dgm:prSet/>
      <dgm:spPr/>
      <dgm:t>
        <a:bodyPr/>
        <a:lstStyle/>
        <a:p>
          <a:endParaRPr lang="zh-CN" altLang="en-US"/>
        </a:p>
      </dgm:t>
    </dgm:pt>
    <dgm:pt modelId="{CD61CC1D-34F7-456C-84E9-14669ED00807}" type="sibTrans" cxnId="{72D07CBA-B773-41D6-A1E6-CD44B26650B1}">
      <dgm:prSet/>
      <dgm:spPr/>
      <dgm:t>
        <a:bodyPr/>
        <a:lstStyle/>
        <a:p>
          <a:endParaRPr lang="zh-CN" altLang="en-US"/>
        </a:p>
      </dgm:t>
    </dgm:pt>
    <dgm:pt modelId="{6FE686A1-7707-4F7F-A866-301058EA166A}">
      <dgm:prSet/>
      <dgm:spPr/>
      <dgm:t>
        <a:bodyPr/>
        <a:lstStyle/>
        <a:p>
          <a:r>
            <a:rPr lang="zh-CN" altLang="en-US" dirty="0"/>
            <a:t>智慧水表</a:t>
          </a:r>
        </a:p>
      </dgm:t>
    </dgm:pt>
    <dgm:pt modelId="{9B2F8CA7-327B-428F-9FD2-16E973F5B8CF}" type="parTrans" cxnId="{A5595745-C2E3-4539-97FB-B4B0FA475193}">
      <dgm:prSet/>
      <dgm:spPr/>
      <dgm:t>
        <a:bodyPr/>
        <a:lstStyle/>
        <a:p>
          <a:endParaRPr lang="zh-CN" altLang="en-US"/>
        </a:p>
      </dgm:t>
    </dgm:pt>
    <dgm:pt modelId="{31009386-7599-4E1E-A218-331D42C64E7E}" type="sibTrans" cxnId="{A5595745-C2E3-4539-97FB-B4B0FA475193}">
      <dgm:prSet/>
      <dgm:spPr/>
      <dgm:t>
        <a:bodyPr/>
        <a:lstStyle/>
        <a:p>
          <a:endParaRPr lang="zh-CN" altLang="en-US"/>
        </a:p>
      </dgm:t>
    </dgm:pt>
    <dgm:pt modelId="{FBDC8055-3F73-4C9C-86A2-4C2778E24D5F}">
      <dgm:prSet/>
      <dgm:spPr/>
      <dgm:t>
        <a:bodyPr/>
        <a:lstStyle/>
        <a:p>
          <a:r>
            <a:rPr lang="zh-CN" altLang="en-US" dirty="0">
              <a:sym typeface="+mn-ea"/>
            </a:rPr>
            <a:t>智慧开关</a:t>
          </a:r>
          <a:endParaRPr lang="zh-CN" altLang="en-US" dirty="0"/>
        </a:p>
      </dgm:t>
    </dgm:pt>
    <dgm:pt modelId="{360CFD9B-9126-43D2-A768-69D09BBBCDD1}" type="parTrans" cxnId="{A041C20A-79BC-47E1-BFD3-E46C3DEA85A2}">
      <dgm:prSet/>
      <dgm:spPr/>
      <dgm:t>
        <a:bodyPr/>
        <a:lstStyle/>
        <a:p>
          <a:endParaRPr lang="zh-CN" altLang="en-US"/>
        </a:p>
      </dgm:t>
    </dgm:pt>
    <dgm:pt modelId="{0BE9CC5A-71CE-498B-8588-CC396C3840AE}" type="sibTrans" cxnId="{A041C20A-79BC-47E1-BFD3-E46C3DEA85A2}">
      <dgm:prSet/>
      <dgm:spPr/>
      <dgm:t>
        <a:bodyPr/>
        <a:lstStyle/>
        <a:p>
          <a:endParaRPr lang="zh-CN" altLang="en-US"/>
        </a:p>
      </dgm:t>
    </dgm:pt>
    <dgm:pt modelId="{61631D3F-34F5-4C3C-A084-DDFE5660A337}">
      <dgm:prSet/>
      <dgm:spPr/>
      <dgm:t>
        <a:bodyPr/>
        <a:lstStyle/>
        <a:p>
          <a:r>
            <a:rPr lang="zh-CN" altLang="en-US" dirty="0"/>
            <a:t>室外消火栓系统</a:t>
          </a:r>
        </a:p>
      </dgm:t>
    </dgm:pt>
    <dgm:pt modelId="{30DF4F4C-7351-406B-8F04-B879F8363D84}" type="parTrans" cxnId="{38876283-B5B6-47FF-B40D-F672864C1B77}">
      <dgm:prSet/>
      <dgm:spPr/>
      <dgm:t>
        <a:bodyPr/>
        <a:lstStyle/>
        <a:p>
          <a:endParaRPr lang="zh-CN" altLang="en-US"/>
        </a:p>
      </dgm:t>
    </dgm:pt>
    <dgm:pt modelId="{B0DC1349-9F1C-4815-9A56-77F1C64880FD}" type="sibTrans" cxnId="{38876283-B5B6-47FF-B40D-F672864C1B77}">
      <dgm:prSet/>
      <dgm:spPr/>
      <dgm:t>
        <a:bodyPr/>
        <a:lstStyle/>
        <a:p>
          <a:endParaRPr lang="zh-CN" altLang="en-US"/>
        </a:p>
      </dgm:t>
    </dgm:pt>
    <dgm:pt modelId="{1EA7AC2A-BA5B-45DC-8D1E-6918E4CD2520}">
      <dgm:prSet/>
      <dgm:spPr/>
      <dgm:t>
        <a:bodyPr/>
        <a:lstStyle/>
        <a:p>
          <a:r>
            <a:rPr lang="zh-CN" altLang="en-US" dirty="0"/>
            <a:t>视频监控</a:t>
          </a:r>
        </a:p>
      </dgm:t>
    </dgm:pt>
    <dgm:pt modelId="{AB7D20AD-BFE8-4887-938A-0AF1B3D1E490}" type="parTrans" cxnId="{7A70D72A-E415-46F3-A2B9-61A0F9D7B900}">
      <dgm:prSet/>
      <dgm:spPr/>
      <dgm:t>
        <a:bodyPr/>
        <a:lstStyle/>
        <a:p>
          <a:endParaRPr lang="zh-CN" altLang="en-US"/>
        </a:p>
      </dgm:t>
    </dgm:pt>
    <dgm:pt modelId="{3FA2F077-F89E-4FB4-8B48-75FE03A89541}" type="sibTrans" cxnId="{7A70D72A-E415-46F3-A2B9-61A0F9D7B900}">
      <dgm:prSet/>
      <dgm:spPr/>
      <dgm:t>
        <a:bodyPr/>
        <a:lstStyle/>
        <a:p>
          <a:endParaRPr lang="zh-CN" altLang="en-US"/>
        </a:p>
      </dgm:t>
    </dgm:pt>
    <dgm:pt modelId="{0275FFF5-DDE6-4453-9EB5-2B231606C1CB}">
      <dgm:prSet/>
      <dgm:spPr/>
      <dgm:t>
        <a:bodyPr/>
        <a:lstStyle/>
        <a:p>
          <a:r>
            <a:rPr lang="zh-CN" altLang="en-US" dirty="0"/>
            <a:t>烟感感知网</a:t>
          </a:r>
        </a:p>
      </dgm:t>
    </dgm:pt>
    <dgm:pt modelId="{720E89C0-9856-423F-983B-E1C7282EEB39}" type="parTrans" cxnId="{3D64D7A5-5569-49BA-B021-E9F392CDFBC7}">
      <dgm:prSet/>
      <dgm:spPr/>
      <dgm:t>
        <a:bodyPr/>
        <a:lstStyle/>
        <a:p>
          <a:endParaRPr lang="zh-CN" altLang="en-US"/>
        </a:p>
      </dgm:t>
    </dgm:pt>
    <dgm:pt modelId="{BC3BA848-7B3D-4498-AACA-CC708C8CA660}" type="sibTrans" cxnId="{3D64D7A5-5569-49BA-B021-E9F392CDFBC7}">
      <dgm:prSet/>
      <dgm:spPr/>
      <dgm:t>
        <a:bodyPr/>
        <a:lstStyle/>
        <a:p>
          <a:endParaRPr lang="zh-CN" altLang="en-US"/>
        </a:p>
      </dgm:t>
    </dgm:pt>
    <dgm:pt modelId="{E237A687-B242-478E-A763-92BF6B5809F1}">
      <dgm:prSet/>
      <dgm:spPr/>
      <dgm:t>
        <a:bodyPr/>
        <a:lstStyle/>
        <a:p>
          <a:r>
            <a:rPr lang="zh-CN" altLang="en-US" dirty="0"/>
            <a:t>燃气感知网</a:t>
          </a:r>
        </a:p>
      </dgm:t>
    </dgm:pt>
    <dgm:pt modelId="{3D08C55A-D593-4D89-A1DF-EAAB03B4E7E3}" type="parTrans" cxnId="{A563D4D9-FDCB-45B1-A4BC-FD48F888D790}">
      <dgm:prSet/>
      <dgm:spPr/>
      <dgm:t>
        <a:bodyPr/>
        <a:lstStyle/>
        <a:p>
          <a:endParaRPr lang="zh-CN" altLang="en-US"/>
        </a:p>
      </dgm:t>
    </dgm:pt>
    <dgm:pt modelId="{34E2E80A-7B88-4CCC-A4D7-D242FAA3525A}" type="sibTrans" cxnId="{A563D4D9-FDCB-45B1-A4BC-FD48F888D790}">
      <dgm:prSet/>
      <dgm:spPr/>
      <dgm:t>
        <a:bodyPr/>
        <a:lstStyle/>
        <a:p>
          <a:endParaRPr lang="zh-CN" altLang="en-US"/>
        </a:p>
      </dgm:t>
    </dgm:pt>
    <dgm:pt modelId="{4A935AE3-8431-4885-B3DE-F716B662ACBF}" type="pres">
      <dgm:prSet presAssocID="{5A90BAF0-6278-4637-A427-1FFD83328C9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4B49A1F-03F5-40DC-A293-0ECEB87D5082}" type="pres">
      <dgm:prSet presAssocID="{DB8A44C2-427C-4E5F-97C4-CC84459BAC46}" presName="centerShape" presStyleLbl="node0" presStyleIdx="0" presStyleCnt="1"/>
      <dgm:spPr/>
    </dgm:pt>
    <dgm:pt modelId="{0FAFFCFB-52C6-452D-BDD2-B2433F1B0197}" type="pres">
      <dgm:prSet presAssocID="{1C8B46E4-4528-4A57-94C8-26B3F457B8A5}" presName="parTrans" presStyleLbl="bgSibTrans2D1" presStyleIdx="0" presStyleCnt="9"/>
      <dgm:spPr/>
    </dgm:pt>
    <dgm:pt modelId="{85D8B76C-05D1-4272-82B5-F2E42BBE768D}" type="pres">
      <dgm:prSet presAssocID="{1452E6F1-4371-40EF-B5D6-559A15DC5AB0}" presName="node" presStyleLbl="node1" presStyleIdx="0" presStyleCnt="9">
        <dgm:presLayoutVars>
          <dgm:bulletEnabled val="1"/>
        </dgm:presLayoutVars>
      </dgm:prSet>
      <dgm:spPr/>
    </dgm:pt>
    <dgm:pt modelId="{1D625873-9764-46B3-A4FE-2DC8FE1DA6D6}" type="pres">
      <dgm:prSet presAssocID="{3937B1EB-18BF-48C2-B220-5519A1E4E4D3}" presName="parTrans" presStyleLbl="bgSibTrans2D1" presStyleIdx="1" presStyleCnt="9"/>
      <dgm:spPr/>
    </dgm:pt>
    <dgm:pt modelId="{15E740BA-29D9-4934-B770-341AA9DE69A0}" type="pres">
      <dgm:prSet presAssocID="{9A3BFC5A-1CDB-4CAA-90A0-C739728B7B69}" presName="node" presStyleLbl="node1" presStyleIdx="1" presStyleCnt="9">
        <dgm:presLayoutVars>
          <dgm:bulletEnabled val="1"/>
        </dgm:presLayoutVars>
      </dgm:prSet>
      <dgm:spPr/>
    </dgm:pt>
    <dgm:pt modelId="{3DB8C9B3-7FA3-4982-9F86-F6ED35DD325E}" type="pres">
      <dgm:prSet presAssocID="{03456DD6-0426-4E0C-B200-BEF7C16AAE04}" presName="parTrans" presStyleLbl="bgSibTrans2D1" presStyleIdx="2" presStyleCnt="9"/>
      <dgm:spPr/>
    </dgm:pt>
    <dgm:pt modelId="{CD93BA7C-7449-46FA-9145-1A59D0534584}" type="pres">
      <dgm:prSet presAssocID="{26FB95BC-D04C-4632-8227-9403F537AA59}" presName="node" presStyleLbl="node1" presStyleIdx="2" presStyleCnt="9">
        <dgm:presLayoutVars>
          <dgm:bulletEnabled val="1"/>
        </dgm:presLayoutVars>
      </dgm:prSet>
      <dgm:spPr/>
    </dgm:pt>
    <dgm:pt modelId="{00592E4A-5ABA-4D03-A391-4994503A763B}" type="pres">
      <dgm:prSet presAssocID="{3D08C55A-D593-4D89-A1DF-EAAB03B4E7E3}" presName="parTrans" presStyleLbl="bgSibTrans2D1" presStyleIdx="3" presStyleCnt="9"/>
      <dgm:spPr/>
    </dgm:pt>
    <dgm:pt modelId="{2B8A78EF-AEEC-4CDC-8478-3BCC702F944C}" type="pres">
      <dgm:prSet presAssocID="{E237A687-B242-478E-A763-92BF6B5809F1}" presName="node" presStyleLbl="node1" presStyleIdx="3" presStyleCnt="9">
        <dgm:presLayoutVars>
          <dgm:bulletEnabled val="1"/>
        </dgm:presLayoutVars>
      </dgm:prSet>
      <dgm:spPr/>
    </dgm:pt>
    <dgm:pt modelId="{6BB2D190-749A-4652-AD32-3DBAB8BDAB81}" type="pres">
      <dgm:prSet presAssocID="{720E89C0-9856-423F-983B-E1C7282EEB39}" presName="parTrans" presStyleLbl="bgSibTrans2D1" presStyleIdx="4" presStyleCnt="9"/>
      <dgm:spPr/>
    </dgm:pt>
    <dgm:pt modelId="{543B3BFA-B2C2-46FE-A6B1-AD3E60BEDF95}" type="pres">
      <dgm:prSet presAssocID="{0275FFF5-DDE6-4453-9EB5-2B231606C1CB}" presName="node" presStyleLbl="node1" presStyleIdx="4" presStyleCnt="9">
        <dgm:presLayoutVars>
          <dgm:bulletEnabled val="1"/>
        </dgm:presLayoutVars>
      </dgm:prSet>
      <dgm:spPr/>
    </dgm:pt>
    <dgm:pt modelId="{987B9AC4-6A38-4DEE-91C4-AA241DAAD495}" type="pres">
      <dgm:prSet presAssocID="{AB7D20AD-BFE8-4887-938A-0AF1B3D1E490}" presName="parTrans" presStyleLbl="bgSibTrans2D1" presStyleIdx="5" presStyleCnt="9"/>
      <dgm:spPr/>
    </dgm:pt>
    <dgm:pt modelId="{84634F63-097E-4EC0-9E4F-56C2E0A55EE8}" type="pres">
      <dgm:prSet presAssocID="{1EA7AC2A-BA5B-45DC-8D1E-6918E4CD2520}" presName="node" presStyleLbl="node1" presStyleIdx="5" presStyleCnt="9">
        <dgm:presLayoutVars>
          <dgm:bulletEnabled val="1"/>
        </dgm:presLayoutVars>
      </dgm:prSet>
      <dgm:spPr/>
    </dgm:pt>
    <dgm:pt modelId="{866020E9-E088-405A-8FAE-6AF8853DE4D3}" type="pres">
      <dgm:prSet presAssocID="{30DF4F4C-7351-406B-8F04-B879F8363D84}" presName="parTrans" presStyleLbl="bgSibTrans2D1" presStyleIdx="6" presStyleCnt="9"/>
      <dgm:spPr/>
    </dgm:pt>
    <dgm:pt modelId="{CC0BDF96-E12A-4000-A923-266437728148}" type="pres">
      <dgm:prSet presAssocID="{61631D3F-34F5-4C3C-A084-DDFE5660A337}" presName="node" presStyleLbl="node1" presStyleIdx="6" presStyleCnt="9">
        <dgm:presLayoutVars>
          <dgm:bulletEnabled val="1"/>
        </dgm:presLayoutVars>
      </dgm:prSet>
      <dgm:spPr/>
    </dgm:pt>
    <dgm:pt modelId="{6633FAE3-5FC7-4DAC-B64F-949C06F9509C}" type="pres">
      <dgm:prSet presAssocID="{360CFD9B-9126-43D2-A768-69D09BBBCDD1}" presName="parTrans" presStyleLbl="bgSibTrans2D1" presStyleIdx="7" presStyleCnt="9"/>
      <dgm:spPr/>
    </dgm:pt>
    <dgm:pt modelId="{6E51FF3B-3605-4A57-A694-F953E3D70C50}" type="pres">
      <dgm:prSet presAssocID="{FBDC8055-3F73-4C9C-86A2-4C2778E24D5F}" presName="node" presStyleLbl="node1" presStyleIdx="7" presStyleCnt="9">
        <dgm:presLayoutVars>
          <dgm:bulletEnabled val="1"/>
        </dgm:presLayoutVars>
      </dgm:prSet>
      <dgm:spPr/>
    </dgm:pt>
    <dgm:pt modelId="{4BBF3408-9301-405F-967F-50A7845939BD}" type="pres">
      <dgm:prSet presAssocID="{9B2F8CA7-327B-428F-9FD2-16E973F5B8CF}" presName="parTrans" presStyleLbl="bgSibTrans2D1" presStyleIdx="8" presStyleCnt="9"/>
      <dgm:spPr/>
    </dgm:pt>
    <dgm:pt modelId="{23A15AC6-6431-4B66-8262-413CE5A9CE65}" type="pres">
      <dgm:prSet presAssocID="{6FE686A1-7707-4F7F-A866-301058EA166A}" presName="node" presStyleLbl="node1" presStyleIdx="8" presStyleCnt="9" custRadScaleRad="99882" custRadScaleInc="2918">
        <dgm:presLayoutVars>
          <dgm:bulletEnabled val="1"/>
        </dgm:presLayoutVars>
      </dgm:prSet>
      <dgm:spPr/>
    </dgm:pt>
  </dgm:ptLst>
  <dgm:cxnLst>
    <dgm:cxn modelId="{A041C20A-79BC-47E1-BFD3-E46C3DEA85A2}" srcId="{DB8A44C2-427C-4E5F-97C4-CC84459BAC46}" destId="{FBDC8055-3F73-4C9C-86A2-4C2778E24D5F}" srcOrd="7" destOrd="0" parTransId="{360CFD9B-9126-43D2-A768-69D09BBBCDD1}" sibTransId="{0BE9CC5A-71CE-498B-8588-CC396C3840AE}"/>
    <dgm:cxn modelId="{95DC211A-D953-45ED-A69E-35AFA7089A6D}" type="presOf" srcId="{30DF4F4C-7351-406B-8F04-B879F8363D84}" destId="{866020E9-E088-405A-8FAE-6AF8853DE4D3}" srcOrd="0" destOrd="0" presId="urn:microsoft.com/office/officeart/2005/8/layout/radial4#1"/>
    <dgm:cxn modelId="{7A70D72A-E415-46F3-A2B9-61A0F9D7B900}" srcId="{DB8A44C2-427C-4E5F-97C4-CC84459BAC46}" destId="{1EA7AC2A-BA5B-45DC-8D1E-6918E4CD2520}" srcOrd="5" destOrd="0" parTransId="{AB7D20AD-BFE8-4887-938A-0AF1B3D1E490}" sibTransId="{3FA2F077-F89E-4FB4-8B48-75FE03A89541}"/>
    <dgm:cxn modelId="{0BAEAD3B-4496-4843-8ECC-58BB8CF8CF6D}" type="presOf" srcId="{3D08C55A-D593-4D89-A1DF-EAAB03B4E7E3}" destId="{00592E4A-5ABA-4D03-A391-4994503A763B}" srcOrd="0" destOrd="0" presId="urn:microsoft.com/office/officeart/2005/8/layout/radial4#1"/>
    <dgm:cxn modelId="{76968E61-CB30-4C73-8762-E633A28771DB}" type="presOf" srcId="{FBDC8055-3F73-4C9C-86A2-4C2778E24D5F}" destId="{6E51FF3B-3605-4A57-A694-F953E3D70C50}" srcOrd="0" destOrd="0" presId="urn:microsoft.com/office/officeart/2005/8/layout/radial4#1"/>
    <dgm:cxn modelId="{3979D361-FD29-40A0-9CD7-8A2CB4618CB3}" type="presOf" srcId="{9A3BFC5A-1CDB-4CAA-90A0-C739728B7B69}" destId="{15E740BA-29D9-4934-B770-341AA9DE69A0}" srcOrd="0" destOrd="0" presId="urn:microsoft.com/office/officeart/2005/8/layout/radial4#1"/>
    <dgm:cxn modelId="{EBE40C42-8FAE-4760-9C29-6D6EC8BC124C}" type="presOf" srcId="{6FE686A1-7707-4F7F-A866-301058EA166A}" destId="{23A15AC6-6431-4B66-8262-413CE5A9CE65}" srcOrd="0" destOrd="0" presId="urn:microsoft.com/office/officeart/2005/8/layout/radial4#1"/>
    <dgm:cxn modelId="{A5595745-C2E3-4539-97FB-B4B0FA475193}" srcId="{DB8A44C2-427C-4E5F-97C4-CC84459BAC46}" destId="{6FE686A1-7707-4F7F-A866-301058EA166A}" srcOrd="8" destOrd="0" parTransId="{9B2F8CA7-327B-428F-9FD2-16E973F5B8CF}" sibTransId="{31009386-7599-4E1E-A218-331D42C64E7E}"/>
    <dgm:cxn modelId="{6A79546C-0913-4473-A1EB-E8245ED4BDEB}" type="presOf" srcId="{AB7D20AD-BFE8-4887-938A-0AF1B3D1E490}" destId="{987B9AC4-6A38-4DEE-91C4-AA241DAAD495}" srcOrd="0" destOrd="0" presId="urn:microsoft.com/office/officeart/2005/8/layout/radial4#1"/>
    <dgm:cxn modelId="{3D65826D-8E84-4874-AB55-9899A27E7E9D}" type="presOf" srcId="{03456DD6-0426-4E0C-B200-BEF7C16AAE04}" destId="{3DB8C9B3-7FA3-4982-9F86-F6ED35DD325E}" srcOrd="0" destOrd="0" presId="urn:microsoft.com/office/officeart/2005/8/layout/radial4#1"/>
    <dgm:cxn modelId="{D3704A72-63BC-4CFA-9C91-19A2C6D881B3}" type="presOf" srcId="{61631D3F-34F5-4C3C-A084-DDFE5660A337}" destId="{CC0BDF96-E12A-4000-A923-266437728148}" srcOrd="0" destOrd="0" presId="urn:microsoft.com/office/officeart/2005/8/layout/radial4#1"/>
    <dgm:cxn modelId="{F92C585A-C039-4F29-A5C7-C05A68D7A43E}" type="presOf" srcId="{26FB95BC-D04C-4632-8227-9403F537AA59}" destId="{CD93BA7C-7449-46FA-9145-1A59D0534584}" srcOrd="0" destOrd="0" presId="urn:microsoft.com/office/officeart/2005/8/layout/radial4#1"/>
    <dgm:cxn modelId="{38876283-B5B6-47FF-B40D-F672864C1B77}" srcId="{DB8A44C2-427C-4E5F-97C4-CC84459BAC46}" destId="{61631D3F-34F5-4C3C-A084-DDFE5660A337}" srcOrd="6" destOrd="0" parTransId="{30DF4F4C-7351-406B-8F04-B879F8363D84}" sibTransId="{B0DC1349-9F1C-4815-9A56-77F1C64880FD}"/>
    <dgm:cxn modelId="{006D7B89-C170-48B5-BA75-B3E38074F2EB}" srcId="{DB8A44C2-427C-4E5F-97C4-CC84459BAC46}" destId="{1452E6F1-4371-40EF-B5D6-559A15DC5AB0}" srcOrd="0" destOrd="0" parTransId="{1C8B46E4-4528-4A57-94C8-26B3F457B8A5}" sibTransId="{3122DAD6-023E-4B52-8979-108947748A54}"/>
    <dgm:cxn modelId="{040B6A9B-2C4D-48BF-A274-61EE8B1A84AA}" type="presOf" srcId="{1EA7AC2A-BA5B-45DC-8D1E-6918E4CD2520}" destId="{84634F63-097E-4EC0-9E4F-56C2E0A55EE8}" srcOrd="0" destOrd="0" presId="urn:microsoft.com/office/officeart/2005/8/layout/radial4#1"/>
    <dgm:cxn modelId="{FE4930A4-AC7B-496E-BB62-D0AB0B7C2047}" type="presOf" srcId="{1C8B46E4-4528-4A57-94C8-26B3F457B8A5}" destId="{0FAFFCFB-52C6-452D-BDD2-B2433F1B0197}" srcOrd="0" destOrd="0" presId="urn:microsoft.com/office/officeart/2005/8/layout/radial4#1"/>
    <dgm:cxn modelId="{5C9250A5-0C6B-4325-AFF5-4F9072AF49F9}" type="presOf" srcId="{3937B1EB-18BF-48C2-B220-5519A1E4E4D3}" destId="{1D625873-9764-46B3-A4FE-2DC8FE1DA6D6}" srcOrd="0" destOrd="0" presId="urn:microsoft.com/office/officeart/2005/8/layout/radial4#1"/>
    <dgm:cxn modelId="{3D64D7A5-5569-49BA-B021-E9F392CDFBC7}" srcId="{DB8A44C2-427C-4E5F-97C4-CC84459BAC46}" destId="{0275FFF5-DDE6-4453-9EB5-2B231606C1CB}" srcOrd="4" destOrd="0" parTransId="{720E89C0-9856-423F-983B-E1C7282EEB39}" sibTransId="{BC3BA848-7B3D-4498-AACA-CC708C8CA660}"/>
    <dgm:cxn modelId="{83E907B7-3DC7-4FB6-A258-039EB69FFD78}" type="presOf" srcId="{DB8A44C2-427C-4E5F-97C4-CC84459BAC46}" destId="{C4B49A1F-03F5-40DC-A293-0ECEB87D5082}" srcOrd="0" destOrd="0" presId="urn:microsoft.com/office/officeart/2005/8/layout/radial4#1"/>
    <dgm:cxn modelId="{72D07CBA-B773-41D6-A1E6-CD44B26650B1}" srcId="{DB8A44C2-427C-4E5F-97C4-CC84459BAC46}" destId="{26FB95BC-D04C-4632-8227-9403F537AA59}" srcOrd="2" destOrd="0" parTransId="{03456DD6-0426-4E0C-B200-BEF7C16AAE04}" sibTransId="{CD61CC1D-34F7-456C-84E9-14669ED00807}"/>
    <dgm:cxn modelId="{A3A494BC-74CB-4C8D-8665-F8D5A7423DE1}" type="presOf" srcId="{360CFD9B-9126-43D2-A768-69D09BBBCDD1}" destId="{6633FAE3-5FC7-4DAC-B64F-949C06F9509C}" srcOrd="0" destOrd="0" presId="urn:microsoft.com/office/officeart/2005/8/layout/radial4#1"/>
    <dgm:cxn modelId="{BE730CCA-A70F-4751-81AF-235E61D63C74}" type="presOf" srcId="{9B2F8CA7-327B-428F-9FD2-16E973F5B8CF}" destId="{4BBF3408-9301-405F-967F-50A7845939BD}" srcOrd="0" destOrd="0" presId="urn:microsoft.com/office/officeart/2005/8/layout/radial4#1"/>
    <dgm:cxn modelId="{EEDA07CF-C6A7-46E7-B7A0-93565CB9F4E5}" srcId="{DB8A44C2-427C-4E5F-97C4-CC84459BAC46}" destId="{9A3BFC5A-1CDB-4CAA-90A0-C739728B7B69}" srcOrd="1" destOrd="0" parTransId="{3937B1EB-18BF-48C2-B220-5519A1E4E4D3}" sibTransId="{11E284B6-C344-4A32-95EB-BD7C9F7494F9}"/>
    <dgm:cxn modelId="{71D9E4D6-2246-45D4-8049-983F11E88585}" type="presOf" srcId="{1452E6F1-4371-40EF-B5D6-559A15DC5AB0}" destId="{85D8B76C-05D1-4272-82B5-F2E42BBE768D}" srcOrd="0" destOrd="0" presId="urn:microsoft.com/office/officeart/2005/8/layout/radial4#1"/>
    <dgm:cxn modelId="{96BEEDD7-EB3F-4443-89FE-D8B20F52F7B5}" type="presOf" srcId="{5A90BAF0-6278-4637-A427-1FFD83328C9F}" destId="{4A935AE3-8431-4885-B3DE-F716B662ACBF}" srcOrd="0" destOrd="0" presId="urn:microsoft.com/office/officeart/2005/8/layout/radial4#1"/>
    <dgm:cxn modelId="{A563D4D9-FDCB-45B1-A4BC-FD48F888D790}" srcId="{DB8A44C2-427C-4E5F-97C4-CC84459BAC46}" destId="{E237A687-B242-478E-A763-92BF6B5809F1}" srcOrd="3" destOrd="0" parTransId="{3D08C55A-D593-4D89-A1DF-EAAB03B4E7E3}" sibTransId="{34E2E80A-7B88-4CCC-A4D7-D242FAA3525A}"/>
    <dgm:cxn modelId="{26FDC5DC-58CC-4C61-8266-A1FA3E9A31E8}" type="presOf" srcId="{0275FFF5-DDE6-4453-9EB5-2B231606C1CB}" destId="{543B3BFA-B2C2-46FE-A6B1-AD3E60BEDF95}" srcOrd="0" destOrd="0" presId="urn:microsoft.com/office/officeart/2005/8/layout/radial4#1"/>
    <dgm:cxn modelId="{1388B1E0-C8BA-439E-991B-8A9ED1CE522A}" type="presOf" srcId="{720E89C0-9856-423F-983B-E1C7282EEB39}" destId="{6BB2D190-749A-4652-AD32-3DBAB8BDAB81}" srcOrd="0" destOrd="0" presId="urn:microsoft.com/office/officeart/2005/8/layout/radial4#1"/>
    <dgm:cxn modelId="{61C834EE-ECF0-4BE3-B0CB-78DF0CB99E3F}" srcId="{5A90BAF0-6278-4637-A427-1FFD83328C9F}" destId="{DB8A44C2-427C-4E5F-97C4-CC84459BAC46}" srcOrd="0" destOrd="0" parTransId="{7D48E6F0-16AC-4F39-80D4-2FC1A71319B9}" sibTransId="{85838217-EFD9-44DE-AF5B-601C6810731E}"/>
    <dgm:cxn modelId="{9E3912F9-E42C-44C7-8925-5874F7939550}" type="presOf" srcId="{E237A687-B242-478E-A763-92BF6B5809F1}" destId="{2B8A78EF-AEEC-4CDC-8478-3BCC702F944C}" srcOrd="0" destOrd="0" presId="urn:microsoft.com/office/officeart/2005/8/layout/radial4#1"/>
    <dgm:cxn modelId="{1CBB78BD-FCE8-463C-A8FF-2DF2D902D128}" type="presParOf" srcId="{4A935AE3-8431-4885-B3DE-F716B662ACBF}" destId="{C4B49A1F-03F5-40DC-A293-0ECEB87D5082}" srcOrd="0" destOrd="0" presId="urn:microsoft.com/office/officeart/2005/8/layout/radial4#1"/>
    <dgm:cxn modelId="{47CA0AF1-6AB7-4FFD-B7F4-B67B31D1B3F4}" type="presParOf" srcId="{4A935AE3-8431-4885-B3DE-F716B662ACBF}" destId="{0FAFFCFB-52C6-452D-BDD2-B2433F1B0197}" srcOrd="1" destOrd="0" presId="urn:microsoft.com/office/officeart/2005/8/layout/radial4#1"/>
    <dgm:cxn modelId="{7634C9C4-5EB5-4DAC-9618-31408B42BD00}" type="presParOf" srcId="{4A935AE3-8431-4885-B3DE-F716B662ACBF}" destId="{85D8B76C-05D1-4272-82B5-F2E42BBE768D}" srcOrd="2" destOrd="0" presId="urn:microsoft.com/office/officeart/2005/8/layout/radial4#1"/>
    <dgm:cxn modelId="{22699ABB-192D-4E34-A1D0-99AD05E70902}" type="presParOf" srcId="{4A935AE3-8431-4885-B3DE-F716B662ACBF}" destId="{1D625873-9764-46B3-A4FE-2DC8FE1DA6D6}" srcOrd="3" destOrd="0" presId="urn:microsoft.com/office/officeart/2005/8/layout/radial4#1"/>
    <dgm:cxn modelId="{3DCD1A04-4394-4396-9873-C0E6F13CEF9F}" type="presParOf" srcId="{4A935AE3-8431-4885-B3DE-F716B662ACBF}" destId="{15E740BA-29D9-4934-B770-341AA9DE69A0}" srcOrd="4" destOrd="0" presId="urn:microsoft.com/office/officeart/2005/8/layout/radial4#1"/>
    <dgm:cxn modelId="{0E278675-45E6-4518-A26C-FF035DC61A31}" type="presParOf" srcId="{4A935AE3-8431-4885-B3DE-F716B662ACBF}" destId="{3DB8C9B3-7FA3-4982-9F86-F6ED35DD325E}" srcOrd="5" destOrd="0" presId="urn:microsoft.com/office/officeart/2005/8/layout/radial4#1"/>
    <dgm:cxn modelId="{E95EDC8E-0769-483F-B7FB-4E4DEC1442A8}" type="presParOf" srcId="{4A935AE3-8431-4885-B3DE-F716B662ACBF}" destId="{CD93BA7C-7449-46FA-9145-1A59D0534584}" srcOrd="6" destOrd="0" presId="urn:microsoft.com/office/officeart/2005/8/layout/radial4#1"/>
    <dgm:cxn modelId="{1D1E25EB-3305-4B4F-BC16-8AD12FD0823F}" type="presParOf" srcId="{4A935AE3-8431-4885-B3DE-F716B662ACBF}" destId="{00592E4A-5ABA-4D03-A391-4994503A763B}" srcOrd="7" destOrd="0" presId="urn:microsoft.com/office/officeart/2005/8/layout/radial4#1"/>
    <dgm:cxn modelId="{4A8AECA2-BD07-4566-920E-9634F64827EF}" type="presParOf" srcId="{4A935AE3-8431-4885-B3DE-F716B662ACBF}" destId="{2B8A78EF-AEEC-4CDC-8478-3BCC702F944C}" srcOrd="8" destOrd="0" presId="urn:microsoft.com/office/officeart/2005/8/layout/radial4#1"/>
    <dgm:cxn modelId="{41CB3358-32DC-431A-81BC-385E0AF4DCE2}" type="presParOf" srcId="{4A935AE3-8431-4885-B3DE-F716B662ACBF}" destId="{6BB2D190-749A-4652-AD32-3DBAB8BDAB81}" srcOrd="9" destOrd="0" presId="urn:microsoft.com/office/officeart/2005/8/layout/radial4#1"/>
    <dgm:cxn modelId="{E2F08330-C1C1-49BE-B783-5345C7E7DE5A}" type="presParOf" srcId="{4A935AE3-8431-4885-B3DE-F716B662ACBF}" destId="{543B3BFA-B2C2-46FE-A6B1-AD3E60BEDF95}" srcOrd="10" destOrd="0" presId="urn:microsoft.com/office/officeart/2005/8/layout/radial4#1"/>
    <dgm:cxn modelId="{BD502452-3F46-44FD-BC87-EE7A28E04C64}" type="presParOf" srcId="{4A935AE3-8431-4885-B3DE-F716B662ACBF}" destId="{987B9AC4-6A38-4DEE-91C4-AA241DAAD495}" srcOrd="11" destOrd="0" presId="urn:microsoft.com/office/officeart/2005/8/layout/radial4#1"/>
    <dgm:cxn modelId="{3B65BEB8-7629-44A9-AFF1-9B431B63483E}" type="presParOf" srcId="{4A935AE3-8431-4885-B3DE-F716B662ACBF}" destId="{84634F63-097E-4EC0-9E4F-56C2E0A55EE8}" srcOrd="12" destOrd="0" presId="urn:microsoft.com/office/officeart/2005/8/layout/radial4#1"/>
    <dgm:cxn modelId="{067EDD73-6959-4155-BE12-50168D2D85FD}" type="presParOf" srcId="{4A935AE3-8431-4885-B3DE-F716B662ACBF}" destId="{866020E9-E088-405A-8FAE-6AF8853DE4D3}" srcOrd="13" destOrd="0" presId="urn:microsoft.com/office/officeart/2005/8/layout/radial4#1"/>
    <dgm:cxn modelId="{40DC316F-E728-4F9D-9548-59EE7708E460}" type="presParOf" srcId="{4A935AE3-8431-4885-B3DE-F716B662ACBF}" destId="{CC0BDF96-E12A-4000-A923-266437728148}" srcOrd="14" destOrd="0" presId="urn:microsoft.com/office/officeart/2005/8/layout/radial4#1"/>
    <dgm:cxn modelId="{F7F73445-FEC4-4871-8D60-DE8B8A7B0725}" type="presParOf" srcId="{4A935AE3-8431-4885-B3DE-F716B662ACBF}" destId="{6633FAE3-5FC7-4DAC-B64F-949C06F9509C}" srcOrd="15" destOrd="0" presId="urn:microsoft.com/office/officeart/2005/8/layout/radial4#1"/>
    <dgm:cxn modelId="{14EAD22B-9951-4DBA-A2F3-25C66CDCED53}" type="presParOf" srcId="{4A935AE3-8431-4885-B3DE-F716B662ACBF}" destId="{6E51FF3B-3605-4A57-A694-F953E3D70C50}" srcOrd="16" destOrd="0" presId="urn:microsoft.com/office/officeart/2005/8/layout/radial4#1"/>
    <dgm:cxn modelId="{0DCE85FC-2A97-4551-B786-1871584829B7}" type="presParOf" srcId="{4A935AE3-8431-4885-B3DE-F716B662ACBF}" destId="{4BBF3408-9301-405F-967F-50A7845939BD}" srcOrd="17" destOrd="0" presId="urn:microsoft.com/office/officeart/2005/8/layout/radial4#1"/>
    <dgm:cxn modelId="{2519DA39-8397-4CAA-B837-118A1AA30C36}" type="presParOf" srcId="{4A935AE3-8431-4885-B3DE-F716B662ACBF}" destId="{23A15AC6-6431-4B66-8262-413CE5A9CE65}" srcOrd="18" destOrd="0" presId="urn:microsoft.com/office/officeart/2005/8/layout/radial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65B576-9921-4B5C-9D23-E223CAFDDDFC}">
      <dsp:nvSpPr>
        <dsp:cNvPr id="0" name=""/>
        <dsp:cNvSpPr/>
      </dsp:nvSpPr>
      <dsp:spPr>
        <a:xfrm>
          <a:off x="1660135" y="208250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液化气</a:t>
          </a:r>
        </a:p>
      </dsp:txBody>
      <dsp:txXfrm>
        <a:off x="1784092" y="208250"/>
        <a:ext cx="650773" cy="516744"/>
      </dsp:txXfrm>
    </dsp:sp>
    <dsp:sp modelId="{704A25D6-417F-460F-8847-57E100BBF4CF}">
      <dsp:nvSpPr>
        <dsp:cNvPr id="0" name=""/>
        <dsp:cNvSpPr/>
      </dsp:nvSpPr>
      <dsp:spPr>
        <a:xfrm>
          <a:off x="1660135" y="724995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1891314"/>
            <a:satOff val="-474"/>
            <a:lumOff val="-8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891314"/>
              <a:satOff val="-474"/>
              <a:lumOff val="-8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天然气</a:t>
          </a:r>
        </a:p>
      </dsp:txBody>
      <dsp:txXfrm>
        <a:off x="1784092" y="724995"/>
        <a:ext cx="650773" cy="516744"/>
      </dsp:txXfrm>
    </dsp:sp>
    <dsp:sp modelId="{BB69DE69-B8A7-4941-9892-29CEAED4C7E6}">
      <dsp:nvSpPr>
        <dsp:cNvPr id="0" name=""/>
        <dsp:cNvSpPr/>
      </dsp:nvSpPr>
      <dsp:spPr>
        <a:xfrm>
          <a:off x="1246946" y="1656"/>
          <a:ext cx="516486" cy="5164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燃气泄露</a:t>
          </a:r>
        </a:p>
      </dsp:txBody>
      <dsp:txXfrm>
        <a:off x="1322584" y="77294"/>
        <a:ext cx="365210" cy="365210"/>
      </dsp:txXfrm>
    </dsp:sp>
    <dsp:sp modelId="{165EF598-169A-44E9-BA78-6276D06F4FDD}">
      <dsp:nvSpPr>
        <dsp:cNvPr id="0" name=""/>
        <dsp:cNvSpPr/>
      </dsp:nvSpPr>
      <dsp:spPr>
        <a:xfrm>
          <a:off x="2951351" y="208250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3782628"/>
            <a:satOff val="-949"/>
            <a:lumOff val="-16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3782628"/>
              <a:satOff val="-949"/>
              <a:lumOff val="-1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线路老化</a:t>
          </a:r>
        </a:p>
      </dsp:txBody>
      <dsp:txXfrm>
        <a:off x="3075308" y="208250"/>
        <a:ext cx="650773" cy="516744"/>
      </dsp:txXfrm>
    </dsp:sp>
    <dsp:sp modelId="{44AB2756-B69D-4DE2-9276-381CA569B3E7}">
      <dsp:nvSpPr>
        <dsp:cNvPr id="0" name=""/>
        <dsp:cNvSpPr/>
      </dsp:nvSpPr>
      <dsp:spPr>
        <a:xfrm>
          <a:off x="2951351" y="724995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5673943"/>
            <a:satOff val="-1423"/>
            <a:lumOff val="-24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5673943"/>
              <a:satOff val="-1423"/>
              <a:lumOff val="-2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电路超负荷</a:t>
          </a:r>
        </a:p>
      </dsp:txBody>
      <dsp:txXfrm>
        <a:off x="3075308" y="724995"/>
        <a:ext cx="650773" cy="516744"/>
      </dsp:txXfrm>
    </dsp:sp>
    <dsp:sp modelId="{70F4A1C6-36F8-49AD-8DB2-A4FB439FFF8D}">
      <dsp:nvSpPr>
        <dsp:cNvPr id="0" name=""/>
        <dsp:cNvSpPr/>
      </dsp:nvSpPr>
      <dsp:spPr>
        <a:xfrm>
          <a:off x="2951351" y="1241740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7565257"/>
            <a:satOff val="-1897"/>
            <a:lumOff val="-32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7565257"/>
              <a:satOff val="-1897"/>
              <a:lumOff val="-3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线路短路</a:t>
          </a:r>
        </a:p>
      </dsp:txBody>
      <dsp:txXfrm>
        <a:off x="3075308" y="1241740"/>
        <a:ext cx="650773" cy="516744"/>
      </dsp:txXfrm>
    </dsp:sp>
    <dsp:sp modelId="{D3B89A21-1D31-44EB-AAE9-59CBB5AEAB93}">
      <dsp:nvSpPr>
        <dsp:cNvPr id="0" name=""/>
        <dsp:cNvSpPr/>
      </dsp:nvSpPr>
      <dsp:spPr>
        <a:xfrm>
          <a:off x="2538162" y="1656"/>
          <a:ext cx="516486" cy="516486"/>
        </a:xfrm>
        <a:prstGeom prst="ellipse">
          <a:avLst/>
        </a:prstGeom>
        <a:solidFill>
          <a:schemeClr val="accent5">
            <a:hueOff val="6798032"/>
            <a:satOff val="-1131"/>
            <a:lumOff val="-14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电气火灾</a:t>
          </a:r>
        </a:p>
      </dsp:txBody>
      <dsp:txXfrm>
        <a:off x="2613800" y="77294"/>
        <a:ext cx="365210" cy="365210"/>
      </dsp:txXfrm>
    </dsp:sp>
    <dsp:sp modelId="{1C27A625-EF65-43D3-8554-B2A5054A0C78}">
      <dsp:nvSpPr>
        <dsp:cNvPr id="0" name=""/>
        <dsp:cNvSpPr/>
      </dsp:nvSpPr>
      <dsp:spPr>
        <a:xfrm>
          <a:off x="4242568" y="208250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9456572"/>
            <a:satOff val="-2372"/>
            <a:lumOff val="-41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9456572"/>
              <a:satOff val="-2372"/>
              <a:lumOff val="-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烟蒂、蚊香</a:t>
          </a:r>
        </a:p>
      </dsp:txBody>
      <dsp:txXfrm>
        <a:off x="4366525" y="208250"/>
        <a:ext cx="650773" cy="516744"/>
      </dsp:txXfrm>
    </dsp:sp>
    <dsp:sp modelId="{1BACD8A1-895A-47E3-AE75-7BA8E005B6AF}">
      <dsp:nvSpPr>
        <dsp:cNvPr id="0" name=""/>
        <dsp:cNvSpPr/>
      </dsp:nvSpPr>
      <dsp:spPr>
        <a:xfrm>
          <a:off x="4242568" y="724995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11347885"/>
            <a:satOff val="-2846"/>
            <a:lumOff val="-49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1347885"/>
              <a:satOff val="-2846"/>
              <a:lumOff val="-4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小孩玩火</a:t>
          </a:r>
        </a:p>
      </dsp:txBody>
      <dsp:txXfrm>
        <a:off x="4366525" y="724995"/>
        <a:ext cx="650773" cy="516744"/>
      </dsp:txXfrm>
    </dsp:sp>
    <dsp:sp modelId="{4AD8A38D-7ED4-4F8B-86CC-B1FEF467067F}">
      <dsp:nvSpPr>
        <dsp:cNvPr id="0" name=""/>
        <dsp:cNvSpPr/>
      </dsp:nvSpPr>
      <dsp:spPr>
        <a:xfrm>
          <a:off x="4242568" y="1241740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13239199"/>
            <a:satOff val="-3321"/>
            <a:lumOff val="-57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3239199"/>
              <a:satOff val="-3321"/>
              <a:lumOff val="-5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烟花爆竹</a:t>
          </a:r>
        </a:p>
      </dsp:txBody>
      <dsp:txXfrm>
        <a:off x="4366525" y="1241740"/>
        <a:ext cx="650773" cy="516744"/>
      </dsp:txXfrm>
    </dsp:sp>
    <dsp:sp modelId="{E2E05754-F750-4904-9868-1572EC75F21C}">
      <dsp:nvSpPr>
        <dsp:cNvPr id="0" name=""/>
        <dsp:cNvSpPr/>
      </dsp:nvSpPr>
      <dsp:spPr>
        <a:xfrm>
          <a:off x="3829379" y="1656"/>
          <a:ext cx="516486" cy="516486"/>
        </a:xfrm>
        <a:prstGeom prst="ellipse">
          <a:avLst/>
        </a:prstGeom>
        <a:solidFill>
          <a:schemeClr val="accent5">
            <a:hueOff val="13596064"/>
            <a:satOff val="-2263"/>
            <a:lumOff val="-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违规用火</a:t>
          </a:r>
        </a:p>
      </dsp:txBody>
      <dsp:txXfrm>
        <a:off x="3905017" y="77294"/>
        <a:ext cx="365210" cy="365210"/>
      </dsp:txXfrm>
    </dsp:sp>
    <dsp:sp modelId="{893A6688-E673-40E2-9A13-A02749399830}">
      <dsp:nvSpPr>
        <dsp:cNvPr id="0" name=""/>
        <dsp:cNvSpPr/>
      </dsp:nvSpPr>
      <dsp:spPr>
        <a:xfrm>
          <a:off x="5533784" y="208250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15130514"/>
            <a:satOff val="-3795"/>
            <a:lumOff val="-6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5130514"/>
              <a:satOff val="-3795"/>
              <a:lumOff val="-6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电瓶车充电</a:t>
          </a:r>
        </a:p>
      </dsp:txBody>
      <dsp:txXfrm>
        <a:off x="5657741" y="208250"/>
        <a:ext cx="650773" cy="516744"/>
      </dsp:txXfrm>
    </dsp:sp>
    <dsp:sp modelId="{3BA92529-E248-406F-BA30-2A0D7B0F83C9}">
      <dsp:nvSpPr>
        <dsp:cNvPr id="0" name=""/>
        <dsp:cNvSpPr/>
      </dsp:nvSpPr>
      <dsp:spPr>
        <a:xfrm>
          <a:off x="5533784" y="724995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17021827"/>
            <a:satOff val="-4269"/>
            <a:lumOff val="-741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7021827"/>
              <a:satOff val="-4269"/>
              <a:lumOff val="-7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违规使用家电</a:t>
          </a:r>
        </a:p>
      </dsp:txBody>
      <dsp:txXfrm>
        <a:off x="5657741" y="724995"/>
        <a:ext cx="650773" cy="516744"/>
      </dsp:txXfrm>
    </dsp:sp>
    <dsp:sp modelId="{213FCFFD-A481-42CF-A47C-077C9C799D99}">
      <dsp:nvSpPr>
        <dsp:cNvPr id="0" name=""/>
        <dsp:cNvSpPr/>
      </dsp:nvSpPr>
      <dsp:spPr>
        <a:xfrm>
          <a:off x="5533784" y="1241740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18913143"/>
            <a:satOff val="-4744"/>
            <a:lumOff val="-82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18913143"/>
              <a:satOff val="-4744"/>
              <a:lumOff val="-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厨房干烧</a:t>
          </a:r>
        </a:p>
      </dsp:txBody>
      <dsp:txXfrm>
        <a:off x="5657741" y="1241740"/>
        <a:ext cx="650773" cy="516744"/>
      </dsp:txXfrm>
    </dsp:sp>
    <dsp:sp modelId="{4BBDE4E8-2A40-4E7F-BC26-0C1C1729BCE8}">
      <dsp:nvSpPr>
        <dsp:cNvPr id="0" name=""/>
        <dsp:cNvSpPr/>
      </dsp:nvSpPr>
      <dsp:spPr>
        <a:xfrm>
          <a:off x="5533784" y="1758485"/>
          <a:ext cx="774729" cy="516744"/>
        </a:xfrm>
        <a:prstGeom prst="rect">
          <a:avLst/>
        </a:prstGeom>
        <a:solidFill>
          <a:schemeClr val="accent5">
            <a:tint val="40000"/>
            <a:alpha val="90000"/>
            <a:hueOff val="20804456"/>
            <a:satOff val="-5218"/>
            <a:lumOff val="-90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20804456"/>
              <a:satOff val="-5218"/>
              <a:lumOff val="-9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64008" rIns="64008" bIns="64008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900" kern="1200" dirty="0"/>
            <a:t>灶具老化</a:t>
          </a:r>
        </a:p>
      </dsp:txBody>
      <dsp:txXfrm>
        <a:off x="5657741" y="1758485"/>
        <a:ext cx="650773" cy="516744"/>
      </dsp:txXfrm>
    </dsp:sp>
    <dsp:sp modelId="{C3BB6B22-B8FB-4872-A7C5-0F918FA8D63B}">
      <dsp:nvSpPr>
        <dsp:cNvPr id="0" name=""/>
        <dsp:cNvSpPr/>
      </dsp:nvSpPr>
      <dsp:spPr>
        <a:xfrm>
          <a:off x="5120595" y="1656"/>
          <a:ext cx="516486" cy="516486"/>
        </a:xfrm>
        <a:prstGeom prst="ellipse">
          <a:avLst/>
        </a:prstGeom>
        <a:solidFill>
          <a:schemeClr val="accent5">
            <a:hueOff val="20394095"/>
            <a:satOff val="-3394"/>
            <a:lumOff val="-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200" kern="1200" dirty="0"/>
            <a:t>其他类型</a:t>
          </a:r>
        </a:p>
      </dsp:txBody>
      <dsp:txXfrm>
        <a:off x="5196233" y="77294"/>
        <a:ext cx="365210" cy="365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49A1F-03F5-40DC-A293-0ECEB87D5082}">
      <dsp:nvSpPr>
        <dsp:cNvPr id="0" name=""/>
        <dsp:cNvSpPr/>
      </dsp:nvSpPr>
      <dsp:spPr>
        <a:xfrm>
          <a:off x="3309619" y="3555516"/>
          <a:ext cx="1508760" cy="1508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/>
            <a:t>全面感知网络建设</a:t>
          </a:r>
        </a:p>
      </dsp:txBody>
      <dsp:txXfrm>
        <a:off x="3530572" y="3776469"/>
        <a:ext cx="1066854" cy="1066854"/>
      </dsp:txXfrm>
    </dsp:sp>
    <dsp:sp modelId="{0FAFFCFB-52C6-452D-BDD2-B2433F1B0197}">
      <dsp:nvSpPr>
        <dsp:cNvPr id="0" name=""/>
        <dsp:cNvSpPr/>
      </dsp:nvSpPr>
      <dsp:spPr>
        <a:xfrm rot="10800000">
          <a:off x="530947" y="4094897"/>
          <a:ext cx="262584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D8B76C-05D1-4272-82B5-F2E42BBE768D}">
      <dsp:nvSpPr>
        <dsp:cNvPr id="0" name=""/>
        <dsp:cNvSpPr/>
      </dsp:nvSpPr>
      <dsp:spPr>
        <a:xfrm>
          <a:off x="2881" y="3887443"/>
          <a:ext cx="1056132" cy="8449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ym typeface="+mn-ea"/>
            </a:rPr>
            <a:t>火灾自动报警系统联网</a:t>
          </a:r>
          <a:endParaRPr lang="zh-CN" altLang="en-US" sz="1400" kern="1200" dirty="0"/>
        </a:p>
      </dsp:txBody>
      <dsp:txXfrm>
        <a:off x="27627" y="3912189"/>
        <a:ext cx="1006640" cy="795413"/>
      </dsp:txXfrm>
    </dsp:sp>
    <dsp:sp modelId="{1D625873-9764-46B3-A4FE-2DC8FE1DA6D6}">
      <dsp:nvSpPr>
        <dsp:cNvPr id="0" name=""/>
        <dsp:cNvSpPr/>
      </dsp:nvSpPr>
      <dsp:spPr>
        <a:xfrm rot="12150000">
          <a:off x="699944" y="3245290"/>
          <a:ext cx="262584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E740BA-29D9-4934-B770-341AA9DE69A0}">
      <dsp:nvSpPr>
        <dsp:cNvPr id="0" name=""/>
        <dsp:cNvSpPr/>
      </dsp:nvSpPr>
      <dsp:spPr>
        <a:xfrm>
          <a:off x="271819" y="2535402"/>
          <a:ext cx="1056132" cy="8449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水压液位感知系统</a:t>
          </a:r>
        </a:p>
      </dsp:txBody>
      <dsp:txXfrm>
        <a:off x="296565" y="2560148"/>
        <a:ext cx="1006640" cy="795413"/>
      </dsp:txXfrm>
    </dsp:sp>
    <dsp:sp modelId="{3DB8C9B3-7FA3-4982-9F86-F6ED35DD325E}">
      <dsp:nvSpPr>
        <dsp:cNvPr id="0" name=""/>
        <dsp:cNvSpPr/>
      </dsp:nvSpPr>
      <dsp:spPr>
        <a:xfrm rot="13500000">
          <a:off x="1181208" y="2525029"/>
          <a:ext cx="262584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3BA7C-7449-46FA-9145-1A59D0534584}">
      <dsp:nvSpPr>
        <dsp:cNvPr id="0" name=""/>
        <dsp:cNvSpPr/>
      </dsp:nvSpPr>
      <dsp:spPr>
        <a:xfrm>
          <a:off x="1037688" y="1389197"/>
          <a:ext cx="1056132" cy="8449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电瓶车入户检测系统</a:t>
          </a:r>
        </a:p>
      </dsp:txBody>
      <dsp:txXfrm>
        <a:off x="1062434" y="1413943"/>
        <a:ext cx="1006640" cy="795413"/>
      </dsp:txXfrm>
    </dsp:sp>
    <dsp:sp modelId="{00592E4A-5ABA-4D03-A391-4994503A763B}">
      <dsp:nvSpPr>
        <dsp:cNvPr id="0" name=""/>
        <dsp:cNvSpPr/>
      </dsp:nvSpPr>
      <dsp:spPr>
        <a:xfrm rot="14850000">
          <a:off x="1901470" y="2043765"/>
          <a:ext cx="262584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8A78EF-AEEC-4CDC-8478-3BCC702F944C}">
      <dsp:nvSpPr>
        <dsp:cNvPr id="0" name=""/>
        <dsp:cNvSpPr/>
      </dsp:nvSpPr>
      <dsp:spPr>
        <a:xfrm>
          <a:off x="2183893" y="623328"/>
          <a:ext cx="1056132" cy="8449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燃气感知网</a:t>
          </a:r>
        </a:p>
      </dsp:txBody>
      <dsp:txXfrm>
        <a:off x="2208639" y="648074"/>
        <a:ext cx="1006640" cy="795413"/>
      </dsp:txXfrm>
    </dsp:sp>
    <dsp:sp modelId="{6BB2D190-749A-4652-AD32-3DBAB8BDAB81}">
      <dsp:nvSpPr>
        <dsp:cNvPr id="0" name=""/>
        <dsp:cNvSpPr/>
      </dsp:nvSpPr>
      <dsp:spPr>
        <a:xfrm rot="16200000">
          <a:off x="2751077" y="1874768"/>
          <a:ext cx="262584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3B3BFA-B2C2-46FE-A6B1-AD3E60BEDF95}">
      <dsp:nvSpPr>
        <dsp:cNvPr id="0" name=""/>
        <dsp:cNvSpPr/>
      </dsp:nvSpPr>
      <dsp:spPr>
        <a:xfrm>
          <a:off x="3535933" y="354390"/>
          <a:ext cx="1056132" cy="84490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烟感感知网</a:t>
          </a:r>
        </a:p>
      </dsp:txBody>
      <dsp:txXfrm>
        <a:off x="3560679" y="379136"/>
        <a:ext cx="1006640" cy="795413"/>
      </dsp:txXfrm>
    </dsp:sp>
    <dsp:sp modelId="{987B9AC4-6A38-4DEE-91C4-AA241DAAD495}">
      <dsp:nvSpPr>
        <dsp:cNvPr id="0" name=""/>
        <dsp:cNvSpPr/>
      </dsp:nvSpPr>
      <dsp:spPr>
        <a:xfrm rot="17550000">
          <a:off x="3600684" y="2043765"/>
          <a:ext cx="262584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634F63-097E-4EC0-9E4F-56C2E0A55EE8}">
      <dsp:nvSpPr>
        <dsp:cNvPr id="0" name=""/>
        <dsp:cNvSpPr/>
      </dsp:nvSpPr>
      <dsp:spPr>
        <a:xfrm>
          <a:off x="4887974" y="623328"/>
          <a:ext cx="1056132" cy="84490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视频监控</a:t>
          </a:r>
        </a:p>
      </dsp:txBody>
      <dsp:txXfrm>
        <a:off x="4912720" y="648074"/>
        <a:ext cx="1006640" cy="795413"/>
      </dsp:txXfrm>
    </dsp:sp>
    <dsp:sp modelId="{866020E9-E088-405A-8FAE-6AF8853DE4D3}">
      <dsp:nvSpPr>
        <dsp:cNvPr id="0" name=""/>
        <dsp:cNvSpPr/>
      </dsp:nvSpPr>
      <dsp:spPr>
        <a:xfrm rot="18900000">
          <a:off x="4320946" y="2525029"/>
          <a:ext cx="262584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0BDF96-E12A-4000-A923-266437728148}">
      <dsp:nvSpPr>
        <dsp:cNvPr id="0" name=""/>
        <dsp:cNvSpPr/>
      </dsp:nvSpPr>
      <dsp:spPr>
        <a:xfrm>
          <a:off x="6034179" y="1389197"/>
          <a:ext cx="1056132" cy="84490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室外消火栓系统</a:t>
          </a:r>
        </a:p>
      </dsp:txBody>
      <dsp:txXfrm>
        <a:off x="6058925" y="1413943"/>
        <a:ext cx="1006640" cy="795413"/>
      </dsp:txXfrm>
    </dsp:sp>
    <dsp:sp modelId="{6633FAE3-5FC7-4DAC-B64F-949C06F9509C}">
      <dsp:nvSpPr>
        <dsp:cNvPr id="0" name=""/>
        <dsp:cNvSpPr/>
      </dsp:nvSpPr>
      <dsp:spPr>
        <a:xfrm rot="20250000">
          <a:off x="4802209" y="3245290"/>
          <a:ext cx="262584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1FF3B-3605-4A57-A694-F953E3D70C50}">
      <dsp:nvSpPr>
        <dsp:cNvPr id="0" name=""/>
        <dsp:cNvSpPr/>
      </dsp:nvSpPr>
      <dsp:spPr>
        <a:xfrm>
          <a:off x="6800048" y="2535402"/>
          <a:ext cx="1056132" cy="84490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ym typeface="+mn-ea"/>
            </a:rPr>
            <a:t>智慧开关</a:t>
          </a:r>
          <a:endParaRPr lang="zh-CN" altLang="en-US" sz="1400" kern="1200" dirty="0"/>
        </a:p>
      </dsp:txBody>
      <dsp:txXfrm>
        <a:off x="6824794" y="2560148"/>
        <a:ext cx="1006640" cy="795413"/>
      </dsp:txXfrm>
    </dsp:sp>
    <dsp:sp modelId="{4BBF3408-9301-405F-967F-50A7845939BD}">
      <dsp:nvSpPr>
        <dsp:cNvPr id="0" name=""/>
        <dsp:cNvSpPr/>
      </dsp:nvSpPr>
      <dsp:spPr>
        <a:xfrm rot="35016">
          <a:off x="4970862" y="4117488"/>
          <a:ext cx="2621905" cy="429996"/>
        </a:xfrm>
        <a:prstGeom prst="lef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A15AC6-6431-4B66-8262-413CE5A9CE65}">
      <dsp:nvSpPr>
        <dsp:cNvPr id="0" name=""/>
        <dsp:cNvSpPr/>
      </dsp:nvSpPr>
      <dsp:spPr>
        <a:xfrm>
          <a:off x="7064634" y="3923387"/>
          <a:ext cx="1056132" cy="84490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/>
            <a:t>智慧水表</a:t>
          </a:r>
        </a:p>
      </dsp:txBody>
      <dsp:txXfrm>
        <a:off x="7089380" y="3948133"/>
        <a:ext cx="1006640" cy="7954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#1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nodeVertAlign" val="t"/>
          <dgm:param type="fallback" val="2D"/>
        </dgm:alg>
      </dgm:if>
      <dgm:else name="Name2">
        <dgm:alg type="lin">
          <dgm:param type="linDir" val="from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#1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Sty" val="arr"/>
              <dgm:param type="endSty" val="noArr"/>
              <dgm:param type="begPts" val="auto"/>
              <dgm:param type="endPts" val="ct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64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5100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2022/3/30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.bin"/><Relationship Id="rId2" Type="http://schemas.openxmlformats.org/officeDocument/2006/relationships/tags" Target="../tags/tag9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8.png"/><Relationship Id="rId1" Type="http://schemas.openxmlformats.org/officeDocument/2006/relationships/tags" Target="../tags/tag94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37.jpeg"/><Relationship Id="rId3" Type="http://schemas.openxmlformats.org/officeDocument/2006/relationships/image" Target="../media/image39.png"/><Relationship Id="rId21" Type="http://schemas.openxmlformats.org/officeDocument/2006/relationships/image" Target="../media/image38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36.png"/><Relationship Id="rId2" Type="http://schemas.openxmlformats.org/officeDocument/2006/relationships/image" Target="../media/image3.png"/><Relationship Id="rId16" Type="http://schemas.openxmlformats.org/officeDocument/2006/relationships/image" Target="../media/image35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2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tags" Target="../tags/tag9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5" Type="http://schemas.openxmlformats.org/officeDocument/2006/relationships/image" Target="../media/image54.wmf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59.png"/><Relationship Id="rId1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04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11" Type="http://schemas.openxmlformats.org/officeDocument/2006/relationships/image" Target="../media/image3.png"/><Relationship Id="rId5" Type="http://schemas.openxmlformats.org/officeDocument/2006/relationships/tags" Target="../tags/tag101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0.xml"/><Relationship Id="rId9" Type="http://schemas.openxmlformats.org/officeDocument/2006/relationships/tags" Target="../tags/tag10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image" Target="../media/image3.png"/><Relationship Id="rId5" Type="http://schemas.openxmlformats.org/officeDocument/2006/relationships/tags" Target="../tags/tag1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9" Type="http://schemas.openxmlformats.org/officeDocument/2006/relationships/tags" Target="../tags/tag1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22.xml"/><Relationship Id="rId3" Type="http://schemas.openxmlformats.org/officeDocument/2006/relationships/tags" Target="../tags/tag117.xml"/><Relationship Id="rId7" Type="http://schemas.openxmlformats.org/officeDocument/2006/relationships/tags" Target="../tags/tag121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6" Type="http://schemas.openxmlformats.org/officeDocument/2006/relationships/tags" Target="../tags/tag120.xml"/><Relationship Id="rId11" Type="http://schemas.openxmlformats.org/officeDocument/2006/relationships/image" Target="../media/image3.png"/><Relationship Id="rId5" Type="http://schemas.openxmlformats.org/officeDocument/2006/relationships/tags" Target="../tags/tag119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9" Type="http://schemas.openxmlformats.org/officeDocument/2006/relationships/tags" Target="../tags/tag1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image" Target="../media/image3.png"/><Relationship Id="rId5" Type="http://schemas.openxmlformats.org/officeDocument/2006/relationships/tags" Target="../tags/tag1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27.xml"/><Relationship Id="rId9" Type="http://schemas.openxmlformats.org/officeDocument/2006/relationships/tags" Target="../tags/tag1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image" Target="../media/image3.png"/><Relationship Id="rId5" Type="http://schemas.openxmlformats.org/officeDocument/2006/relationships/tags" Target="../tags/tag137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9" Type="http://schemas.openxmlformats.org/officeDocument/2006/relationships/tags" Target="../tags/tag14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149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7" Type="http://schemas.openxmlformats.org/officeDocument/2006/relationships/tags" Target="../tags/tag148.xml"/><Relationship Id="rId12" Type="http://schemas.openxmlformats.org/officeDocument/2006/relationships/tags" Target="../tags/tag153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tags" Target="../tags/tag147.xml"/><Relationship Id="rId11" Type="http://schemas.openxmlformats.org/officeDocument/2006/relationships/tags" Target="../tags/tag152.xml"/><Relationship Id="rId5" Type="http://schemas.openxmlformats.org/officeDocument/2006/relationships/tags" Target="../tags/tag146.xml"/><Relationship Id="rId10" Type="http://schemas.openxmlformats.org/officeDocument/2006/relationships/tags" Target="../tags/tag151.xml"/><Relationship Id="rId4" Type="http://schemas.openxmlformats.org/officeDocument/2006/relationships/tags" Target="../tags/tag145.xml"/><Relationship Id="rId9" Type="http://schemas.openxmlformats.org/officeDocument/2006/relationships/tags" Target="../tags/tag150.xml"/><Relationship Id="rId1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4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5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6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1.png"/><Relationship Id="rId12" Type="http://schemas.openxmlformats.org/officeDocument/2006/relationships/image" Target="../media/image7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8.xml"/><Relationship Id="rId6" Type="http://schemas.openxmlformats.org/officeDocument/2006/relationships/image" Target="../media/image69.png"/><Relationship Id="rId11" Type="http://schemas.openxmlformats.org/officeDocument/2006/relationships/image" Target="../media/image70.jpeg"/><Relationship Id="rId5" Type="http://schemas.openxmlformats.org/officeDocument/2006/relationships/image" Target="../media/image68.jpeg"/><Relationship Id="rId10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9.xml"/><Relationship Id="rId5" Type="http://schemas.openxmlformats.org/officeDocument/2006/relationships/image" Target="../media/image3.png"/><Relationship Id="rId4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167.xml"/><Relationship Id="rId13" Type="http://schemas.openxmlformats.org/officeDocument/2006/relationships/image" Target="../media/image3.png"/><Relationship Id="rId18" Type="http://schemas.openxmlformats.org/officeDocument/2006/relationships/image" Target="../media/image77.png"/><Relationship Id="rId3" Type="http://schemas.openxmlformats.org/officeDocument/2006/relationships/tags" Target="../tags/tag162.xml"/><Relationship Id="rId21" Type="http://schemas.openxmlformats.org/officeDocument/2006/relationships/image" Target="../media/image80.png"/><Relationship Id="rId7" Type="http://schemas.openxmlformats.org/officeDocument/2006/relationships/tags" Target="../tags/tag166.xml"/><Relationship Id="rId12" Type="http://schemas.openxmlformats.org/officeDocument/2006/relationships/notesSlide" Target="../notesSlides/notesSlide16.xml"/><Relationship Id="rId17" Type="http://schemas.openxmlformats.org/officeDocument/2006/relationships/image" Target="../media/image76.png"/><Relationship Id="rId2" Type="http://schemas.openxmlformats.org/officeDocument/2006/relationships/tags" Target="../tags/tag161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64.xml"/><Relationship Id="rId15" Type="http://schemas.openxmlformats.org/officeDocument/2006/relationships/image" Target="../media/image74.png"/><Relationship Id="rId10" Type="http://schemas.openxmlformats.org/officeDocument/2006/relationships/tags" Target="../tags/tag169.xml"/><Relationship Id="rId19" Type="http://schemas.openxmlformats.org/officeDocument/2006/relationships/image" Target="../media/image78.png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0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2.jpe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94252" y="1614805"/>
            <a:ext cx="6853223" cy="286232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zh-CN" altLang="en-US" sz="4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凡特城市生命线工程监测系统</a:t>
            </a:r>
          </a:p>
          <a:p>
            <a:pPr algn="r"/>
            <a:r>
              <a:rPr lang="zh-CN" altLang="en-US" sz="4000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解决方案</a:t>
            </a:r>
            <a:endParaRPr kumimoji="1" lang="zh-CN" altLang="en-US" sz="4000" b="1" dirty="0">
              <a:solidFill>
                <a:srgbClr val="1F9ED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冬青黑体简体中文 W6" panose="020B0600000000000000" charset="-122"/>
              <a:sym typeface="+mn-ea"/>
            </a:endParaRPr>
          </a:p>
          <a:p>
            <a:pPr algn="r">
              <a:lnSpc>
                <a:spcPct val="150000"/>
              </a:lnSpc>
            </a:pPr>
            <a:endParaRPr lang="zh-CN" altLang="en-US" sz="40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endParaRPr lang="zh-CN" altLang="zh-CN" sz="4000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6" name="图片 5" descr="凡特LOGO横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5" y="226695"/>
            <a:ext cx="2314575" cy="8801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161156" y="581342"/>
            <a:ext cx="2688108" cy="6093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en-US" altLang="zh-CN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2021</a:t>
            </a: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燃气事件</a:t>
            </a:r>
          </a:p>
        </p:txBody>
      </p:sp>
      <p:pic>
        <p:nvPicPr>
          <p:cNvPr id="15" name="图片 14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4" y="1520117"/>
            <a:ext cx="2856092" cy="483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004" y="1520117"/>
            <a:ext cx="2583211" cy="483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88" y="4234559"/>
            <a:ext cx="4830938" cy="212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86" y="1572535"/>
            <a:ext cx="4928143" cy="2471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56970" y="2507615"/>
            <a:ext cx="4243705" cy="203835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fontAlgn="auto">
              <a:lnSpc>
                <a:spcPct val="200000"/>
              </a:lnSpc>
            </a:pP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从事故原因来看，</a:t>
            </a:r>
            <a:r>
              <a:rPr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软管问题</a:t>
            </a:r>
            <a:r>
              <a:rPr sz="1600" dirty="0"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是引发事故的主要原因，占据事故总量9.7%，包含软管老化破损、脱落、动物咬噬等，其次为外力因素、灶具熄火保护失效、干烧引发火灾等因素。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112938" y="1716519"/>
            <a:ext cx="3168352" cy="31432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pitchFamily="49" charset="-122"/>
              </a:rPr>
              <a:t>燃气事故原因数量对比图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97631" y="828039"/>
            <a:ext cx="5307330" cy="5656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全国燃气事故原因分析</a:t>
            </a:r>
          </a:p>
        </p:txBody>
      </p:sp>
      <p:pic>
        <p:nvPicPr>
          <p:cNvPr id="4" name="图片 3" descr="2.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465" y="2268220"/>
            <a:ext cx="5889625" cy="3624580"/>
          </a:xfrm>
          <a:prstGeom prst="rect">
            <a:avLst/>
          </a:prstGeom>
        </p:spPr>
      </p:pic>
      <p:pic>
        <p:nvPicPr>
          <p:cNvPr id="8" name="图片 7" descr="凡特大LOGO-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48"/>
          <p:cNvCxnSpPr/>
          <p:nvPr/>
        </p:nvCxnSpPr>
        <p:spPr>
          <a:xfrm>
            <a:off x="251" y="3568455"/>
            <a:ext cx="8386303" cy="0"/>
          </a:xfrm>
          <a:prstGeom prst="straightConnector1">
            <a:avLst/>
          </a:prstGeom>
          <a:ln w="1143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11"/>
          <p:cNvGrpSpPr/>
          <p:nvPr/>
        </p:nvGrpSpPr>
        <p:grpSpPr>
          <a:xfrm>
            <a:off x="5386563" y="3254908"/>
            <a:ext cx="1696668" cy="190976"/>
            <a:chOff x="7163516" y="3227357"/>
            <a:chExt cx="2262348" cy="254634"/>
          </a:xfrm>
          <a:solidFill>
            <a:srgbClr val="6C7174"/>
          </a:solidFill>
        </p:grpSpPr>
        <p:sp>
          <p:nvSpPr>
            <p:cNvPr id="23" name="Rectangle 51"/>
            <p:cNvSpPr/>
            <p:nvPr/>
          </p:nvSpPr>
          <p:spPr>
            <a:xfrm>
              <a:off x="7163516" y="3300674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  <p:sp>
          <p:nvSpPr>
            <p:cNvPr id="24" name="Oval 57"/>
            <p:cNvSpPr/>
            <p:nvPr/>
          </p:nvSpPr>
          <p:spPr>
            <a:xfrm>
              <a:off x="9171230" y="3227357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</p:grpSp>
      <p:sp>
        <p:nvSpPr>
          <p:cNvPr id="26" name="Text Placeholder 33"/>
          <p:cNvSpPr txBox="1"/>
          <p:nvPr/>
        </p:nvSpPr>
        <p:spPr>
          <a:xfrm>
            <a:off x="1191260" y="2592705"/>
            <a:ext cx="1689100" cy="427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消防意识薄弱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grpSp>
        <p:nvGrpSpPr>
          <p:cNvPr id="37" name="Group 10"/>
          <p:cNvGrpSpPr/>
          <p:nvPr/>
        </p:nvGrpSpPr>
        <p:grpSpPr>
          <a:xfrm>
            <a:off x="5372593" y="3710596"/>
            <a:ext cx="1696668" cy="190976"/>
            <a:chOff x="7163516" y="3834942"/>
            <a:chExt cx="2262348" cy="254634"/>
          </a:xfrm>
          <a:solidFill>
            <a:srgbClr val="6C7174"/>
          </a:solidFill>
        </p:grpSpPr>
        <p:sp>
          <p:nvSpPr>
            <p:cNvPr id="38" name="Rectangle 72"/>
            <p:cNvSpPr/>
            <p:nvPr/>
          </p:nvSpPr>
          <p:spPr>
            <a:xfrm>
              <a:off x="7163516" y="3908259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  <p:sp>
          <p:nvSpPr>
            <p:cNvPr id="39" name="Oval 78"/>
            <p:cNvSpPr/>
            <p:nvPr/>
          </p:nvSpPr>
          <p:spPr>
            <a:xfrm>
              <a:off x="9171230" y="3834942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</p:grpSp>
      <p:grpSp>
        <p:nvGrpSpPr>
          <p:cNvPr id="93" name="Group 6"/>
          <p:cNvGrpSpPr/>
          <p:nvPr/>
        </p:nvGrpSpPr>
        <p:grpSpPr>
          <a:xfrm>
            <a:off x="3771408" y="3254908"/>
            <a:ext cx="1696668" cy="190976"/>
            <a:chOff x="5028485" y="3227357"/>
            <a:chExt cx="2262348" cy="254634"/>
          </a:xfrm>
          <a:solidFill>
            <a:srgbClr val="B7B7B7"/>
          </a:solidFill>
        </p:grpSpPr>
        <p:sp>
          <p:nvSpPr>
            <p:cNvPr id="94" name="Rectangle 50"/>
            <p:cNvSpPr/>
            <p:nvPr/>
          </p:nvSpPr>
          <p:spPr>
            <a:xfrm>
              <a:off x="5028485" y="3300674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  <p:sp>
          <p:nvSpPr>
            <p:cNvPr id="95" name="Oval 56"/>
            <p:cNvSpPr/>
            <p:nvPr/>
          </p:nvSpPr>
          <p:spPr>
            <a:xfrm>
              <a:off x="7036199" y="3227357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</p:grpSp>
      <p:grpSp>
        <p:nvGrpSpPr>
          <p:cNvPr id="96" name="Group 9"/>
          <p:cNvGrpSpPr/>
          <p:nvPr/>
        </p:nvGrpSpPr>
        <p:grpSpPr>
          <a:xfrm>
            <a:off x="3758073" y="3724566"/>
            <a:ext cx="1696668" cy="190976"/>
            <a:chOff x="5028485" y="3834942"/>
            <a:chExt cx="2262348" cy="254634"/>
          </a:xfrm>
          <a:solidFill>
            <a:srgbClr val="B7B7B7"/>
          </a:solidFill>
        </p:grpSpPr>
        <p:sp>
          <p:nvSpPr>
            <p:cNvPr id="97" name="Rectangle 71"/>
            <p:cNvSpPr/>
            <p:nvPr/>
          </p:nvSpPr>
          <p:spPr>
            <a:xfrm>
              <a:off x="5028485" y="3908259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  <p:sp>
          <p:nvSpPr>
            <p:cNvPr id="98" name="Oval 77"/>
            <p:cNvSpPr/>
            <p:nvPr/>
          </p:nvSpPr>
          <p:spPr>
            <a:xfrm>
              <a:off x="7036199" y="3834942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</p:grpSp>
      <p:grpSp>
        <p:nvGrpSpPr>
          <p:cNvPr id="99" name="Group 4"/>
          <p:cNvGrpSpPr/>
          <p:nvPr/>
        </p:nvGrpSpPr>
        <p:grpSpPr>
          <a:xfrm>
            <a:off x="2229652" y="3254908"/>
            <a:ext cx="1637238" cy="190976"/>
            <a:chOff x="2972698" y="3227357"/>
            <a:chExt cx="2183104" cy="254634"/>
          </a:xfrm>
          <a:solidFill>
            <a:srgbClr val="6C7174"/>
          </a:solidFill>
        </p:grpSpPr>
        <p:sp>
          <p:nvSpPr>
            <p:cNvPr id="101" name="Rectangle 53"/>
            <p:cNvSpPr/>
            <p:nvPr/>
          </p:nvSpPr>
          <p:spPr>
            <a:xfrm>
              <a:off x="2972698" y="3300674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  <p:sp>
          <p:nvSpPr>
            <p:cNvPr id="102" name="Oval 54"/>
            <p:cNvSpPr/>
            <p:nvPr/>
          </p:nvSpPr>
          <p:spPr>
            <a:xfrm>
              <a:off x="4901168" y="3227357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</p:grpSp>
      <p:grpSp>
        <p:nvGrpSpPr>
          <p:cNvPr id="103" name="Group 1"/>
          <p:cNvGrpSpPr/>
          <p:nvPr/>
        </p:nvGrpSpPr>
        <p:grpSpPr>
          <a:xfrm>
            <a:off x="251" y="3254908"/>
            <a:ext cx="2265454" cy="190976"/>
            <a:chOff x="0" y="3227357"/>
            <a:chExt cx="3020771" cy="254634"/>
          </a:xfrm>
          <a:solidFill>
            <a:srgbClr val="B7B7B7"/>
          </a:solidFill>
        </p:grpSpPr>
        <p:sp>
          <p:nvSpPr>
            <p:cNvPr id="104" name="Rectangle 52"/>
            <p:cNvSpPr/>
            <p:nvPr/>
          </p:nvSpPr>
          <p:spPr>
            <a:xfrm>
              <a:off x="0" y="3300674"/>
              <a:ext cx="2882900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  <p:sp>
          <p:nvSpPr>
            <p:cNvPr id="105" name="Oval 55"/>
            <p:cNvSpPr/>
            <p:nvPr/>
          </p:nvSpPr>
          <p:spPr>
            <a:xfrm>
              <a:off x="2766137" y="3227357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</p:grpSp>
      <p:grpSp>
        <p:nvGrpSpPr>
          <p:cNvPr id="106" name="Group 5"/>
          <p:cNvGrpSpPr/>
          <p:nvPr/>
        </p:nvGrpSpPr>
        <p:grpSpPr>
          <a:xfrm>
            <a:off x="2229652" y="3710596"/>
            <a:ext cx="1637238" cy="190976"/>
            <a:chOff x="2972698" y="3834942"/>
            <a:chExt cx="2183104" cy="254634"/>
          </a:xfrm>
          <a:solidFill>
            <a:srgbClr val="6C7174"/>
          </a:solidFill>
        </p:grpSpPr>
        <p:sp>
          <p:nvSpPr>
            <p:cNvPr id="107" name="Rectangle 74"/>
            <p:cNvSpPr/>
            <p:nvPr/>
          </p:nvSpPr>
          <p:spPr>
            <a:xfrm>
              <a:off x="2972698" y="3908259"/>
              <a:ext cx="2097777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  <p:sp>
          <p:nvSpPr>
            <p:cNvPr id="108" name="Oval 75"/>
            <p:cNvSpPr/>
            <p:nvPr/>
          </p:nvSpPr>
          <p:spPr>
            <a:xfrm>
              <a:off x="4901168" y="3834942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</p:grpSp>
      <p:grpSp>
        <p:nvGrpSpPr>
          <p:cNvPr id="109" name="Group 2"/>
          <p:cNvGrpSpPr/>
          <p:nvPr/>
        </p:nvGrpSpPr>
        <p:grpSpPr>
          <a:xfrm>
            <a:off x="251" y="3710596"/>
            <a:ext cx="2265454" cy="190976"/>
            <a:chOff x="0" y="3834942"/>
            <a:chExt cx="3020771" cy="254634"/>
          </a:xfrm>
          <a:solidFill>
            <a:srgbClr val="B7B7B7"/>
          </a:solidFill>
        </p:grpSpPr>
        <p:sp>
          <p:nvSpPr>
            <p:cNvPr id="110" name="Rectangle 73"/>
            <p:cNvSpPr/>
            <p:nvPr/>
          </p:nvSpPr>
          <p:spPr>
            <a:xfrm>
              <a:off x="0" y="3908259"/>
              <a:ext cx="2924175" cy="10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  <p:sp>
          <p:nvSpPr>
            <p:cNvPr id="111" name="Oval 76"/>
            <p:cNvSpPr/>
            <p:nvPr/>
          </p:nvSpPr>
          <p:spPr>
            <a:xfrm>
              <a:off x="2766137" y="3834942"/>
              <a:ext cx="254634" cy="25463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20000"/>
                </a:lnSpc>
              </a:pPr>
              <a:endParaRPr lang="id-ID" sz="600" dirty="0">
                <a:latin typeface="华文细黑" panose="02010600040101010101" charset="-122"/>
                <a:ea typeface="思源黑体 CN Medium" panose="020B0600000000000000" charset="-122"/>
                <a:cs typeface="+mn-ea"/>
                <a:sym typeface="华文细黑" panose="02010600040101010101" charset="-122"/>
              </a:endParaRPr>
            </a:p>
          </p:txBody>
        </p:sp>
      </p:grpSp>
      <p:pic>
        <p:nvPicPr>
          <p:cNvPr id="113" name="图片 12" descr="https://timgsa.baidu.com/timg?image&amp;quality=80&amp;size=b9999_10000&amp;sec=1526962672326&amp;di=c62a9aee31391cb090c0511bb9619518&amp;imgtype=0&amp;src=http%3A%2F%2Fpic.58pic.com%2F58pic%2F12%2F94%2F53%2F69w58PICps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62035" y="2597785"/>
            <a:ext cx="3066415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椭圆 115"/>
          <p:cNvSpPr/>
          <p:nvPr>
            <p:custDataLst>
              <p:tags r:id="rId2"/>
            </p:custDataLst>
          </p:nvPr>
        </p:nvSpPr>
        <p:spPr>
          <a:xfrm>
            <a:off x="9276715" y="2446655"/>
            <a:ext cx="167005" cy="245745"/>
          </a:xfrm>
          <a:prstGeom prst="ellipse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100" b="1" dirty="0" err="1">
              <a:solidFill>
                <a:srgbClr val="F6C171">
                  <a:lumMod val="75000"/>
                </a:srgbClr>
              </a:solidFill>
            </a:endParaRPr>
          </a:p>
        </p:txBody>
      </p:sp>
      <p:sp>
        <p:nvSpPr>
          <p:cNvPr id="117" name="Text Placeholder 33"/>
          <p:cNvSpPr txBox="1"/>
          <p:nvPr/>
        </p:nvSpPr>
        <p:spPr>
          <a:xfrm>
            <a:off x="2906395" y="2535555"/>
            <a:ext cx="1689100" cy="483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燃气未完全关闭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18" name="Text Placeholder 33"/>
          <p:cNvSpPr txBox="1"/>
          <p:nvPr/>
        </p:nvSpPr>
        <p:spPr>
          <a:xfrm>
            <a:off x="4592955" y="2525395"/>
            <a:ext cx="1689100" cy="483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  <a:p>
            <a:pPr algn="ctr"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+mn-ea"/>
                <a:sym typeface="+mn-ea"/>
              </a:rPr>
              <a:t>煮食忘记关火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19" name="Text Placeholder 33"/>
          <p:cNvSpPr txBox="1"/>
          <p:nvPr/>
        </p:nvSpPr>
        <p:spPr>
          <a:xfrm>
            <a:off x="6356985" y="2803525"/>
            <a:ext cx="1689100" cy="19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人员密集复杂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20" name="Text Placeholder 33"/>
          <p:cNvSpPr txBox="1"/>
          <p:nvPr/>
        </p:nvSpPr>
        <p:spPr>
          <a:xfrm>
            <a:off x="1162050" y="4193540"/>
            <a:ext cx="1689100" cy="483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灶具老化破损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21" name="Text Placeholder 33"/>
          <p:cNvSpPr txBox="1"/>
          <p:nvPr/>
        </p:nvSpPr>
        <p:spPr>
          <a:xfrm>
            <a:off x="2926715" y="4462145"/>
            <a:ext cx="1689100" cy="19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灶具安装不规范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123" name="Text Placeholder 33"/>
          <p:cNvSpPr txBox="1"/>
          <p:nvPr/>
        </p:nvSpPr>
        <p:spPr>
          <a:xfrm>
            <a:off x="4480560" y="4203700"/>
            <a:ext cx="1689100" cy="483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altLang="zh-CN" sz="1400" b="1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>
              <a:defRPr/>
            </a:pPr>
            <a:r>
              <a: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家中无人</a:t>
            </a:r>
          </a:p>
        </p:txBody>
      </p:sp>
      <p:sp>
        <p:nvSpPr>
          <p:cNvPr id="124" name="Text Placeholder 33"/>
          <p:cNvSpPr txBox="1"/>
          <p:nvPr/>
        </p:nvSpPr>
        <p:spPr>
          <a:xfrm>
            <a:off x="6405880" y="4462145"/>
            <a:ext cx="1689100" cy="193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消防设施缺乏</a:t>
            </a:r>
            <a:endParaRPr lang="en-US" altLang="zh-CN" sz="14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14115" y="828040"/>
            <a:ext cx="530733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居民住宅燃气事故原因分析</a:t>
            </a:r>
          </a:p>
        </p:txBody>
      </p:sp>
      <p:pic>
        <p:nvPicPr>
          <p:cNvPr id="2" name="图片 1" descr="凡特大LOGO-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714115" y="828040"/>
            <a:ext cx="530733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小餐饮场所燃气事故原因分析</a:t>
            </a:r>
          </a:p>
        </p:txBody>
      </p:sp>
      <p:pic>
        <p:nvPicPr>
          <p:cNvPr id="7" name="图片 4" descr="C:\Users\user\AppData\Roaming\Tencent\Users\615825177\QQ\WinTemp\RichOle\%4O](($[UW_@4G}JA1G7{3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4803" y="2814970"/>
            <a:ext cx="5132070" cy="190309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805497" y="2289334"/>
            <a:ext cx="5327333" cy="203835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indent="200025" fontAlgn="auto">
              <a:lnSpc>
                <a:spcPct val="200000"/>
              </a:lnSpc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“九小场所”中的小餐饮场所，用气频次高、用气量大，是燃气事故多发的场所之一。</a:t>
            </a:r>
          </a:p>
          <a:p>
            <a:pPr indent="200025" fontAlgn="auto">
              <a:lnSpc>
                <a:spcPct val="200000"/>
              </a:lnSpc>
            </a:pP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鼠患多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灶具易老化破损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，加上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通风排气不畅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违规操作、私接管道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等是餐饮场所易发燃气事故的主要原因。</a:t>
            </a:r>
          </a:p>
        </p:txBody>
      </p:sp>
      <p:pic>
        <p:nvPicPr>
          <p:cNvPr id="12" name="图片 11" descr="凡特大LOGO-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23410" y="837565"/>
            <a:ext cx="302704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da-DK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政府指导文件</a:t>
            </a:r>
          </a:p>
        </p:txBody>
      </p:sp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73" y="1706486"/>
            <a:ext cx="6351269" cy="491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98" y="1374364"/>
            <a:ext cx="3318819" cy="5166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23410" y="837565"/>
            <a:ext cx="302704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da-DK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政府指导文件</a:t>
            </a:r>
          </a:p>
        </p:txBody>
      </p:sp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52" y="1445260"/>
            <a:ext cx="3703036" cy="500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5756697" y="1445261"/>
          <a:ext cx="2880597" cy="5266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" name="Document" r:id="rId7" imgW="5281295" imgH="9694545" progId="Word.Document.8">
                  <p:embed/>
                </p:oleObj>
              </mc:Choice>
              <mc:Fallback>
                <p:oleObj name="Document" r:id="rId7" imgW="5281295" imgH="9694545" progId="Word.Document.8">
                  <p:embed/>
                  <p:pic>
                    <p:nvPicPr>
                      <p:cNvPr id="0" name="图片 513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56697" y="1445261"/>
                        <a:ext cx="2880597" cy="5266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原创设计师QQ598969553        _1"/>
          <p:cNvSpPr/>
          <p:nvPr/>
        </p:nvSpPr>
        <p:spPr>
          <a:xfrm>
            <a:off x="-9525" y="2460933"/>
            <a:ext cx="12192000" cy="1292712"/>
          </a:xfrm>
          <a:prstGeom prst="rect">
            <a:avLst/>
          </a:prstGeom>
          <a:solidFill>
            <a:srgbClr val="6C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8" name="原创设计师QQ598969553        _8"/>
          <p:cNvGrpSpPr/>
          <p:nvPr/>
        </p:nvGrpSpPr>
        <p:grpSpPr>
          <a:xfrm>
            <a:off x="1804931" y="1977812"/>
            <a:ext cx="2114741" cy="2115265"/>
            <a:chOff x="1033229" y="2883358"/>
            <a:chExt cx="1036261" cy="1036518"/>
          </a:xfrm>
        </p:grpSpPr>
        <p:sp>
          <p:nvSpPr>
            <p:cNvPr id="9" name="Oval 53"/>
            <p:cNvSpPr>
              <a:spLocks noChangeArrowheads="1"/>
            </p:cNvSpPr>
            <p:nvPr/>
          </p:nvSpPr>
          <p:spPr bwMode="auto">
            <a:xfrm>
              <a:off x="1033229" y="2883358"/>
              <a:ext cx="1036261" cy="1036518"/>
            </a:xfrm>
            <a:prstGeom prst="ellipse">
              <a:avLst/>
            </a:prstGeom>
            <a:solidFill>
              <a:srgbClr val="EF8200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865">
                <a:solidFill>
                  <a:srgbClr val="DF9D0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08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02</a:t>
              </a:r>
            </a:p>
          </p:txBody>
        </p:sp>
      </p:grpSp>
      <p:sp>
        <p:nvSpPr>
          <p:cNvPr id="11" name="原创设计师QQ598969553        _2"/>
          <p:cNvSpPr txBox="1"/>
          <p:nvPr/>
        </p:nvSpPr>
        <p:spPr>
          <a:xfrm>
            <a:off x="4330039" y="2568680"/>
            <a:ext cx="7392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凡特城市生命线工程监测系统</a:t>
            </a:r>
            <a:br>
              <a:rPr kumimoji="1"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</a:br>
            <a:r>
              <a:rPr kumimoji="1"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                              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4" y="387350"/>
            <a:ext cx="2157730" cy="607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54" y="387350"/>
            <a:ext cx="2157730" cy="607695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pPr fontAlgn="ctr">
              <a:lnSpc>
                <a:spcPct val="120000"/>
              </a:lnSpc>
              <a:spcAft>
                <a:spcPts val="800"/>
              </a:spcAft>
              <a:buSzPct val="100000"/>
            </a:pPr>
            <a:r>
              <a:rPr lang="zh-CN" altLang="en-US" sz="2200" b="1" spc="120" noProof="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系统总体设计基于“感、传、知、用”的总体框架，分为“五层两翼”。“五层”依次为物联网感知层、网络传输层、平台层、应用系统层和服务对象；“两翼”是指系统建设应遵循消防行业的标准规范体系和安全保障体系。整体架构如下：</a:t>
            </a:r>
          </a:p>
          <a:p>
            <a:pPr marL="304800" lvl="0" indent="-304800" fontAlgn="ctr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endParaRPr lang="en-US" altLang="zh-CN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fontAlgn="ctr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物联网感知层：通过物联感知设备、视频感知前端、作战感知前端、全民感知等实现对全市辖区内的消防安全信息进行全面的感知、汇聚。</a:t>
            </a:r>
          </a:p>
          <a:p>
            <a:pPr marL="304800" lvl="0" indent="-304800" fontAlgn="ctr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网络传输层：通过物联感知网、消防救援支队指挥调度网、消防应急通信网、电子政务外网、互联网等网络实现感知信息的汇聚、传输、共享。</a:t>
            </a:r>
          </a:p>
          <a:p>
            <a:pPr marL="304800" lvl="0" indent="-304800" fontAlgn="ctr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数据支撑层：系统提供通过数据交换共享平台、大数据分析平台、云计算平台、地理信息服务平台、音视频管理平台、移动应用平台实现对采集前端感知数据的分析，为上层服务提供相对应的服务能力。</a:t>
            </a:r>
          </a:p>
          <a:p>
            <a:pPr marL="304800" lvl="0" indent="-304800" fontAlgn="ctr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应用层：对前端感知数据的分析，通过先进的算法模型，为消防救援支队提供贴合业务需求的相关应用。</a:t>
            </a:r>
          </a:p>
          <a:p>
            <a:pPr marL="304800" lvl="0" indent="-304800" fontAlgn="ctr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服务对象：系统分别为消防部门、应急联动单位、行业主管部门、社会单位、家庭个人、消防工程公司、消防维保公司、消防从业公司提供满足其需求的相关应用。</a:t>
            </a:r>
          </a:p>
          <a:p>
            <a:endParaRPr lang="zh-CN" alt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9" y="1542124"/>
            <a:ext cx="4979694" cy="461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4918597" y="927722"/>
            <a:ext cx="1620957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系统架构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75381" y="837565"/>
            <a:ext cx="3616788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用户版本解决方案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1530985" y="1445260"/>
            <a:ext cx="9951720" cy="866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可燃气体探测器和烟感是家庭、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九小场所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等场所的消防哨兵，可实时监测天然气的浓度和烟感，当传感器检测到燃气浓度和烟雾超标时，会通过语音电话、短信、微信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APP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三种通知方式将报警信息发送到用户手机端，并联动电磁阀或机械手柄自动关闭燃气阀门，实现火灾事故的早发现、早报警、早扑灭，避免因燃气泄漏造成的重大人员伤亡事故的发生。</a:t>
            </a:r>
            <a:endParaRPr lang="zh-CN" altLang="en-US" sz="1400" b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856658" y="2558037"/>
            <a:ext cx="1373529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业主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897091" y="3335020"/>
            <a:ext cx="1373529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朋友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913030" y="4912069"/>
            <a:ext cx="1373529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物业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900637" y="5689051"/>
            <a:ext cx="1373529" cy="25391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社区服务站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54"/>
          <p:cNvSpPr txBox="1"/>
          <p:nvPr/>
        </p:nvSpPr>
        <p:spPr>
          <a:xfrm>
            <a:off x="1485335" y="3644400"/>
            <a:ext cx="591957" cy="1382532"/>
          </a:xfrm>
          <a:prstGeom prst="rect">
            <a:avLst/>
          </a:prstGeom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家庭、企业</a:t>
            </a:r>
          </a:p>
        </p:txBody>
      </p:sp>
      <p:cxnSp>
        <p:nvCxnSpPr>
          <p:cNvPr id="16" name="直接连接符 15"/>
          <p:cNvCxnSpPr>
            <a:stCxn id="62" idx="3"/>
            <a:endCxn id="59" idx="1"/>
          </p:cNvCxnSpPr>
          <p:nvPr/>
        </p:nvCxnSpPr>
        <p:spPr>
          <a:xfrm>
            <a:off x="4184650" y="4135755"/>
            <a:ext cx="1238250" cy="48895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919220" y="4170417"/>
            <a:ext cx="302005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7037419" y="4170417"/>
            <a:ext cx="302005" cy="0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5954478" y="4793880"/>
            <a:ext cx="1252658" cy="2385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100" dirty="0"/>
              <a:t>平台端</a:t>
            </a:r>
            <a:endParaRPr lang="en-US" altLang="zh-CN" sz="1100" dirty="0"/>
          </a:p>
        </p:txBody>
      </p:sp>
      <p:sp>
        <p:nvSpPr>
          <p:cNvPr id="25" name="矩形 24"/>
          <p:cNvSpPr/>
          <p:nvPr/>
        </p:nvSpPr>
        <p:spPr>
          <a:xfrm>
            <a:off x="6982485" y="4788021"/>
            <a:ext cx="1252658" cy="23852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100" dirty="0"/>
              <a:t>手机</a:t>
            </a:r>
            <a:r>
              <a:rPr lang="en-US" altLang="zh-CN" sz="1100" dirty="0"/>
              <a:t>APP</a:t>
            </a: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7988015" y="3135088"/>
            <a:ext cx="871908" cy="975455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8133629" y="3930829"/>
            <a:ext cx="749628" cy="258184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 flipH="1" flipV="1">
            <a:off x="8155872" y="4408765"/>
            <a:ext cx="623125" cy="49593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 flipV="1">
            <a:off x="8003112" y="4493145"/>
            <a:ext cx="875260" cy="659721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 flipV="1">
            <a:off x="7934642" y="4612389"/>
            <a:ext cx="844355" cy="1322872"/>
          </a:xfrm>
          <a:prstGeom prst="line">
            <a:avLst/>
          </a:prstGeom>
          <a:ln w="1270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矩形 46"/>
          <p:cNvSpPr/>
          <p:nvPr/>
        </p:nvSpPr>
        <p:spPr>
          <a:xfrm>
            <a:off x="10353572" y="4104356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家人</a:t>
            </a:r>
          </a:p>
        </p:txBody>
      </p:sp>
      <p:pic>
        <p:nvPicPr>
          <p:cNvPr id="48" name="Picture 2" descr="https://timgsa.baidu.com/timg?image&amp;quality=80&amp;size=b9999_10000&amp;sec=1514205234&amp;di=33b0f3dd37b47f3e8da3c1c3c2b68afc&amp;imgtype=jpg&amp;er=1&amp;src=http%3A%2F%2Fimgsrc.baidu.com%2Fimage%2Fc0%253Dshijue1%252C0%252C0%252C294%252C40%2Fsign%3D1c8f68abc3ea15ce55e3e84ade695086%2F37d3d539b6003af32533da4e3f2ac65c1038b6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748" y="2447444"/>
            <a:ext cx="894910" cy="5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https://ss0.bdstatic.com/70cFvHSh_Q1YnxGkpoWK1HF6hhy/it/u=1304705367,508069737&amp;fm=27&amp;gp=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2409" y="3185805"/>
            <a:ext cx="894910" cy="59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https://ss3.bdstatic.com/70cFv8Sh_Q1YnxGkpoWK1HF6hhy/it/u=40554179,3381999112&amp;fm=27&amp;gp=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4134" y="3926191"/>
            <a:ext cx="952957" cy="65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8"/>
          <a:srcRect l="20599"/>
          <a:stretch>
            <a:fillRect/>
          </a:stretch>
        </p:blipFill>
        <p:spPr>
          <a:xfrm>
            <a:off x="8960073" y="4726454"/>
            <a:ext cx="952957" cy="675527"/>
          </a:xfrm>
          <a:prstGeom prst="rect">
            <a:avLst/>
          </a:prstGeom>
        </p:spPr>
      </p:pic>
      <p:pic>
        <p:nvPicPr>
          <p:cNvPr id="55" name="Picture 8" descr="https://ss0.bdstatic.com/70cFuHSh_Q1YnxGkpoWK1HF6hhy/it/u=3925781066,1408223070&amp;fm=27&amp;gp=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774" y="5547127"/>
            <a:ext cx="957256" cy="63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文本框 49"/>
          <p:cNvSpPr txBox="1"/>
          <p:nvPr/>
        </p:nvSpPr>
        <p:spPr>
          <a:xfrm>
            <a:off x="4618536" y="4217595"/>
            <a:ext cx="769959" cy="27558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NB-</a:t>
            </a:r>
            <a:r>
              <a:rPr lang="en-US" altLang="zh-CN" sz="9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IoT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7" name="Picture 9" descr="C:/Users/Administrator/AppData/Local/Temp/picturecompress_20220113100856/output_1.pngoutput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395975" y="3828671"/>
            <a:ext cx="425675" cy="86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10" descr="C:/Users/Administrator/AppData/Local/Temp/picturecompress_20220113100856/output_2.pngoutput_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51410" y="3923621"/>
            <a:ext cx="1058685" cy="62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883" y="3930829"/>
            <a:ext cx="507995" cy="50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矩形 59"/>
          <p:cNvSpPr/>
          <p:nvPr/>
        </p:nvSpPr>
        <p:spPr>
          <a:xfrm>
            <a:off x="3202940" y="3472815"/>
            <a:ext cx="1252855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阀门控制机械手</a:t>
            </a:r>
          </a:p>
        </p:txBody>
      </p:sp>
      <p:pic>
        <p:nvPicPr>
          <p:cNvPr id="61" name="图片 6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82340" y="2539365"/>
            <a:ext cx="768985" cy="872490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74085" y="3782695"/>
            <a:ext cx="710565" cy="705485"/>
          </a:xfrm>
          <a:prstGeom prst="rect">
            <a:avLst/>
          </a:prstGeom>
        </p:spPr>
      </p:pic>
      <p:sp>
        <p:nvSpPr>
          <p:cNvPr id="63" name="矩形 62"/>
          <p:cNvSpPr/>
          <p:nvPr/>
        </p:nvSpPr>
        <p:spPr>
          <a:xfrm>
            <a:off x="3202940" y="4512310"/>
            <a:ext cx="1252855" cy="3759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独立式光电感烟火灾探测报警器</a:t>
            </a:r>
          </a:p>
        </p:txBody>
      </p:sp>
      <p:pic>
        <p:nvPicPr>
          <p:cNvPr id="64" name="图片 63" descr="[WU1YBI5R66(IZZQAKN%R9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81375" y="4912360"/>
            <a:ext cx="895985" cy="1124585"/>
          </a:xfrm>
          <a:prstGeom prst="rect">
            <a:avLst/>
          </a:prstGeom>
        </p:spPr>
      </p:pic>
      <p:sp>
        <p:nvSpPr>
          <p:cNvPr id="65" name="矩形 64"/>
          <p:cNvSpPr/>
          <p:nvPr/>
        </p:nvSpPr>
        <p:spPr>
          <a:xfrm>
            <a:off x="3149600" y="6061075"/>
            <a:ext cx="1252855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可燃气体探测器</a:t>
            </a:r>
          </a:p>
        </p:txBody>
      </p:sp>
      <p:pic>
        <p:nvPicPr>
          <p:cNvPr id="66" name="图片 65" descr="图片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46629" y="4974907"/>
            <a:ext cx="751205" cy="999490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>
            <a:off x="1816100" y="5967732"/>
            <a:ext cx="1252855" cy="3759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工业及商业用途点型可燃气体探测器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3"/>
          <p:cNvSpPr txBox="1"/>
          <p:nvPr/>
        </p:nvSpPr>
        <p:spPr>
          <a:xfrm>
            <a:off x="2667940" y="1171756"/>
            <a:ext cx="3057247" cy="56560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一网统管解决方案</a:t>
            </a:r>
            <a:endParaRPr kumimoji="1" lang="da-DK" altLang="zh-CN" sz="2800" b="1" dirty="0">
              <a:solidFill>
                <a:srgbClr val="EF82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冬青黑体简体中文 W6" panose="020B0600000000000000" charset="-122"/>
              <a:sym typeface="+mn-ea"/>
            </a:endParaRPr>
          </a:p>
        </p:txBody>
      </p:sp>
      <p:pic>
        <p:nvPicPr>
          <p:cNvPr id="30" name="图片 29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sp>
        <p:nvSpPr>
          <p:cNvPr id="31" name="文本框 38"/>
          <p:cNvSpPr txBox="1"/>
          <p:nvPr/>
        </p:nvSpPr>
        <p:spPr>
          <a:xfrm>
            <a:off x="9497060" y="1553210"/>
            <a:ext cx="118427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latin typeface="Arial" panose="020B0604020202020204" pitchFamily="34" charset="0"/>
                <a:ea typeface="黑体" panose="02010609060101010101" charset="-122"/>
              </a:rPr>
              <a:t>应用场景</a:t>
            </a:r>
          </a:p>
        </p:txBody>
      </p:sp>
      <p:cxnSp>
        <p:nvCxnSpPr>
          <p:cNvPr id="42" name="直接连接符 41"/>
          <p:cNvCxnSpPr/>
          <p:nvPr/>
        </p:nvCxnSpPr>
        <p:spPr>
          <a:xfrm>
            <a:off x="8261985" y="2014220"/>
            <a:ext cx="11430" cy="423354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8669020" y="2827655"/>
            <a:ext cx="7480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</a:rPr>
              <a:t>九小场所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9693275" y="4895850"/>
            <a:ext cx="70612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</a:rPr>
              <a:t>敬老院</a:t>
            </a:r>
          </a:p>
        </p:txBody>
      </p:sp>
      <p:sp>
        <p:nvSpPr>
          <p:cNvPr id="45" name="文本框 50"/>
          <p:cNvSpPr txBox="1"/>
          <p:nvPr/>
        </p:nvSpPr>
        <p:spPr>
          <a:xfrm>
            <a:off x="10862945" y="4887595"/>
            <a:ext cx="4806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</a:rPr>
              <a:t>酒店</a:t>
            </a:r>
          </a:p>
        </p:txBody>
      </p:sp>
      <p:sp>
        <p:nvSpPr>
          <p:cNvPr id="46" name="文本框 51"/>
          <p:cNvSpPr txBox="1"/>
          <p:nvPr/>
        </p:nvSpPr>
        <p:spPr>
          <a:xfrm>
            <a:off x="10817860" y="5982970"/>
            <a:ext cx="6076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</a:rPr>
              <a:t>博物馆</a:t>
            </a:r>
          </a:p>
        </p:txBody>
      </p:sp>
      <p:sp>
        <p:nvSpPr>
          <p:cNvPr id="47" name="文本框 52"/>
          <p:cNvSpPr txBox="1"/>
          <p:nvPr/>
        </p:nvSpPr>
        <p:spPr>
          <a:xfrm>
            <a:off x="8680450" y="4883785"/>
            <a:ext cx="4806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</a:rPr>
              <a:t>学校</a:t>
            </a:r>
          </a:p>
        </p:txBody>
      </p:sp>
      <p:sp>
        <p:nvSpPr>
          <p:cNvPr id="48" name="文本框 53"/>
          <p:cNvSpPr txBox="1"/>
          <p:nvPr/>
        </p:nvSpPr>
        <p:spPr>
          <a:xfrm>
            <a:off x="9862185" y="5969635"/>
            <a:ext cx="7289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</a:rPr>
              <a:t>银行</a:t>
            </a:r>
          </a:p>
        </p:txBody>
      </p:sp>
      <p:sp>
        <p:nvSpPr>
          <p:cNvPr id="49" name="文本框 54"/>
          <p:cNvSpPr txBox="1"/>
          <p:nvPr/>
        </p:nvSpPr>
        <p:spPr>
          <a:xfrm>
            <a:off x="10888345" y="2877820"/>
            <a:ext cx="4679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</a:rPr>
              <a:t>公寓</a:t>
            </a:r>
          </a:p>
        </p:txBody>
      </p:sp>
      <p:sp>
        <p:nvSpPr>
          <p:cNvPr id="50" name="文本框 55"/>
          <p:cNvSpPr txBox="1"/>
          <p:nvPr/>
        </p:nvSpPr>
        <p:spPr>
          <a:xfrm>
            <a:off x="10875645" y="3882390"/>
            <a:ext cx="46799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</a:rPr>
              <a:t>商超</a:t>
            </a:r>
          </a:p>
        </p:txBody>
      </p:sp>
      <p:pic>
        <p:nvPicPr>
          <p:cNvPr id="51" name="图片 50" descr="1-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3930" y="2083435"/>
            <a:ext cx="943610" cy="822960"/>
          </a:xfrm>
          <a:prstGeom prst="rect">
            <a:avLst/>
          </a:prstGeom>
        </p:spPr>
      </p:pic>
      <p:pic>
        <p:nvPicPr>
          <p:cNvPr id="52" name="图片 51" descr="2-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865" y="4147185"/>
            <a:ext cx="946785" cy="825500"/>
          </a:xfrm>
          <a:prstGeom prst="rect">
            <a:avLst/>
          </a:prstGeom>
        </p:spPr>
      </p:pic>
      <p:sp>
        <p:nvSpPr>
          <p:cNvPr id="53" name="文本框 57"/>
          <p:cNvSpPr txBox="1"/>
          <p:nvPr/>
        </p:nvSpPr>
        <p:spPr>
          <a:xfrm>
            <a:off x="9883775" y="2877820"/>
            <a:ext cx="550545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</a:rPr>
              <a:t>社区</a:t>
            </a:r>
          </a:p>
        </p:txBody>
      </p:sp>
      <p:pic>
        <p:nvPicPr>
          <p:cNvPr id="54" name="图片 53" descr="3-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775" y="4097020"/>
            <a:ext cx="962025" cy="838835"/>
          </a:xfrm>
          <a:prstGeom prst="rect">
            <a:avLst/>
          </a:prstGeom>
        </p:spPr>
      </p:pic>
      <p:pic>
        <p:nvPicPr>
          <p:cNvPr id="55" name="图片 54" descr="4-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8685" y="3127375"/>
            <a:ext cx="996950" cy="869315"/>
          </a:xfrm>
          <a:prstGeom prst="rect">
            <a:avLst/>
          </a:prstGeom>
        </p:spPr>
      </p:pic>
      <p:pic>
        <p:nvPicPr>
          <p:cNvPr id="56" name="图片 55" descr="5-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2315" y="2047875"/>
            <a:ext cx="967740" cy="843915"/>
          </a:xfrm>
          <a:prstGeom prst="rect">
            <a:avLst/>
          </a:prstGeom>
        </p:spPr>
      </p:pic>
      <p:pic>
        <p:nvPicPr>
          <p:cNvPr id="57" name="图片 56" descr="6-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5015" y="3162935"/>
            <a:ext cx="912495" cy="795655"/>
          </a:xfrm>
          <a:prstGeom prst="rect">
            <a:avLst/>
          </a:prstGeom>
        </p:spPr>
      </p:pic>
      <p:pic>
        <p:nvPicPr>
          <p:cNvPr id="58" name="图片 57" descr="7-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9585" y="2067560"/>
            <a:ext cx="962025" cy="838835"/>
          </a:xfrm>
          <a:prstGeom prst="rect">
            <a:avLst/>
          </a:prstGeom>
        </p:spPr>
      </p:pic>
      <p:pic>
        <p:nvPicPr>
          <p:cNvPr id="59" name="图片 58" descr="8-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47045" y="3134995"/>
            <a:ext cx="962660" cy="838835"/>
          </a:xfrm>
          <a:prstGeom prst="rect">
            <a:avLst/>
          </a:prstGeom>
        </p:spPr>
      </p:pic>
      <p:pic>
        <p:nvPicPr>
          <p:cNvPr id="60" name="图片 59" descr="9-0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29900" y="4115435"/>
            <a:ext cx="937260" cy="817245"/>
          </a:xfrm>
          <a:prstGeom prst="rect">
            <a:avLst/>
          </a:prstGeom>
        </p:spPr>
      </p:pic>
      <p:pic>
        <p:nvPicPr>
          <p:cNvPr id="61" name="图片 60" descr="10-0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20430" y="5128895"/>
            <a:ext cx="977900" cy="852805"/>
          </a:xfrm>
          <a:prstGeom prst="rect">
            <a:avLst/>
          </a:prstGeom>
        </p:spPr>
      </p:pic>
      <p:pic>
        <p:nvPicPr>
          <p:cNvPr id="62" name="图片 61" descr="11-0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4850" y="5128895"/>
            <a:ext cx="963930" cy="840740"/>
          </a:xfrm>
          <a:prstGeom prst="rect">
            <a:avLst/>
          </a:prstGeom>
        </p:spPr>
      </p:pic>
      <p:pic>
        <p:nvPicPr>
          <p:cNvPr id="63" name="图片 62" descr="12-0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31170" y="5129530"/>
            <a:ext cx="978535" cy="853440"/>
          </a:xfrm>
          <a:prstGeom prst="rect">
            <a:avLst/>
          </a:prstGeom>
        </p:spPr>
      </p:pic>
      <p:sp>
        <p:nvSpPr>
          <p:cNvPr id="64" name="文本框 68"/>
          <p:cNvSpPr txBox="1"/>
          <p:nvPr/>
        </p:nvSpPr>
        <p:spPr>
          <a:xfrm>
            <a:off x="8684260" y="3930015"/>
            <a:ext cx="7480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</a:rPr>
              <a:t>工业园</a:t>
            </a:r>
          </a:p>
        </p:txBody>
      </p:sp>
      <p:sp>
        <p:nvSpPr>
          <p:cNvPr id="65" name="文本框 69"/>
          <p:cNvSpPr txBox="1"/>
          <p:nvPr/>
        </p:nvSpPr>
        <p:spPr>
          <a:xfrm>
            <a:off x="9792970" y="3870325"/>
            <a:ext cx="74803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1000" b="1">
                <a:latin typeface="Arial" panose="020B0604020202020204" pitchFamily="34" charset="0"/>
                <a:ea typeface="黑体" panose="02010609060101010101" charset="-122"/>
              </a:rPr>
              <a:t>写字楼</a:t>
            </a:r>
          </a:p>
        </p:txBody>
      </p:sp>
      <p:sp>
        <p:nvSpPr>
          <p:cNvPr id="66" name="文本框 70"/>
          <p:cNvSpPr txBox="1"/>
          <p:nvPr/>
        </p:nvSpPr>
        <p:spPr>
          <a:xfrm>
            <a:off x="8680450" y="5981700"/>
            <a:ext cx="728980" cy="245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000" b="1">
                <a:latin typeface="Arial" panose="020B0604020202020204" pitchFamily="34" charset="0"/>
                <a:ea typeface="黑体" panose="02010609060101010101" charset="-122"/>
              </a:rPr>
              <a:t>医院</a:t>
            </a:r>
          </a:p>
        </p:txBody>
      </p:sp>
      <p:pic>
        <p:nvPicPr>
          <p:cNvPr id="67" name="图片 66" descr="C:\Users\Administrator\Desktop\图片2.png图片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952308" y="2014220"/>
            <a:ext cx="6184900" cy="3360420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1446530" y="2818765"/>
            <a:ext cx="756920" cy="3759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阀门控制机械手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81063" y="2689225"/>
            <a:ext cx="549275" cy="623570"/>
          </a:xfrm>
          <a:prstGeom prst="rect">
            <a:avLst/>
          </a:prstGeom>
        </p:spPr>
      </p:pic>
      <p:pic>
        <p:nvPicPr>
          <p:cNvPr id="70" name="图片 6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4710" y="3434715"/>
            <a:ext cx="508000" cy="504825"/>
          </a:xfrm>
          <a:prstGeom prst="rect">
            <a:avLst/>
          </a:prstGeom>
        </p:spPr>
      </p:pic>
      <p:sp>
        <p:nvSpPr>
          <p:cNvPr id="71" name="矩形 70"/>
          <p:cNvSpPr/>
          <p:nvPr/>
        </p:nvSpPr>
        <p:spPr>
          <a:xfrm>
            <a:off x="1479550" y="3380105"/>
            <a:ext cx="717550" cy="6838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独立式光电感烟火灾探测报警器</a:t>
            </a:r>
          </a:p>
        </p:txBody>
      </p:sp>
      <p:pic>
        <p:nvPicPr>
          <p:cNvPr id="72" name="图片 71" descr="[WU1YBI5R66(IZZQAKN%R9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3905" y="4003675"/>
            <a:ext cx="640080" cy="803910"/>
          </a:xfrm>
          <a:prstGeom prst="rect">
            <a:avLst/>
          </a:prstGeom>
        </p:spPr>
      </p:pic>
      <p:sp>
        <p:nvSpPr>
          <p:cNvPr id="73" name="矩形 72"/>
          <p:cNvSpPr/>
          <p:nvPr/>
        </p:nvSpPr>
        <p:spPr>
          <a:xfrm>
            <a:off x="1455420" y="4210685"/>
            <a:ext cx="746125" cy="3759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可燃气体探测器</a:t>
            </a:r>
          </a:p>
        </p:txBody>
      </p:sp>
      <p:pic>
        <p:nvPicPr>
          <p:cNvPr id="74" name="图片 73" descr="智能空开2"/>
          <p:cNvPicPr>
            <a:picLocks noChangeAspect="1"/>
          </p:cNvPicPr>
          <p:nvPr/>
        </p:nvPicPr>
        <p:blipFill>
          <a:blip r:embed="rId19"/>
          <a:srcRect t="33300" b="33766"/>
          <a:stretch>
            <a:fillRect/>
          </a:stretch>
        </p:blipFill>
        <p:spPr>
          <a:xfrm>
            <a:off x="668020" y="5151755"/>
            <a:ext cx="784860" cy="260985"/>
          </a:xfrm>
          <a:prstGeom prst="rect">
            <a:avLst/>
          </a:prstGeom>
        </p:spPr>
      </p:pic>
      <p:sp>
        <p:nvSpPr>
          <p:cNvPr id="75" name="矩形 74"/>
          <p:cNvSpPr/>
          <p:nvPr/>
        </p:nvSpPr>
        <p:spPr>
          <a:xfrm>
            <a:off x="1435100" y="5151755"/>
            <a:ext cx="746125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智慧空开</a:t>
            </a:r>
          </a:p>
        </p:txBody>
      </p:sp>
      <p:pic>
        <p:nvPicPr>
          <p:cNvPr id="76" name="图片 75" descr="C:/Users/Administrator/AppData/Local/Temp/picturecompress_20220113131417/output_1.pngoutput_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4855" y="5535295"/>
            <a:ext cx="658495" cy="685165"/>
          </a:xfrm>
          <a:prstGeom prst="rect">
            <a:avLst/>
          </a:prstGeom>
        </p:spPr>
      </p:pic>
      <p:sp>
        <p:nvSpPr>
          <p:cNvPr id="77" name="矩形 76"/>
          <p:cNvSpPr/>
          <p:nvPr/>
        </p:nvSpPr>
        <p:spPr>
          <a:xfrm>
            <a:off x="1430655" y="5748020"/>
            <a:ext cx="746125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智能水表</a:t>
            </a:r>
          </a:p>
        </p:txBody>
      </p:sp>
      <p:pic>
        <p:nvPicPr>
          <p:cNvPr id="78" name="图片 77" descr="图片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86765" y="1749425"/>
            <a:ext cx="634365" cy="844550"/>
          </a:xfrm>
          <a:prstGeom prst="rect">
            <a:avLst/>
          </a:prstGeom>
        </p:spPr>
      </p:pic>
      <p:sp>
        <p:nvSpPr>
          <p:cNvPr id="79" name="矩形 78"/>
          <p:cNvSpPr/>
          <p:nvPr/>
        </p:nvSpPr>
        <p:spPr>
          <a:xfrm>
            <a:off x="1499870" y="1910080"/>
            <a:ext cx="656590" cy="6838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工业及商业用途点型可燃气体探测器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原创设计师QQ598969553        _2"/>
          <p:cNvSpPr txBox="1"/>
          <p:nvPr/>
        </p:nvSpPr>
        <p:spPr>
          <a:xfrm>
            <a:off x="4463819" y="2813447"/>
            <a:ext cx="67207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30" y="329108"/>
            <a:ext cx="2157730" cy="607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241524" y="576877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公司介绍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45A8C0-A375-479D-8E3D-70C1C9619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30" y="1100097"/>
            <a:ext cx="11318655" cy="5626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194050" y="791210"/>
            <a:ext cx="580326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多途径推送危情及时告警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070610" y="4413250"/>
            <a:ext cx="4423410" cy="806450"/>
            <a:chOff x="2005" y="2924"/>
            <a:chExt cx="4870" cy="88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5" y="2960"/>
              <a:ext cx="1077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9" y="2946"/>
              <a:ext cx="924" cy="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2982"/>
              <a:ext cx="925" cy="7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1" y="2924"/>
              <a:ext cx="945" cy="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88" y="1593354"/>
            <a:ext cx="1137361" cy="228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 descr="G:\Desktop\右\杂\1杂文件\2021\220113\图片4.png图片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72710" y="1613741"/>
            <a:ext cx="1200785" cy="228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 descr="G:\Desktop\右\杂\1杂文件\2021\220113\图片5.png图片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258287" y="1601414"/>
            <a:ext cx="1115695" cy="227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0" descr="G:\Desktop\右\杂\1杂文件\2021\220113\图片6.png图片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060336" y="4414964"/>
            <a:ext cx="2305731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矩形 17"/>
          <p:cNvSpPr/>
          <p:nvPr/>
        </p:nvSpPr>
        <p:spPr>
          <a:xfrm>
            <a:off x="1187450" y="1699895"/>
            <a:ext cx="444817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600" spc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平台通过电话自动语音、短信、</a:t>
            </a:r>
            <a:r>
              <a:rPr lang="en-US" altLang="zh-CN" sz="1600" spc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APP</a:t>
            </a:r>
            <a:r>
              <a:rPr lang="zh-CN" altLang="en-US" sz="1600" spc="1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推送及时将告警信息发送至业主和消防管理员，险情发生时将同时发送短信、轮播语音通知给相关联系人。危情通知第一时间会在管理监控平台弹窗提醒，监控人员可以第一时间通过平台查找联系方式联系业主确认危情。</a:t>
            </a:r>
          </a:p>
        </p:txBody>
      </p:sp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graphicFrame>
        <p:nvGraphicFramePr>
          <p:cNvPr id="10" name="对象 9"/>
          <p:cNvGraphicFramePr>
            <a:graphicFrameLocks noChangeAspect="1"/>
          </p:cNvGraphicFramePr>
          <p:nvPr/>
        </p:nvGraphicFramePr>
        <p:xfrm>
          <a:off x="5635625" y="4452445"/>
          <a:ext cx="2536909" cy="9047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3" name="包装程序外壳对象" showAsIcon="1" r:id="rId14" imgW="1485900" imgH="523875" progId="Package">
                  <p:embed/>
                </p:oleObj>
              </mc:Choice>
              <mc:Fallback>
                <p:oleObj name="包装程序外壳对象" showAsIcon="1" r:id="rId14" imgW="1485900" imgH="523875" progId="Package">
                  <p:embed/>
                  <p:pic>
                    <p:nvPicPr>
                      <p:cNvPr id="0" name="图片 9223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635625" y="4452445"/>
                        <a:ext cx="2536909" cy="9047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82" y="1181419"/>
            <a:ext cx="10270349" cy="518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68311" y="490923"/>
            <a:ext cx="3894015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系统平台大屏（</a:t>
            </a:r>
            <a:r>
              <a:rPr kumimoji="1" lang="en-US" altLang="zh-CN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PC</a:t>
            </a: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端）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68550" y="648722"/>
            <a:ext cx="4493538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系统平台小程序（客户端）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0" y="1380336"/>
            <a:ext cx="2460026" cy="502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110495" y="340337"/>
            <a:ext cx="3057247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系统平台功能板块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17" y="1073454"/>
            <a:ext cx="7568034" cy="202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17" y="3097372"/>
            <a:ext cx="7568034" cy="12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418" y="4376760"/>
            <a:ext cx="7568034" cy="165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000320" y="718612"/>
            <a:ext cx="305724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系统平台功能板块</a:t>
            </a:r>
          </a:p>
        </p:txBody>
      </p:sp>
      <p:graphicFrame>
        <p:nvGraphicFramePr>
          <p:cNvPr id="2" name="图示 1"/>
          <p:cNvGraphicFramePr/>
          <p:nvPr/>
        </p:nvGraphicFramePr>
        <p:xfrm>
          <a:off x="1548591" y="107345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706024" y="1193590"/>
            <a:ext cx="3416320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消防物联网全面感知</a:t>
            </a:r>
          </a:p>
        </p:txBody>
      </p:sp>
      <p:sp>
        <p:nvSpPr>
          <p:cNvPr id="10" name="Title 6"/>
          <p:cNvSpPr txBox="1"/>
          <p:nvPr>
            <p:custDataLst>
              <p:tags r:id="rId1"/>
            </p:custDataLst>
          </p:nvPr>
        </p:nvSpPr>
        <p:spPr>
          <a:xfrm>
            <a:off x="1624953" y="1707097"/>
            <a:ext cx="8963449" cy="4419358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 algn="l" fontAlgn="auto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None/>
            </a:pPr>
            <a:r>
              <a:rPr lang="zh-CN" altLang="en-US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防物联网感知层，通过最先进的物联网传感技术、物联网通讯技术对消防设备和消防物联网数据进行统一管理和监控，感知层通过NB-IOT、4G/5G、Rola、局域网、消防专线等多种通讯方式，采集各种消防设备的实时数据、时序数据、报警数据、视频数据等，并汇聚到平台进行统一的处理和分析，目前平台管理的设备包括：智慧用电设备、智慧用水设备、智慧燃气设备、消防自动报警系统、NB-IOT烟感设备、4G市政消火栓、视频设备、电车入户视频检测设备、NB-IOT水浸检测设备、NB-IOT门磁、NB-IOT红外检测设备等等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23513" y="469877"/>
            <a:ext cx="2698175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平台子系统介绍</a:t>
            </a:r>
          </a:p>
        </p:txBody>
      </p:sp>
      <p:sp>
        <p:nvSpPr>
          <p:cNvPr id="9" name="装饰 1"/>
          <p:cNvSpPr/>
          <p:nvPr>
            <p:custDataLst>
              <p:tags r:id="rId1"/>
            </p:custDataLst>
          </p:nvPr>
        </p:nvSpPr>
        <p:spPr>
          <a:xfrm>
            <a:off x="1101267" y="1176663"/>
            <a:ext cx="10058481" cy="5029240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0" name="装饰 2"/>
          <p:cNvCxnSpPr/>
          <p:nvPr>
            <p:custDataLst>
              <p:tags r:id="rId2"/>
            </p:custDataLst>
          </p:nvPr>
        </p:nvCxnSpPr>
        <p:spPr>
          <a:xfrm>
            <a:off x="5926611" y="2471421"/>
            <a:ext cx="0" cy="2705100"/>
          </a:xfrm>
          <a:prstGeom prst="line">
            <a:avLst/>
          </a:prstGeom>
          <a:ln w="1270"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装饰 5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308955" y="1510078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装饰 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715355" y="1510078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2B63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装饰 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247466" y="5726478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装饰 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653866" y="5726478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Title 6"/>
          <p:cNvSpPr txBox="1"/>
          <p:nvPr>
            <p:custDataLst>
              <p:tags r:id="rId7"/>
            </p:custDataLst>
          </p:nvPr>
        </p:nvSpPr>
        <p:spPr>
          <a:xfrm>
            <a:off x="6689195" y="2090468"/>
            <a:ext cx="3748392" cy="92645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charset="0"/>
              <a:buNone/>
            </a:pPr>
            <a:r>
              <a:rPr kumimoji="0" sz="36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感知信息类型：</a:t>
            </a:r>
          </a:p>
        </p:txBody>
      </p:sp>
      <p:sp>
        <p:nvSpPr>
          <p:cNvPr id="16" name="Title 6"/>
          <p:cNvSpPr txBox="1"/>
          <p:nvPr>
            <p:custDataLst>
              <p:tags r:id="rId8"/>
            </p:custDataLst>
          </p:nvPr>
        </p:nvSpPr>
        <p:spPr>
          <a:xfrm>
            <a:off x="6688611" y="3087354"/>
            <a:ext cx="3748405" cy="2921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烟雾浓度数值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温度值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烟雾浓度过高报警</a:t>
            </a:r>
            <a:endParaRPr lang="zh-CN" altLang="en-US"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电池电压</a:t>
            </a:r>
            <a:endParaRPr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传感器故障</a:t>
            </a:r>
            <a:endParaRPr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探测器拆开</a:t>
            </a: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状态</a:t>
            </a:r>
            <a:endParaRPr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信号强度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在线状态</a:t>
            </a:r>
            <a:endParaRPr lang="zh-CN" altLang="en-US"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20"/>
          <p:cNvSpPr txBox="1"/>
          <p:nvPr>
            <p:custDataLst>
              <p:tags r:id="rId9"/>
            </p:custDataLst>
          </p:nvPr>
        </p:nvSpPr>
        <p:spPr>
          <a:xfrm>
            <a:off x="1370550" y="2090468"/>
            <a:ext cx="3876941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4000" b="1" spc="240" dirty="0">
                <a:solidFill>
                  <a:schemeClr val="accent1">
                    <a:lumMod val="50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智慧烟感系统</a:t>
            </a:r>
          </a:p>
        </p:txBody>
      </p:sp>
      <p:sp>
        <p:nvSpPr>
          <p:cNvPr id="18" name="文本框 1"/>
          <p:cNvSpPr txBox="1"/>
          <p:nvPr/>
        </p:nvSpPr>
        <p:spPr>
          <a:xfrm>
            <a:off x="1267921" y="2851736"/>
            <a:ext cx="42906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对烟雾浓度进行24小时实时探测，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当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检测到当前烟雾浓度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超过标限值或设备故障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系统会自动报警；温度过高时也可以产生报警，如果将摄像头关联到NB烟感，并设置联动条件，可以在收到告警的时候，自动启动远程实时视频，通过对告警现场进行远程查看，帮助客户进行判断是误报还是真实告警，同时系统启动自动抓拍图片和录像，可以作为告警发生前后的关键证据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66230" y="469877"/>
            <a:ext cx="2698175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平台子系统介绍</a:t>
            </a:r>
          </a:p>
        </p:txBody>
      </p:sp>
      <p:sp>
        <p:nvSpPr>
          <p:cNvPr id="9" name="装饰 1"/>
          <p:cNvSpPr/>
          <p:nvPr>
            <p:custDataLst>
              <p:tags r:id="rId1"/>
            </p:custDataLst>
          </p:nvPr>
        </p:nvSpPr>
        <p:spPr>
          <a:xfrm>
            <a:off x="1013219" y="1073454"/>
            <a:ext cx="10058481" cy="5029240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0" name="装饰 2"/>
          <p:cNvCxnSpPr/>
          <p:nvPr>
            <p:custDataLst>
              <p:tags r:id="rId2"/>
            </p:custDataLst>
          </p:nvPr>
        </p:nvCxnSpPr>
        <p:spPr>
          <a:xfrm>
            <a:off x="6118860" y="2133617"/>
            <a:ext cx="0" cy="2705100"/>
          </a:xfrm>
          <a:prstGeom prst="line">
            <a:avLst/>
          </a:prstGeom>
          <a:ln w="1270"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装饰 5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501204" y="1172274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装饰 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907604" y="1172274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装饰 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439715" y="5388674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装饰 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846115" y="5388674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Title 6"/>
          <p:cNvSpPr txBox="1"/>
          <p:nvPr>
            <p:custDataLst>
              <p:tags r:id="rId7"/>
            </p:custDataLst>
          </p:nvPr>
        </p:nvSpPr>
        <p:spPr>
          <a:xfrm>
            <a:off x="6881444" y="1752664"/>
            <a:ext cx="3748392" cy="92645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charset="0"/>
              <a:buNone/>
            </a:pPr>
            <a:r>
              <a:rPr kumimoji="0" sz="36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感知信息类型：</a:t>
            </a:r>
          </a:p>
        </p:txBody>
      </p:sp>
      <p:sp>
        <p:nvSpPr>
          <p:cNvPr id="16" name="Title 6"/>
          <p:cNvSpPr txBox="1"/>
          <p:nvPr>
            <p:custDataLst>
              <p:tags r:id="rId8"/>
            </p:custDataLst>
          </p:nvPr>
        </p:nvSpPr>
        <p:spPr>
          <a:xfrm>
            <a:off x="6880860" y="2749550"/>
            <a:ext cx="3748405" cy="2921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/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燃气泄露浓度数值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温度值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燃气泄漏报警</a:t>
            </a:r>
            <a:endParaRPr lang="zh-CN" altLang="en-US"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电池电压</a:t>
            </a:r>
            <a:endParaRPr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传感器故障</a:t>
            </a:r>
            <a:endParaRPr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探测器拆开</a:t>
            </a: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状态</a:t>
            </a:r>
            <a:endParaRPr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信号强度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8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在线状态</a:t>
            </a:r>
            <a:endParaRPr lang="zh-CN" altLang="en-US" sz="12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7" name="文本框 20"/>
          <p:cNvSpPr txBox="1"/>
          <p:nvPr>
            <p:custDataLst>
              <p:tags r:id="rId9"/>
            </p:custDataLst>
          </p:nvPr>
        </p:nvSpPr>
        <p:spPr>
          <a:xfrm>
            <a:off x="1562799" y="1752664"/>
            <a:ext cx="3876941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4000" b="1" spc="240" dirty="0">
                <a:solidFill>
                  <a:schemeClr val="accent1">
                    <a:lumMod val="50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智慧燃气系统</a:t>
            </a:r>
          </a:p>
        </p:txBody>
      </p:sp>
      <p:sp>
        <p:nvSpPr>
          <p:cNvPr id="18" name="文本框 1"/>
          <p:cNvSpPr txBox="1"/>
          <p:nvPr/>
        </p:nvSpPr>
        <p:spPr>
          <a:xfrm>
            <a:off x="1148715" y="2531745"/>
            <a:ext cx="429069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对挥发的可燃气体浓度进行24小时实时探测，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当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检测到当前浓度值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超过标限值或设备故障，系统会自动报警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温度过高时也可以产生报警，而且报警时可以上报多种数值，帮助确认是否为误报。燃气探测器还设有远程开关阀门，定时开关阀门功能。如果家中没有人时可以远程设置关闭燃气管道。定时开关可以设定开启时间段</a:t>
            </a:r>
            <a:r>
              <a:rPr lang="zh-CN" altLang="en-US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，</a:t>
            </a:r>
            <a:r>
              <a:rPr lang="en-US" altLang="zh-CN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使用方式更灵活</a:t>
            </a:r>
            <a:endParaRPr lang="zh-CN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66230" y="355577"/>
            <a:ext cx="2698175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平台子系统介绍</a:t>
            </a:r>
          </a:p>
        </p:txBody>
      </p:sp>
      <p:sp>
        <p:nvSpPr>
          <p:cNvPr id="10" name="装饰 1"/>
          <p:cNvSpPr/>
          <p:nvPr>
            <p:custDataLst>
              <p:tags r:id="rId1"/>
            </p:custDataLst>
          </p:nvPr>
        </p:nvSpPr>
        <p:spPr>
          <a:xfrm>
            <a:off x="1014391" y="1104184"/>
            <a:ext cx="10058481" cy="5029240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1" name="装饰 2"/>
          <p:cNvCxnSpPr/>
          <p:nvPr>
            <p:custDataLst>
              <p:tags r:id="rId2"/>
            </p:custDataLst>
          </p:nvPr>
        </p:nvCxnSpPr>
        <p:spPr>
          <a:xfrm>
            <a:off x="6118860" y="2133617"/>
            <a:ext cx="0" cy="2705100"/>
          </a:xfrm>
          <a:prstGeom prst="line">
            <a:avLst/>
          </a:prstGeom>
          <a:ln w="1270"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装饰 5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501204" y="1172274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装饰 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907604" y="1172274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装饰 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439715" y="5388674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装饰 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846115" y="5388674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Title 6"/>
          <p:cNvSpPr txBox="1"/>
          <p:nvPr>
            <p:custDataLst>
              <p:tags r:id="rId7"/>
            </p:custDataLst>
          </p:nvPr>
        </p:nvSpPr>
        <p:spPr>
          <a:xfrm>
            <a:off x="6881444" y="1752664"/>
            <a:ext cx="3748392" cy="92645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charset="0"/>
              <a:buNone/>
            </a:pPr>
            <a:r>
              <a:rPr kumimoji="0" sz="36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感知信息类型：</a:t>
            </a:r>
          </a:p>
        </p:txBody>
      </p:sp>
      <p:sp>
        <p:nvSpPr>
          <p:cNvPr id="17" name="Title 6"/>
          <p:cNvSpPr txBox="1"/>
          <p:nvPr>
            <p:custDataLst>
              <p:tags r:id="rId8"/>
            </p:custDataLst>
          </p:nvPr>
        </p:nvSpPr>
        <p:spPr>
          <a:xfrm>
            <a:off x="6880809" y="2749601"/>
            <a:ext cx="3748373" cy="235573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电路漏电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线路温度过高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线路电流过高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线路电压过高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线路电压过低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sz="1600" spc="1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负载功率</a:t>
            </a:r>
            <a:r>
              <a:rPr lang="zh-CN" altLang="en-US" sz="1600" spc="16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变化</a:t>
            </a:r>
            <a:endParaRPr lang="zh-CN" altLang="en-US" sz="1600" spc="160" dirty="0">
              <a:ln w="3175">
                <a:noFill/>
                <a:prstDash val="dash"/>
              </a:ln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20"/>
          <p:cNvSpPr txBox="1"/>
          <p:nvPr>
            <p:custDataLst>
              <p:tags r:id="rId9"/>
            </p:custDataLst>
          </p:nvPr>
        </p:nvSpPr>
        <p:spPr>
          <a:xfrm>
            <a:off x="1562799" y="1752664"/>
            <a:ext cx="3876941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4000" b="1" spc="240" dirty="0">
                <a:solidFill>
                  <a:schemeClr val="accent1">
                    <a:lumMod val="50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智慧用电系统</a:t>
            </a:r>
          </a:p>
        </p:txBody>
      </p:sp>
      <p:sp>
        <p:nvSpPr>
          <p:cNvPr id="19" name="文本框 1"/>
          <p:cNvSpPr txBox="1"/>
          <p:nvPr/>
        </p:nvSpPr>
        <p:spPr>
          <a:xfrm>
            <a:off x="1148715" y="2531745"/>
            <a:ext cx="4290695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zh-CN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能够</a:t>
            </a:r>
            <a:r>
              <a:rPr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智能检测线路上的剩余电流、电压、温度、负载功率的变化，对引起电气火灾的主要因素（线缆温度、电流、剩余电流等）进行实时在线监测和统计分析，超过设定的阈值或者检测到电气线路发生短路、电弧故障、缺相等危险情况时，</a:t>
            </a:r>
            <a:r>
              <a:rPr lang="zh-CN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及时</a:t>
            </a:r>
            <a:r>
              <a:rPr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发出报警</a:t>
            </a:r>
            <a:r>
              <a:rPr lang="zh-CN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，</a:t>
            </a:r>
            <a:r>
              <a:rPr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提醒相关人员排除电气火灾隐患</a:t>
            </a:r>
            <a:r>
              <a:rPr lang="zh-CN"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；</a:t>
            </a:r>
            <a:r>
              <a:rPr spc="16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达到消除潜在的电气火灾安全隐患，真正实现“防患于未燃”。</a:t>
            </a:r>
            <a:endParaRPr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l"/>
            <a:endParaRPr lang="zh-CN" spc="16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04557" y="382182"/>
            <a:ext cx="2698175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平台子系统介绍</a:t>
            </a:r>
          </a:p>
        </p:txBody>
      </p:sp>
      <p:sp>
        <p:nvSpPr>
          <p:cNvPr id="9" name="装饰 1"/>
          <p:cNvSpPr/>
          <p:nvPr>
            <p:custDataLst>
              <p:tags r:id="rId1"/>
            </p:custDataLst>
          </p:nvPr>
        </p:nvSpPr>
        <p:spPr>
          <a:xfrm>
            <a:off x="868786" y="1153775"/>
            <a:ext cx="10058481" cy="5029240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0" name="装饰 2"/>
          <p:cNvCxnSpPr/>
          <p:nvPr>
            <p:custDataLst>
              <p:tags r:id="rId2"/>
            </p:custDataLst>
          </p:nvPr>
        </p:nvCxnSpPr>
        <p:spPr>
          <a:xfrm>
            <a:off x="6118860" y="2133617"/>
            <a:ext cx="0" cy="2705100"/>
          </a:xfrm>
          <a:prstGeom prst="line">
            <a:avLst/>
          </a:prstGeom>
          <a:ln w="1270"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装饰 5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714564" y="1804734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装饰 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2120964" y="1804734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装饰 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127955" y="5536122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装饰 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498070" y="5536123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Title 6"/>
          <p:cNvSpPr txBox="1"/>
          <p:nvPr>
            <p:custDataLst>
              <p:tags r:id="rId7"/>
            </p:custDataLst>
          </p:nvPr>
        </p:nvSpPr>
        <p:spPr>
          <a:xfrm>
            <a:off x="6881444" y="1752664"/>
            <a:ext cx="3748392" cy="92645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charset="0"/>
              <a:buNone/>
            </a:pPr>
            <a:r>
              <a:rPr kumimoji="0" sz="36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感知信息类型：</a:t>
            </a:r>
          </a:p>
        </p:txBody>
      </p:sp>
      <p:sp>
        <p:nvSpPr>
          <p:cNvPr id="16" name="Title 6"/>
          <p:cNvSpPr txBox="1"/>
          <p:nvPr>
            <p:custDataLst>
              <p:tags r:id="rId8"/>
            </p:custDataLst>
          </p:nvPr>
        </p:nvSpPr>
        <p:spPr>
          <a:xfrm>
            <a:off x="6880809" y="2749601"/>
            <a:ext cx="3748373" cy="235573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高位水箱、低位水池液位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末端放水装置压力（模拟量）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喷淋管网末端压力（模拟量）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消火栓压力（模拟量）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水流指示器状态（开关量）</a:t>
            </a: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用水异常</a:t>
            </a:r>
            <a:endParaRPr sz="1600" spc="180" dirty="0">
              <a:ln w="3175">
                <a:noFill/>
                <a:prstDash val="dash"/>
              </a:ln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20"/>
          <p:cNvSpPr txBox="1"/>
          <p:nvPr>
            <p:custDataLst>
              <p:tags r:id="rId9"/>
            </p:custDataLst>
          </p:nvPr>
        </p:nvSpPr>
        <p:spPr>
          <a:xfrm>
            <a:off x="1562164" y="2601024"/>
            <a:ext cx="3876941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4000" b="1" spc="240" dirty="0">
                <a:solidFill>
                  <a:schemeClr val="accent1">
                    <a:lumMod val="50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智慧用水系统</a:t>
            </a:r>
          </a:p>
        </p:txBody>
      </p:sp>
      <p:sp>
        <p:nvSpPr>
          <p:cNvPr id="18" name="文本框 1"/>
          <p:cNvSpPr txBox="1"/>
          <p:nvPr/>
        </p:nvSpPr>
        <p:spPr>
          <a:xfrm>
            <a:off x="1518525" y="3363024"/>
            <a:ext cx="42906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实现对消防水源管网水压的准确、实时多点并发监测，通过对水压值动态分析，保证消防水箱和消防水池的水位处于正常水平范围内，保证消防管网系统通畅。当水位或管网系统发生异常时，能够迅速发出报警信息，及时排查消防水源隐患。</a:t>
            </a:r>
            <a:r>
              <a:rPr lang="zh-CN" altLang="en-US" spc="160" dirty="0">
                <a:ln w="3175">
                  <a:noFill/>
                  <a:prstDash val="dash"/>
                </a:ln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智慧水表，监测用水异常。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原创设计师QQ598969553        _1"/>
          <p:cNvSpPr/>
          <p:nvPr/>
        </p:nvSpPr>
        <p:spPr>
          <a:xfrm>
            <a:off x="0" y="2451408"/>
            <a:ext cx="12192000" cy="1292712"/>
          </a:xfrm>
          <a:prstGeom prst="rect">
            <a:avLst/>
          </a:prstGeom>
          <a:solidFill>
            <a:srgbClr val="6C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5" name="原创设计师QQ598969553        _2"/>
          <p:cNvSpPr txBox="1"/>
          <p:nvPr/>
        </p:nvSpPr>
        <p:spPr>
          <a:xfrm>
            <a:off x="4463819" y="2813447"/>
            <a:ext cx="67207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项目背景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原创设计师QQ598969553        _8"/>
          <p:cNvGrpSpPr/>
          <p:nvPr/>
        </p:nvGrpSpPr>
        <p:grpSpPr>
          <a:xfrm>
            <a:off x="1804932" y="1977812"/>
            <a:ext cx="2114741" cy="2115265"/>
            <a:chOff x="1040075" y="2883358"/>
            <a:chExt cx="1036261" cy="1036518"/>
          </a:xfrm>
          <a:solidFill>
            <a:srgbClr val="EF8200"/>
          </a:solidFill>
        </p:grpSpPr>
        <p:sp>
          <p:nvSpPr>
            <p:cNvPr id="7" name="Oval 53"/>
            <p:cNvSpPr>
              <a:spLocks noChangeArrowheads="1"/>
            </p:cNvSpPr>
            <p:nvPr/>
          </p:nvSpPr>
          <p:spPr bwMode="auto">
            <a:xfrm>
              <a:off x="1040075" y="2883358"/>
              <a:ext cx="1036261" cy="1036518"/>
            </a:xfrm>
            <a:prstGeom prst="ellipse">
              <a:avLst/>
            </a:prstGeom>
            <a:grpFill/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86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08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01</a:t>
              </a:r>
            </a:p>
          </p:txBody>
        </p:sp>
      </p:grpSp>
      <p:pic>
        <p:nvPicPr>
          <p:cNvPr id="9" name="图片 8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30" y="329108"/>
            <a:ext cx="2157730" cy="607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59867" y="365920"/>
            <a:ext cx="2698175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平台子系统介绍</a:t>
            </a:r>
          </a:p>
        </p:txBody>
      </p:sp>
      <p:sp>
        <p:nvSpPr>
          <p:cNvPr id="9" name="装饰 1"/>
          <p:cNvSpPr/>
          <p:nvPr>
            <p:custDataLst>
              <p:tags r:id="rId1"/>
            </p:custDataLst>
          </p:nvPr>
        </p:nvSpPr>
        <p:spPr>
          <a:xfrm>
            <a:off x="990864" y="1073454"/>
            <a:ext cx="10058481" cy="5029240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0" name="装饰 2"/>
          <p:cNvCxnSpPr/>
          <p:nvPr>
            <p:custDataLst>
              <p:tags r:id="rId2"/>
            </p:custDataLst>
          </p:nvPr>
        </p:nvCxnSpPr>
        <p:spPr>
          <a:xfrm>
            <a:off x="6118860" y="2133617"/>
            <a:ext cx="0" cy="2705100"/>
          </a:xfrm>
          <a:prstGeom prst="line">
            <a:avLst/>
          </a:prstGeom>
          <a:ln w="1270"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装饰 5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1241489" y="1035114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装饰 6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647889" y="1035114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装饰 3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5302555" y="5411534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装饰 4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708955" y="5411534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Title 6"/>
          <p:cNvSpPr txBox="1"/>
          <p:nvPr>
            <p:custDataLst>
              <p:tags r:id="rId7"/>
            </p:custDataLst>
          </p:nvPr>
        </p:nvSpPr>
        <p:spPr>
          <a:xfrm>
            <a:off x="6881444" y="1752664"/>
            <a:ext cx="3748392" cy="92645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13765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panose="05000000000000000000" charset="0"/>
              <a:buNone/>
            </a:pPr>
            <a:r>
              <a:rPr kumimoji="0" sz="3600" b="1" i="0" spc="200" noProof="0" dirty="0">
                <a:ln w="3175">
                  <a:noFill/>
                  <a:prstDash val="dash"/>
                </a:ln>
                <a:solidFill>
                  <a:schemeClr val="dk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感知信息类型：</a:t>
            </a:r>
          </a:p>
        </p:txBody>
      </p:sp>
      <p:sp>
        <p:nvSpPr>
          <p:cNvPr id="16" name="Title 6"/>
          <p:cNvSpPr txBox="1"/>
          <p:nvPr>
            <p:custDataLst>
              <p:tags r:id="rId8"/>
            </p:custDataLst>
          </p:nvPr>
        </p:nvSpPr>
        <p:spPr>
          <a:xfrm>
            <a:off x="6880809" y="2749601"/>
            <a:ext cx="3748373" cy="2355736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管道水压值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出水状态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撞击状态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漏水状态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传感器故障状态</a:t>
            </a:r>
          </a:p>
        </p:txBody>
      </p:sp>
      <p:sp>
        <p:nvSpPr>
          <p:cNvPr id="17" name="文本框 20"/>
          <p:cNvSpPr txBox="1"/>
          <p:nvPr>
            <p:custDataLst>
              <p:tags r:id="rId9"/>
            </p:custDataLst>
          </p:nvPr>
        </p:nvSpPr>
        <p:spPr>
          <a:xfrm>
            <a:off x="1480249" y="1587564"/>
            <a:ext cx="3876941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975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sz="4000" b="1" spc="240" dirty="0">
                <a:solidFill>
                  <a:schemeClr val="accent1">
                    <a:lumMod val="50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室外消火栓系统</a:t>
            </a:r>
          </a:p>
        </p:txBody>
      </p:sp>
      <p:sp>
        <p:nvSpPr>
          <p:cNvPr id="18" name="文本框 1"/>
          <p:cNvSpPr txBox="1"/>
          <p:nvPr/>
        </p:nvSpPr>
        <p:spPr>
          <a:xfrm>
            <a:off x="1186815" y="2422525"/>
            <a:ext cx="429069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</a:t>
            </a:r>
            <a:r>
              <a:rPr lang="en-US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实现了消火栓的集中监管，同时对消火栓的出</a:t>
            </a:r>
            <a:r>
              <a:rPr lang="zh-CN" altLang="en-US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水、撞击、管道水压、漏损状态进行监控和</a:t>
            </a:r>
            <a:r>
              <a:rPr lang="zh-CN" altLang="en-US" spc="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监测，确保消火栓处于正常状态。解决了目前消火栓管理存在的非法盗用消防用水，消防管道压力不足，消火栓被掩埋，消火栓被碰撞倾斜的问题，市政和水务部门监管力量薄弱等诸多问题。</a:t>
            </a:r>
            <a:endParaRPr lang="zh-CN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214262" y="490923"/>
            <a:ext cx="2698175" cy="5656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平台子系统介绍</a:t>
            </a:r>
          </a:p>
        </p:txBody>
      </p:sp>
      <p:grpSp>
        <p:nvGrpSpPr>
          <p:cNvPr id="5" name="组合 4"/>
          <p:cNvGrpSpPr/>
          <p:nvPr>
            <p:custDataLst>
              <p:tags r:id="rId1"/>
            </p:custDataLst>
          </p:nvPr>
        </p:nvGrpSpPr>
        <p:grpSpPr>
          <a:xfrm flipH="1">
            <a:off x="9887395" y="6293995"/>
            <a:ext cx="2159000" cy="885328"/>
            <a:chOff x="0" y="5829824"/>
            <a:chExt cx="2563200" cy="1051076"/>
          </a:xfrm>
        </p:grpSpPr>
        <p:sp>
          <p:nvSpPr>
            <p:cNvPr id="7" name="等腰三角形 6"/>
            <p:cNvSpPr/>
            <p:nvPr>
              <p:custDataLst>
                <p:tags r:id="rId11"/>
              </p:custDataLst>
            </p:nvPr>
          </p:nvSpPr>
          <p:spPr>
            <a:xfrm>
              <a:off x="0" y="5968800"/>
              <a:ext cx="2563200" cy="912100"/>
            </a:xfrm>
            <a:prstGeom prst="triangle">
              <a:avLst>
                <a:gd name="adj" fmla="val 47927"/>
              </a:avLst>
            </a:prstGeom>
            <a:solidFill>
              <a:schemeClr val="accent1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等腰三角形 7"/>
            <p:cNvSpPr/>
            <p:nvPr>
              <p:custDataLst>
                <p:tags r:id="rId12"/>
              </p:custDataLst>
            </p:nvPr>
          </p:nvSpPr>
          <p:spPr>
            <a:xfrm>
              <a:off x="0" y="5829824"/>
              <a:ext cx="2006600" cy="1051076"/>
            </a:xfrm>
            <a:prstGeom prst="triangle">
              <a:avLst>
                <a:gd name="adj" fmla="val 2766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装饰 1"/>
          <p:cNvSpPr/>
          <p:nvPr>
            <p:custDataLst>
              <p:tags r:id="rId2"/>
            </p:custDataLst>
          </p:nvPr>
        </p:nvSpPr>
        <p:spPr>
          <a:xfrm>
            <a:off x="921204" y="1212830"/>
            <a:ext cx="10058481" cy="5029240"/>
          </a:xfrm>
          <a:prstGeom prst="rect">
            <a:avLst/>
          </a:prstGeom>
          <a:solidFill>
            <a:schemeClr val="lt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1" lang="zh-CN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0" name="装饰 2"/>
          <p:cNvCxnSpPr/>
          <p:nvPr>
            <p:custDataLst>
              <p:tags r:id="rId3"/>
            </p:custDataLst>
          </p:nvPr>
        </p:nvCxnSpPr>
        <p:spPr>
          <a:xfrm>
            <a:off x="5973255" y="2432040"/>
            <a:ext cx="0" cy="2705100"/>
          </a:xfrm>
          <a:prstGeom prst="line">
            <a:avLst/>
          </a:prstGeom>
          <a:ln w="1270">
            <a:solidFill>
              <a:schemeClr val="lt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装饰 5"/>
          <p:cNvSpPr>
            <a:spLocks noChangeAspect="1"/>
          </p:cNvSpPr>
          <p:nvPr>
            <p:custDataLst>
              <p:tags r:id="rId4"/>
            </p:custDataLst>
          </p:nvPr>
        </p:nvSpPr>
        <p:spPr>
          <a:xfrm>
            <a:off x="1095884" y="1333537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装饰 6"/>
          <p:cNvSpPr>
            <a:spLocks noChangeAspect="1"/>
          </p:cNvSpPr>
          <p:nvPr>
            <p:custDataLst>
              <p:tags r:id="rId5"/>
            </p:custDataLst>
          </p:nvPr>
        </p:nvSpPr>
        <p:spPr>
          <a:xfrm>
            <a:off x="1502284" y="1333537"/>
            <a:ext cx="320675" cy="479425"/>
          </a:xfrm>
          <a:custGeom>
            <a:avLst/>
            <a:gdLst>
              <a:gd name="connsiteX0" fmla="*/ 139021 w 311296"/>
              <a:gd name="connsiteY0" fmla="*/ 0 h 479441"/>
              <a:gd name="connsiteX1" fmla="*/ 139021 w 311296"/>
              <a:gd name="connsiteY1" fmla="*/ 168145 h 479441"/>
              <a:gd name="connsiteX2" fmla="*/ 311296 w 311296"/>
              <a:gd name="connsiteY2" fmla="*/ 168145 h 479441"/>
              <a:gd name="connsiteX3" fmla="*/ 311296 w 311296"/>
              <a:gd name="connsiteY3" fmla="*/ 479441 h 479441"/>
              <a:gd name="connsiteX4" fmla="*/ 0 w 311296"/>
              <a:gd name="connsiteY4" fmla="*/ 479441 h 479441"/>
              <a:gd name="connsiteX5" fmla="*/ 0 w 311296"/>
              <a:gd name="connsiteY5" fmla="*/ 176727 h 479441"/>
              <a:gd name="connsiteX6" fmla="*/ 139021 w 311296"/>
              <a:gd name="connsiteY6" fmla="*/ 0 h 47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1296" h="479441">
                <a:moveTo>
                  <a:pt x="139021" y="0"/>
                </a:moveTo>
                <a:lnTo>
                  <a:pt x="139021" y="168145"/>
                </a:lnTo>
                <a:lnTo>
                  <a:pt x="311296" y="168145"/>
                </a:lnTo>
                <a:lnTo>
                  <a:pt x="311296" y="479441"/>
                </a:lnTo>
                <a:lnTo>
                  <a:pt x="0" y="479441"/>
                </a:lnTo>
                <a:lnTo>
                  <a:pt x="0" y="176727"/>
                </a:lnTo>
                <a:cubicBezTo>
                  <a:pt x="1325" y="28164"/>
                  <a:pt x="115851" y="0"/>
                  <a:pt x="139021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装饰 3"/>
          <p:cNvSpPr>
            <a:spLocks noChangeAspect="1"/>
          </p:cNvSpPr>
          <p:nvPr>
            <p:custDataLst>
              <p:tags r:id="rId6"/>
            </p:custDataLst>
          </p:nvPr>
        </p:nvSpPr>
        <p:spPr>
          <a:xfrm>
            <a:off x="5156950" y="5709957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装饰 4"/>
          <p:cNvSpPr>
            <a:spLocks noChangeAspect="1"/>
          </p:cNvSpPr>
          <p:nvPr>
            <p:custDataLst>
              <p:tags r:id="rId7"/>
            </p:custDataLst>
          </p:nvPr>
        </p:nvSpPr>
        <p:spPr>
          <a:xfrm>
            <a:off x="5563350" y="5709957"/>
            <a:ext cx="311150" cy="479425"/>
          </a:xfrm>
          <a:custGeom>
            <a:avLst/>
            <a:gdLst>
              <a:gd name="connsiteX0" fmla="*/ 0 w 950118"/>
              <a:gd name="connsiteY0" fmla="*/ 0 h 1464467"/>
              <a:gd name="connsiteX1" fmla="*/ 950118 w 950118"/>
              <a:gd name="connsiteY1" fmla="*/ 0 h 1464467"/>
              <a:gd name="connsiteX2" fmla="*/ 950118 w 950118"/>
              <a:gd name="connsiteY2" fmla="*/ 950118 h 1464467"/>
              <a:gd name="connsiteX3" fmla="*/ 945895 w 950118"/>
              <a:gd name="connsiteY3" fmla="*/ 1007193 h 1464467"/>
              <a:gd name="connsiteX4" fmla="*/ 534143 w 950118"/>
              <a:gd name="connsiteY4" fmla="*/ 1464467 h 1464467"/>
              <a:gd name="connsiteX5" fmla="*/ 525809 w 950118"/>
              <a:gd name="connsiteY5" fmla="*/ 1463322 h 1464467"/>
              <a:gd name="connsiteX6" fmla="*/ 525809 w 950118"/>
              <a:gd name="connsiteY6" fmla="*/ 950118 h 1464467"/>
              <a:gd name="connsiteX7" fmla="*/ 0 w 950118"/>
              <a:gd name="connsiteY7" fmla="*/ 950118 h 1464467"/>
              <a:gd name="connsiteX0-1" fmla="*/ 0 w 950118"/>
              <a:gd name="connsiteY0-2" fmla="*/ 0 h 1464467"/>
              <a:gd name="connsiteX1-3" fmla="*/ 950118 w 950118"/>
              <a:gd name="connsiteY1-4" fmla="*/ 0 h 1464467"/>
              <a:gd name="connsiteX2-5" fmla="*/ 950118 w 950118"/>
              <a:gd name="connsiteY2-6" fmla="*/ 950118 h 1464467"/>
              <a:gd name="connsiteX3-7" fmla="*/ 534143 w 950118"/>
              <a:gd name="connsiteY3-8" fmla="*/ 1464467 h 1464467"/>
              <a:gd name="connsiteX4-9" fmla="*/ 525809 w 950118"/>
              <a:gd name="connsiteY4-10" fmla="*/ 1463322 h 1464467"/>
              <a:gd name="connsiteX5-11" fmla="*/ 525809 w 950118"/>
              <a:gd name="connsiteY5-12" fmla="*/ 950118 h 1464467"/>
              <a:gd name="connsiteX6-13" fmla="*/ 0 w 950118"/>
              <a:gd name="connsiteY6-14" fmla="*/ 950118 h 1464467"/>
              <a:gd name="connsiteX7-15" fmla="*/ 0 w 950118"/>
              <a:gd name="connsiteY7-16" fmla="*/ 0 h 1464467"/>
              <a:gd name="connsiteX0-17" fmla="*/ 0 w 950118"/>
              <a:gd name="connsiteY0-18" fmla="*/ 0 h 1464467"/>
              <a:gd name="connsiteX1-19" fmla="*/ 950118 w 950118"/>
              <a:gd name="connsiteY1-20" fmla="*/ 0 h 1464467"/>
              <a:gd name="connsiteX2-21" fmla="*/ 950118 w 950118"/>
              <a:gd name="connsiteY2-22" fmla="*/ 950118 h 1464467"/>
              <a:gd name="connsiteX3-23" fmla="*/ 534143 w 950118"/>
              <a:gd name="connsiteY3-24" fmla="*/ 1464467 h 1464467"/>
              <a:gd name="connsiteX4-25" fmla="*/ 525809 w 950118"/>
              <a:gd name="connsiteY4-26" fmla="*/ 1463322 h 1464467"/>
              <a:gd name="connsiteX5-27" fmla="*/ 525809 w 950118"/>
              <a:gd name="connsiteY5-28" fmla="*/ 950118 h 1464467"/>
              <a:gd name="connsiteX6-29" fmla="*/ 0 w 950118"/>
              <a:gd name="connsiteY6-30" fmla="*/ 950118 h 1464467"/>
              <a:gd name="connsiteX7-31" fmla="*/ 0 w 950118"/>
              <a:gd name="connsiteY7-32" fmla="*/ 0 h 1464467"/>
              <a:gd name="connsiteX0-33" fmla="*/ 0 w 950118"/>
              <a:gd name="connsiteY0-34" fmla="*/ 0 h 1463322"/>
              <a:gd name="connsiteX1-35" fmla="*/ 950118 w 950118"/>
              <a:gd name="connsiteY1-36" fmla="*/ 0 h 1463322"/>
              <a:gd name="connsiteX2-37" fmla="*/ 950118 w 950118"/>
              <a:gd name="connsiteY2-38" fmla="*/ 950118 h 1463322"/>
              <a:gd name="connsiteX3-39" fmla="*/ 525809 w 950118"/>
              <a:gd name="connsiteY3-40" fmla="*/ 1463322 h 1463322"/>
              <a:gd name="connsiteX4-41" fmla="*/ 525809 w 950118"/>
              <a:gd name="connsiteY4-42" fmla="*/ 950118 h 1463322"/>
              <a:gd name="connsiteX5-43" fmla="*/ 0 w 950118"/>
              <a:gd name="connsiteY5-44" fmla="*/ 950118 h 1463322"/>
              <a:gd name="connsiteX6-45" fmla="*/ 0 w 950118"/>
              <a:gd name="connsiteY6-46" fmla="*/ 0 h 1463322"/>
              <a:gd name="connsiteX0-47" fmla="*/ 0 w 950118"/>
              <a:gd name="connsiteY0-48" fmla="*/ 0 h 1463322"/>
              <a:gd name="connsiteX1-49" fmla="*/ 950118 w 950118"/>
              <a:gd name="connsiteY1-50" fmla="*/ 0 h 1463322"/>
              <a:gd name="connsiteX2-51" fmla="*/ 950118 w 950118"/>
              <a:gd name="connsiteY2-52" fmla="*/ 950118 h 1463322"/>
              <a:gd name="connsiteX3-53" fmla="*/ 525809 w 950118"/>
              <a:gd name="connsiteY3-54" fmla="*/ 1463322 h 1463322"/>
              <a:gd name="connsiteX4-55" fmla="*/ 525809 w 950118"/>
              <a:gd name="connsiteY4-56" fmla="*/ 950118 h 1463322"/>
              <a:gd name="connsiteX5-57" fmla="*/ 0 w 950118"/>
              <a:gd name="connsiteY5-58" fmla="*/ 950118 h 1463322"/>
              <a:gd name="connsiteX6-59" fmla="*/ 0 w 950118"/>
              <a:gd name="connsiteY6-60" fmla="*/ 0 h 1463322"/>
              <a:gd name="connsiteX0-61" fmla="*/ 0 w 950118"/>
              <a:gd name="connsiteY0-62" fmla="*/ 0 h 1463322"/>
              <a:gd name="connsiteX1-63" fmla="*/ 950118 w 950118"/>
              <a:gd name="connsiteY1-64" fmla="*/ 0 h 1463322"/>
              <a:gd name="connsiteX2-65" fmla="*/ 950118 w 950118"/>
              <a:gd name="connsiteY2-66" fmla="*/ 923925 h 1463322"/>
              <a:gd name="connsiteX3-67" fmla="*/ 525809 w 950118"/>
              <a:gd name="connsiteY3-68" fmla="*/ 1463322 h 1463322"/>
              <a:gd name="connsiteX4-69" fmla="*/ 525809 w 950118"/>
              <a:gd name="connsiteY4-70" fmla="*/ 950118 h 1463322"/>
              <a:gd name="connsiteX5-71" fmla="*/ 0 w 950118"/>
              <a:gd name="connsiteY5-72" fmla="*/ 950118 h 1463322"/>
              <a:gd name="connsiteX6-73" fmla="*/ 0 w 950118"/>
              <a:gd name="connsiteY6-74" fmla="*/ 0 h 1463322"/>
              <a:gd name="connsiteX0-75" fmla="*/ 0 w 950118"/>
              <a:gd name="connsiteY0-76" fmla="*/ 0 h 1463322"/>
              <a:gd name="connsiteX1-77" fmla="*/ 950118 w 950118"/>
              <a:gd name="connsiteY1-78" fmla="*/ 0 h 1463322"/>
              <a:gd name="connsiteX2-79" fmla="*/ 950118 w 950118"/>
              <a:gd name="connsiteY2-80" fmla="*/ 923925 h 1463322"/>
              <a:gd name="connsiteX3-81" fmla="*/ 525809 w 950118"/>
              <a:gd name="connsiteY3-82" fmla="*/ 1463322 h 1463322"/>
              <a:gd name="connsiteX4-83" fmla="*/ 525809 w 950118"/>
              <a:gd name="connsiteY4-84" fmla="*/ 950118 h 1463322"/>
              <a:gd name="connsiteX5-85" fmla="*/ 0 w 950118"/>
              <a:gd name="connsiteY5-86" fmla="*/ 950118 h 1463322"/>
              <a:gd name="connsiteX6-87" fmla="*/ 0 w 950118"/>
              <a:gd name="connsiteY6-88" fmla="*/ 0 h 1463322"/>
              <a:gd name="connsiteX0-89" fmla="*/ 0 w 950118"/>
              <a:gd name="connsiteY0-90" fmla="*/ 0 h 1463322"/>
              <a:gd name="connsiteX1-91" fmla="*/ 950118 w 950118"/>
              <a:gd name="connsiteY1-92" fmla="*/ 0 h 1463322"/>
              <a:gd name="connsiteX2-93" fmla="*/ 950118 w 950118"/>
              <a:gd name="connsiteY2-94" fmla="*/ 923925 h 1463322"/>
              <a:gd name="connsiteX3-95" fmla="*/ 525809 w 950118"/>
              <a:gd name="connsiteY3-96" fmla="*/ 1463322 h 1463322"/>
              <a:gd name="connsiteX4-97" fmla="*/ 525809 w 950118"/>
              <a:gd name="connsiteY4-98" fmla="*/ 950118 h 1463322"/>
              <a:gd name="connsiteX5-99" fmla="*/ 0 w 950118"/>
              <a:gd name="connsiteY5-100" fmla="*/ 950118 h 1463322"/>
              <a:gd name="connsiteX6-101" fmla="*/ 0 w 950118"/>
              <a:gd name="connsiteY6-102" fmla="*/ 0 h 1463322"/>
              <a:gd name="connsiteX0-103" fmla="*/ 0 w 950118"/>
              <a:gd name="connsiteY0-104" fmla="*/ 0 h 1463322"/>
              <a:gd name="connsiteX1-105" fmla="*/ 950118 w 950118"/>
              <a:gd name="connsiteY1-106" fmla="*/ 0 h 1463322"/>
              <a:gd name="connsiteX2-107" fmla="*/ 950118 w 950118"/>
              <a:gd name="connsiteY2-108" fmla="*/ 923925 h 1463322"/>
              <a:gd name="connsiteX3-109" fmla="*/ 525809 w 950118"/>
              <a:gd name="connsiteY3-110" fmla="*/ 1463322 h 1463322"/>
              <a:gd name="connsiteX4-111" fmla="*/ 525809 w 950118"/>
              <a:gd name="connsiteY4-112" fmla="*/ 950118 h 1463322"/>
              <a:gd name="connsiteX5-113" fmla="*/ 0 w 950118"/>
              <a:gd name="connsiteY5-114" fmla="*/ 950118 h 1463322"/>
              <a:gd name="connsiteX6-115" fmla="*/ 0 w 950118"/>
              <a:gd name="connsiteY6-116" fmla="*/ 0 h 146332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950118" h="1463322">
                <a:moveTo>
                  <a:pt x="0" y="0"/>
                </a:moveTo>
                <a:lnTo>
                  <a:pt x="950118" y="0"/>
                </a:lnTo>
                <a:lnTo>
                  <a:pt x="950118" y="923925"/>
                </a:lnTo>
                <a:cubicBezTo>
                  <a:pt x="946074" y="1377362"/>
                  <a:pt x="596527" y="1463322"/>
                  <a:pt x="525809" y="1463322"/>
                </a:cubicBezTo>
                <a:lnTo>
                  <a:pt x="525809" y="950118"/>
                </a:lnTo>
                <a:lnTo>
                  <a:pt x="0" y="95011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Title 6"/>
          <p:cNvSpPr txBox="1"/>
          <p:nvPr>
            <p:custDataLst>
              <p:tags r:id="rId8"/>
            </p:custDataLst>
          </p:nvPr>
        </p:nvSpPr>
        <p:spPr>
          <a:xfrm>
            <a:off x="6667310" y="1886558"/>
            <a:ext cx="3748405" cy="54546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b" anchorCtr="0">
            <a:normAutofit fontScale="975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lvl="0" fontAlgn="ctr">
              <a:lnSpc>
                <a:spcPct val="100000"/>
              </a:lnSpc>
              <a:spcBef>
                <a:spcPts val="0"/>
              </a:spcBef>
              <a:buSzPct val="100000"/>
            </a:pPr>
            <a:r>
              <a:rPr lang="zh-CN" altLang="en-US" sz="2800" b="1" spc="200" dirty="0">
                <a:ln w="3175">
                  <a:noFill/>
                  <a:prstDash val="dash"/>
                </a:ln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感知信息类型：</a:t>
            </a:r>
          </a:p>
        </p:txBody>
      </p:sp>
      <p:sp>
        <p:nvSpPr>
          <p:cNvPr id="16" name="Title 6"/>
          <p:cNvSpPr txBox="1"/>
          <p:nvPr>
            <p:custDataLst>
              <p:tags r:id="rId9"/>
            </p:custDataLst>
          </p:nvPr>
        </p:nvSpPr>
        <p:spPr>
          <a:xfrm>
            <a:off x="6455693" y="2578032"/>
            <a:ext cx="3748405" cy="27559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t" anchorCtr="0">
            <a:norm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04800" lvl="0" indent="-304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600" spc="16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电瓶车进电梯</a:t>
            </a:r>
            <a:endParaRPr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vl="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endParaRPr lang="zh-CN" altLang="en-US" sz="1600" spc="18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20"/>
          <p:cNvSpPr txBox="1"/>
          <p:nvPr>
            <p:custDataLst>
              <p:tags r:id="rId10"/>
            </p:custDataLst>
          </p:nvPr>
        </p:nvSpPr>
        <p:spPr>
          <a:xfrm>
            <a:off x="1334644" y="1885987"/>
            <a:ext cx="3876941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 fontScale="70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zh-CN" altLang="en-US" sz="4000" b="1" spc="240" dirty="0">
                <a:solidFill>
                  <a:schemeClr val="accent1">
                    <a:lumMod val="50000"/>
                  </a:schemeClr>
                </a:solidFill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电瓶车入户检测系统</a:t>
            </a:r>
            <a:endParaRPr lang="zh-CN" sz="4000" b="1" spc="240" dirty="0">
              <a:solidFill>
                <a:schemeClr val="accent1">
                  <a:lumMod val="50000"/>
                </a:schemeClr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"/>
          <p:cNvSpPr txBox="1"/>
          <p:nvPr/>
        </p:nvSpPr>
        <p:spPr>
          <a:xfrm>
            <a:off x="1095884" y="2477597"/>
            <a:ext cx="4290695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ctr">
              <a:lnSpc>
                <a:spcPct val="120000"/>
              </a:lnSpc>
              <a:spcAft>
                <a:spcPts val="800"/>
              </a:spcAft>
              <a:buSzPct val="100000"/>
              <a:buFont typeface="Wingdings" panose="05000000000000000000" charset="0"/>
            </a:pPr>
            <a:r>
              <a:rPr lang="zh-CN" altLang="en-US" sz="1400" spc="20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过在电梯轿厢内安装电动车检测智能摄像机，采用深度学习的平台及算法，能有效过滤自行车、婴儿车等干扰，准确检测到电瓶车进电梯后，发出声光报警并联动内置语音提醒：“电瓶车禁止入内”。并且可将输出的无源开关量信息关联至梯控系统，使得电梯门无法关闭，进一步阻止电瓶车上楼。在小区管理中心，管理员可看到可视化报警弹窗，实时记录事件，通过客户端进行进一步远程喊话教育，并手动解除报警，恢复电梯运行，系统安全可靠。</a:t>
            </a:r>
            <a:r>
              <a:rPr lang="zh-CN" altLang="en-US" sz="14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同时，摄像机将抓拍现场图片并上传至云平台，云平台收到摄像机的电车违规入户报警后，对报警进行处理，并发送短信、语音、微信通知给相关的管理人员。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z="1335" smtClean="0"/>
              <a:t>32</a:t>
            </a:fld>
            <a:endParaRPr lang="en-US" sz="1335" dirty="0"/>
          </a:p>
        </p:txBody>
      </p:sp>
      <p:sp>
        <p:nvSpPr>
          <p:cNvPr id="6" name="原创设计师QQ598969553        _1"/>
          <p:cNvSpPr/>
          <p:nvPr/>
        </p:nvSpPr>
        <p:spPr>
          <a:xfrm>
            <a:off x="0" y="2451408"/>
            <a:ext cx="12192000" cy="1292712"/>
          </a:xfrm>
          <a:prstGeom prst="rect">
            <a:avLst/>
          </a:prstGeom>
          <a:solidFill>
            <a:srgbClr val="6C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原创设计师QQ598969553        _2"/>
          <p:cNvSpPr txBox="1"/>
          <p:nvPr/>
        </p:nvSpPr>
        <p:spPr>
          <a:xfrm>
            <a:off x="5519936" y="2718060"/>
            <a:ext cx="2688299" cy="748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26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方案优势</a:t>
            </a:r>
            <a:endParaRPr lang="en-US" altLang="zh-CN" sz="426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原创设计师QQ598969553        _8"/>
          <p:cNvGrpSpPr/>
          <p:nvPr/>
        </p:nvGrpSpPr>
        <p:grpSpPr>
          <a:xfrm>
            <a:off x="1818901" y="1987336"/>
            <a:ext cx="2114741" cy="2115265"/>
            <a:chOff x="1033229" y="2888025"/>
            <a:chExt cx="1036261" cy="1036518"/>
          </a:xfrm>
        </p:grpSpPr>
        <p:sp>
          <p:nvSpPr>
            <p:cNvPr id="9" name="Oval 53"/>
            <p:cNvSpPr>
              <a:spLocks noChangeArrowheads="1"/>
            </p:cNvSpPr>
            <p:nvPr/>
          </p:nvSpPr>
          <p:spPr bwMode="auto">
            <a:xfrm>
              <a:off x="1033229" y="2888025"/>
              <a:ext cx="1036261" cy="1036518"/>
            </a:xfrm>
            <a:prstGeom prst="ellipse">
              <a:avLst/>
            </a:prstGeom>
            <a:solidFill>
              <a:srgbClr val="EF8200"/>
            </a:solidFill>
            <a:ln w="88900">
              <a:gradFill flip="none" rotWithShape="1">
                <a:gsLst>
                  <a:gs pos="0">
                    <a:srgbClr val="FFFFFF"/>
                  </a:gs>
                  <a:gs pos="100000">
                    <a:srgbClr val="D9D9DA"/>
                  </a:gs>
                </a:gsLst>
                <a:lin ang="2700000" scaled="0"/>
                <a:tileRect/>
              </a:gradFill>
            </a:ln>
            <a:effectLst>
              <a:outerShdw blurRad="279400" dist="76200" dir="2700000" sx="101000" sy="101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865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 Box 58"/>
            <p:cNvSpPr txBox="1">
              <a:spLocks noChangeArrowheads="1"/>
            </p:cNvSpPr>
            <p:nvPr/>
          </p:nvSpPr>
          <p:spPr bwMode="auto">
            <a:xfrm>
              <a:off x="1159958" y="3077737"/>
              <a:ext cx="782803" cy="708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8800" dirty="0">
                  <a:solidFill>
                    <a:schemeClr val="bg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03</a:t>
              </a:r>
            </a:p>
          </p:txBody>
        </p:sp>
      </p:grpSp>
      <p:pic>
        <p:nvPicPr>
          <p:cNvPr id="11" name="图片 10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32" y="166030"/>
            <a:ext cx="2157730" cy="607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6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78498" y="855980"/>
            <a:ext cx="5307330" cy="5656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传统消防产品痛点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683551" y="3048000"/>
            <a:ext cx="1022349" cy="2155861"/>
            <a:chOff x="4100513" y="2408238"/>
            <a:chExt cx="890587" cy="1878012"/>
          </a:xfrm>
          <a:solidFill>
            <a:srgbClr val="6C7174"/>
          </a:solidFill>
        </p:grpSpPr>
        <p:sp>
          <p:nvSpPr>
            <p:cNvPr id="12" name="Oval 5"/>
            <p:cNvSpPr>
              <a:spLocks noChangeArrowheads="1"/>
            </p:cNvSpPr>
            <p:nvPr/>
          </p:nvSpPr>
          <p:spPr bwMode="auto">
            <a:xfrm>
              <a:off x="4322763" y="2417763"/>
              <a:ext cx="285750" cy="2889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4100513" y="2408238"/>
              <a:ext cx="890587" cy="1878012"/>
            </a:xfrm>
            <a:custGeom>
              <a:avLst/>
              <a:gdLst>
                <a:gd name="T0" fmla="*/ 4300 w 4300"/>
                <a:gd name="T1" fmla="*/ 221 h 9069"/>
                <a:gd name="T2" fmla="*/ 4025 w 4300"/>
                <a:gd name="T3" fmla="*/ 0 h 9069"/>
                <a:gd name="T4" fmla="*/ 3732 w 4300"/>
                <a:gd name="T5" fmla="*/ 295 h 9069"/>
                <a:gd name="T6" fmla="*/ 3732 w 4300"/>
                <a:gd name="T7" fmla="*/ 1581 h 9069"/>
                <a:gd name="T8" fmla="*/ 2274 w 4300"/>
                <a:gd name="T9" fmla="*/ 1581 h 9069"/>
                <a:gd name="T10" fmla="*/ 2197 w 4300"/>
                <a:gd name="T11" fmla="*/ 2150 h 9069"/>
                <a:gd name="T12" fmla="*/ 2028 w 4300"/>
                <a:gd name="T13" fmla="*/ 2716 h 9069"/>
                <a:gd name="T14" fmla="*/ 1926 w 4300"/>
                <a:gd name="T15" fmla="*/ 2297 h 9069"/>
                <a:gd name="T16" fmla="*/ 1839 w 4300"/>
                <a:gd name="T17" fmla="*/ 2070 h 9069"/>
                <a:gd name="T18" fmla="*/ 1987 w 4300"/>
                <a:gd name="T19" fmla="*/ 1925 h 9069"/>
                <a:gd name="T20" fmla="*/ 1769 w 4300"/>
                <a:gd name="T21" fmla="*/ 1715 h 9069"/>
                <a:gd name="T22" fmla="*/ 1551 w 4300"/>
                <a:gd name="T23" fmla="*/ 1925 h 9069"/>
                <a:gd name="T24" fmla="*/ 1699 w 4300"/>
                <a:gd name="T25" fmla="*/ 2070 h 9069"/>
                <a:gd name="T26" fmla="*/ 1612 w 4300"/>
                <a:gd name="T27" fmla="*/ 2297 h 9069"/>
                <a:gd name="T28" fmla="*/ 1510 w 4300"/>
                <a:gd name="T29" fmla="*/ 2716 h 9069"/>
                <a:gd name="T30" fmla="*/ 1340 w 4300"/>
                <a:gd name="T31" fmla="*/ 2150 h 9069"/>
                <a:gd name="T32" fmla="*/ 1264 w 4300"/>
                <a:gd name="T33" fmla="*/ 1581 h 9069"/>
                <a:gd name="T34" fmla="*/ 724 w 4300"/>
                <a:gd name="T35" fmla="*/ 1581 h 9069"/>
                <a:gd name="T36" fmla="*/ 0 w 4300"/>
                <a:gd name="T37" fmla="*/ 2311 h 9069"/>
                <a:gd name="T38" fmla="*/ 0 w 4300"/>
                <a:gd name="T39" fmla="*/ 4936 h 9069"/>
                <a:gd name="T40" fmla="*/ 293 w 4300"/>
                <a:gd name="T41" fmla="*/ 5231 h 9069"/>
                <a:gd name="T42" fmla="*/ 578 w 4300"/>
                <a:gd name="T43" fmla="*/ 4936 h 9069"/>
                <a:gd name="T44" fmla="*/ 578 w 4300"/>
                <a:gd name="T45" fmla="*/ 2746 h 9069"/>
                <a:gd name="T46" fmla="*/ 862 w 4300"/>
                <a:gd name="T47" fmla="*/ 2746 h 9069"/>
                <a:gd name="T48" fmla="*/ 862 w 4300"/>
                <a:gd name="T49" fmla="*/ 8676 h 9069"/>
                <a:gd name="T50" fmla="*/ 1261 w 4300"/>
                <a:gd name="T51" fmla="*/ 9069 h 9069"/>
                <a:gd name="T52" fmla="*/ 1651 w 4300"/>
                <a:gd name="T53" fmla="*/ 8676 h 9069"/>
                <a:gd name="T54" fmla="*/ 1651 w 4300"/>
                <a:gd name="T55" fmla="*/ 5182 h 9069"/>
                <a:gd name="T56" fmla="*/ 1895 w 4300"/>
                <a:gd name="T57" fmla="*/ 5182 h 9069"/>
                <a:gd name="T58" fmla="*/ 1895 w 4300"/>
                <a:gd name="T59" fmla="*/ 8676 h 9069"/>
                <a:gd name="T60" fmla="*/ 2285 w 4300"/>
                <a:gd name="T61" fmla="*/ 9069 h 9069"/>
                <a:gd name="T62" fmla="*/ 2676 w 4300"/>
                <a:gd name="T63" fmla="*/ 8676 h 9069"/>
                <a:gd name="T64" fmla="*/ 2676 w 4300"/>
                <a:gd name="T65" fmla="*/ 4902 h 9069"/>
                <a:gd name="T66" fmla="*/ 2676 w 4300"/>
                <a:gd name="T67" fmla="*/ 2261 h 9069"/>
                <a:gd name="T68" fmla="*/ 2676 w 4300"/>
                <a:gd name="T69" fmla="*/ 2149 h 9069"/>
                <a:gd name="T70" fmla="*/ 4135 w 4300"/>
                <a:gd name="T71" fmla="*/ 2149 h 9069"/>
                <a:gd name="T72" fmla="*/ 4135 w 4300"/>
                <a:gd name="T73" fmla="*/ 2149 h 9069"/>
                <a:gd name="T74" fmla="*/ 4300 w 4300"/>
                <a:gd name="T75" fmla="*/ 2149 h 9069"/>
                <a:gd name="T76" fmla="*/ 4300 w 4300"/>
                <a:gd name="T77" fmla="*/ 221 h 9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300" h="9069">
                  <a:moveTo>
                    <a:pt x="4300" y="221"/>
                  </a:moveTo>
                  <a:cubicBezTo>
                    <a:pt x="4268" y="93"/>
                    <a:pt x="4155" y="0"/>
                    <a:pt x="4025" y="0"/>
                  </a:cubicBezTo>
                  <a:cubicBezTo>
                    <a:pt x="3862" y="0"/>
                    <a:pt x="3732" y="131"/>
                    <a:pt x="3732" y="295"/>
                  </a:cubicBezTo>
                  <a:cubicBezTo>
                    <a:pt x="3732" y="558"/>
                    <a:pt x="3732" y="1041"/>
                    <a:pt x="3732" y="1581"/>
                  </a:cubicBezTo>
                  <a:cubicBezTo>
                    <a:pt x="3038" y="1581"/>
                    <a:pt x="2356" y="1581"/>
                    <a:pt x="2274" y="1581"/>
                  </a:cubicBezTo>
                  <a:cubicBezTo>
                    <a:pt x="2270" y="1648"/>
                    <a:pt x="2250" y="1893"/>
                    <a:pt x="2197" y="2150"/>
                  </a:cubicBezTo>
                  <a:cubicBezTo>
                    <a:pt x="2167" y="2297"/>
                    <a:pt x="2028" y="2716"/>
                    <a:pt x="2028" y="2716"/>
                  </a:cubicBezTo>
                  <a:cubicBezTo>
                    <a:pt x="2028" y="2716"/>
                    <a:pt x="1952" y="2396"/>
                    <a:pt x="1926" y="2297"/>
                  </a:cubicBezTo>
                  <a:cubicBezTo>
                    <a:pt x="1907" y="2226"/>
                    <a:pt x="1839" y="2070"/>
                    <a:pt x="1839" y="2070"/>
                  </a:cubicBezTo>
                  <a:cubicBezTo>
                    <a:pt x="1987" y="1925"/>
                    <a:pt x="1987" y="1925"/>
                    <a:pt x="1987" y="1925"/>
                  </a:cubicBezTo>
                  <a:cubicBezTo>
                    <a:pt x="1769" y="1715"/>
                    <a:pt x="1769" y="1715"/>
                    <a:pt x="1769" y="1715"/>
                  </a:cubicBezTo>
                  <a:cubicBezTo>
                    <a:pt x="1551" y="1925"/>
                    <a:pt x="1551" y="1925"/>
                    <a:pt x="1551" y="1925"/>
                  </a:cubicBezTo>
                  <a:cubicBezTo>
                    <a:pt x="1699" y="2070"/>
                    <a:pt x="1699" y="2070"/>
                    <a:pt x="1699" y="2070"/>
                  </a:cubicBezTo>
                  <a:cubicBezTo>
                    <a:pt x="1699" y="2070"/>
                    <a:pt x="1631" y="2226"/>
                    <a:pt x="1612" y="2297"/>
                  </a:cubicBezTo>
                  <a:cubicBezTo>
                    <a:pt x="1586" y="2396"/>
                    <a:pt x="1510" y="2716"/>
                    <a:pt x="1510" y="2716"/>
                  </a:cubicBezTo>
                  <a:cubicBezTo>
                    <a:pt x="1510" y="2716"/>
                    <a:pt x="1371" y="2297"/>
                    <a:pt x="1340" y="2150"/>
                  </a:cubicBezTo>
                  <a:cubicBezTo>
                    <a:pt x="1288" y="1893"/>
                    <a:pt x="1268" y="1648"/>
                    <a:pt x="1264" y="1581"/>
                  </a:cubicBezTo>
                  <a:cubicBezTo>
                    <a:pt x="724" y="1581"/>
                    <a:pt x="724" y="1581"/>
                    <a:pt x="724" y="1581"/>
                  </a:cubicBezTo>
                  <a:cubicBezTo>
                    <a:pt x="326" y="1581"/>
                    <a:pt x="0" y="1910"/>
                    <a:pt x="0" y="2311"/>
                  </a:cubicBezTo>
                  <a:cubicBezTo>
                    <a:pt x="0" y="2623"/>
                    <a:pt x="0" y="4936"/>
                    <a:pt x="0" y="4936"/>
                  </a:cubicBezTo>
                  <a:cubicBezTo>
                    <a:pt x="0" y="5100"/>
                    <a:pt x="130" y="5231"/>
                    <a:pt x="293" y="5231"/>
                  </a:cubicBezTo>
                  <a:cubicBezTo>
                    <a:pt x="447" y="5231"/>
                    <a:pt x="578" y="5100"/>
                    <a:pt x="578" y="4936"/>
                  </a:cubicBezTo>
                  <a:cubicBezTo>
                    <a:pt x="578" y="4690"/>
                    <a:pt x="578" y="2746"/>
                    <a:pt x="578" y="2746"/>
                  </a:cubicBezTo>
                  <a:cubicBezTo>
                    <a:pt x="862" y="2746"/>
                    <a:pt x="862" y="2746"/>
                    <a:pt x="862" y="2746"/>
                  </a:cubicBezTo>
                  <a:cubicBezTo>
                    <a:pt x="862" y="4600"/>
                    <a:pt x="862" y="8676"/>
                    <a:pt x="862" y="8676"/>
                  </a:cubicBezTo>
                  <a:cubicBezTo>
                    <a:pt x="862" y="8897"/>
                    <a:pt x="1041" y="9069"/>
                    <a:pt x="1261" y="9069"/>
                  </a:cubicBezTo>
                  <a:cubicBezTo>
                    <a:pt x="1472" y="9069"/>
                    <a:pt x="1651" y="8897"/>
                    <a:pt x="1651" y="8676"/>
                  </a:cubicBezTo>
                  <a:cubicBezTo>
                    <a:pt x="1651" y="5182"/>
                    <a:pt x="1651" y="5182"/>
                    <a:pt x="1651" y="5182"/>
                  </a:cubicBezTo>
                  <a:cubicBezTo>
                    <a:pt x="1895" y="5182"/>
                    <a:pt x="1895" y="5182"/>
                    <a:pt x="1895" y="5182"/>
                  </a:cubicBezTo>
                  <a:cubicBezTo>
                    <a:pt x="1895" y="8676"/>
                    <a:pt x="1895" y="8676"/>
                    <a:pt x="1895" y="8676"/>
                  </a:cubicBezTo>
                  <a:cubicBezTo>
                    <a:pt x="1895" y="8897"/>
                    <a:pt x="2066" y="9069"/>
                    <a:pt x="2285" y="9069"/>
                  </a:cubicBezTo>
                  <a:cubicBezTo>
                    <a:pt x="2497" y="9069"/>
                    <a:pt x="2676" y="8897"/>
                    <a:pt x="2676" y="8676"/>
                  </a:cubicBezTo>
                  <a:cubicBezTo>
                    <a:pt x="2676" y="7185"/>
                    <a:pt x="2676" y="5912"/>
                    <a:pt x="2676" y="4902"/>
                  </a:cubicBezTo>
                  <a:cubicBezTo>
                    <a:pt x="2676" y="3213"/>
                    <a:pt x="2676" y="2261"/>
                    <a:pt x="2676" y="2261"/>
                  </a:cubicBezTo>
                  <a:cubicBezTo>
                    <a:pt x="2676" y="2149"/>
                    <a:pt x="2676" y="2149"/>
                    <a:pt x="2676" y="2149"/>
                  </a:cubicBezTo>
                  <a:cubicBezTo>
                    <a:pt x="4135" y="2149"/>
                    <a:pt x="4135" y="2149"/>
                    <a:pt x="4135" y="2149"/>
                  </a:cubicBezTo>
                  <a:cubicBezTo>
                    <a:pt x="4135" y="2149"/>
                    <a:pt x="4135" y="2149"/>
                    <a:pt x="4135" y="2149"/>
                  </a:cubicBezTo>
                  <a:cubicBezTo>
                    <a:pt x="4300" y="2149"/>
                    <a:pt x="4300" y="2149"/>
                    <a:pt x="4300" y="2149"/>
                  </a:cubicBezTo>
                  <a:lnTo>
                    <a:pt x="4300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7427824" y="2248803"/>
            <a:ext cx="477053" cy="477053"/>
            <a:chOff x="5570868" y="1680332"/>
            <a:chExt cx="357790" cy="357790"/>
          </a:xfrm>
          <a:solidFill>
            <a:srgbClr val="EF8200"/>
          </a:solidFill>
        </p:grpSpPr>
        <p:sp>
          <p:nvSpPr>
            <p:cNvPr id="44" name="Oval 43"/>
            <p:cNvSpPr/>
            <p:nvPr/>
          </p:nvSpPr>
          <p:spPr>
            <a:xfrm>
              <a:off x="5570868" y="1680332"/>
              <a:ext cx="357790" cy="3577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06168" y="1761087"/>
              <a:ext cx="280805" cy="18478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思源黑体 CN Medium" panose="020B0600000000000000" charset="-122"/>
                </a:rPr>
                <a:t>02</a:t>
              </a:r>
            </a:p>
          </p:txBody>
        </p:sp>
      </p:grpSp>
      <p:grpSp>
        <p:nvGrpSpPr>
          <p:cNvPr id="14" name="Group 7"/>
          <p:cNvGrpSpPr/>
          <p:nvPr/>
        </p:nvGrpSpPr>
        <p:grpSpPr>
          <a:xfrm>
            <a:off x="7427824" y="3122821"/>
            <a:ext cx="477053" cy="477053"/>
            <a:chOff x="5570868" y="2573018"/>
            <a:chExt cx="357790" cy="357790"/>
          </a:xfrm>
          <a:solidFill>
            <a:srgbClr val="EF8200"/>
          </a:solidFill>
        </p:grpSpPr>
        <p:sp>
          <p:nvSpPr>
            <p:cNvPr id="49" name="Oval 48"/>
            <p:cNvSpPr/>
            <p:nvPr/>
          </p:nvSpPr>
          <p:spPr>
            <a:xfrm>
              <a:off x="5570868" y="2573018"/>
              <a:ext cx="357790" cy="3577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06168" y="2653773"/>
              <a:ext cx="280805" cy="18478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思源黑体 CN Medium" panose="020B0600000000000000" charset="-122"/>
                </a:rPr>
                <a:t>04</a:t>
              </a:r>
            </a:p>
          </p:txBody>
        </p:sp>
      </p:grpSp>
      <p:grpSp>
        <p:nvGrpSpPr>
          <p:cNvPr id="34" name="Group 8"/>
          <p:cNvGrpSpPr/>
          <p:nvPr/>
        </p:nvGrpSpPr>
        <p:grpSpPr>
          <a:xfrm>
            <a:off x="7427824" y="3952006"/>
            <a:ext cx="477053" cy="477053"/>
            <a:chOff x="5570868" y="3445891"/>
            <a:chExt cx="357790" cy="357790"/>
          </a:xfrm>
          <a:solidFill>
            <a:srgbClr val="EF8200"/>
          </a:solidFill>
        </p:grpSpPr>
        <p:sp>
          <p:nvSpPr>
            <p:cNvPr id="59" name="Oval 58"/>
            <p:cNvSpPr/>
            <p:nvPr/>
          </p:nvSpPr>
          <p:spPr>
            <a:xfrm>
              <a:off x="5570868" y="3445891"/>
              <a:ext cx="357790" cy="3577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606168" y="3526646"/>
              <a:ext cx="280805" cy="18478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思源黑体 CN Medium" panose="020B0600000000000000" charset="-122"/>
                </a:rPr>
                <a:t>06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896266" y="2359417"/>
            <a:ext cx="3048641" cy="217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00"/>
              </a:lnSpc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统一管理难</a:t>
            </a:r>
            <a:endParaRPr lang="zh-CN" altLang="en-US" sz="1600" cap="all" spc="2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01676" y="3281695"/>
            <a:ext cx="3048641" cy="217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00"/>
              </a:lnSpc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传输距离短、穿墙能力差</a:t>
            </a:r>
            <a:endParaRPr lang="en-US" sz="1600" cap="all" spc="20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charset="-12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62941" y="4168030"/>
            <a:ext cx="3048641" cy="217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00"/>
              </a:lnSpc>
              <a:spcAft>
                <a:spcPts val="60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布线困难、成本高</a:t>
            </a:r>
            <a:endParaRPr lang="en-US" sz="1600" b="1" cap="all" spc="20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charset="-122"/>
            </a:endParaRPr>
          </a:p>
        </p:txBody>
      </p:sp>
      <p:grpSp>
        <p:nvGrpSpPr>
          <p:cNvPr id="36" name="Group 3"/>
          <p:cNvGrpSpPr/>
          <p:nvPr/>
        </p:nvGrpSpPr>
        <p:grpSpPr>
          <a:xfrm>
            <a:off x="4278975" y="2248803"/>
            <a:ext cx="477053" cy="477053"/>
            <a:chOff x="3209231" y="1680332"/>
            <a:chExt cx="357790" cy="357790"/>
          </a:xfrm>
          <a:solidFill>
            <a:srgbClr val="EF8200"/>
          </a:solidFill>
        </p:grpSpPr>
        <p:sp>
          <p:nvSpPr>
            <p:cNvPr id="70" name="Oval 69"/>
            <p:cNvSpPr/>
            <p:nvPr/>
          </p:nvSpPr>
          <p:spPr>
            <a:xfrm>
              <a:off x="3209231" y="1680332"/>
              <a:ext cx="357790" cy="3577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244531" y="1761087"/>
              <a:ext cx="280805" cy="18478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思源黑体 CN Medium" panose="020B0600000000000000" charset="-122"/>
                </a:rPr>
                <a:t>01</a:t>
              </a:r>
            </a:p>
          </p:txBody>
        </p:sp>
      </p:grpSp>
      <p:grpSp>
        <p:nvGrpSpPr>
          <p:cNvPr id="37" name="Group 4"/>
          <p:cNvGrpSpPr/>
          <p:nvPr/>
        </p:nvGrpSpPr>
        <p:grpSpPr>
          <a:xfrm>
            <a:off x="4278975" y="3171081"/>
            <a:ext cx="477053" cy="477053"/>
            <a:chOff x="3209231" y="2573018"/>
            <a:chExt cx="357790" cy="357790"/>
          </a:xfrm>
          <a:solidFill>
            <a:srgbClr val="EF8200"/>
          </a:solidFill>
        </p:grpSpPr>
        <p:sp>
          <p:nvSpPr>
            <p:cNvPr id="72" name="Oval 71"/>
            <p:cNvSpPr/>
            <p:nvPr/>
          </p:nvSpPr>
          <p:spPr>
            <a:xfrm>
              <a:off x="3209231" y="2573018"/>
              <a:ext cx="357790" cy="3577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244531" y="2653773"/>
              <a:ext cx="280805" cy="18478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思源黑体 CN Medium" panose="020B0600000000000000" charset="-122"/>
                </a:rPr>
                <a:t>03</a:t>
              </a:r>
            </a:p>
          </p:txBody>
        </p:sp>
      </p:grpSp>
      <p:grpSp>
        <p:nvGrpSpPr>
          <p:cNvPr id="38" name="Group 5"/>
          <p:cNvGrpSpPr/>
          <p:nvPr/>
        </p:nvGrpSpPr>
        <p:grpSpPr>
          <a:xfrm>
            <a:off x="4278975" y="4009156"/>
            <a:ext cx="477053" cy="477053"/>
            <a:chOff x="3209231" y="3445891"/>
            <a:chExt cx="357790" cy="357790"/>
          </a:xfrm>
          <a:solidFill>
            <a:srgbClr val="EF8200"/>
          </a:solidFill>
        </p:grpSpPr>
        <p:sp>
          <p:nvSpPr>
            <p:cNvPr id="74" name="Oval 73"/>
            <p:cNvSpPr/>
            <p:nvPr/>
          </p:nvSpPr>
          <p:spPr>
            <a:xfrm>
              <a:off x="3209231" y="3445891"/>
              <a:ext cx="357790" cy="3577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44531" y="3526646"/>
              <a:ext cx="280805" cy="184785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思源黑体 CN Medium" panose="020B0600000000000000" charset="-122"/>
                </a:rPr>
                <a:t>05</a:t>
              </a:r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8261508" y="2368942"/>
            <a:ext cx="3048641" cy="217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场景复杂，适合的设备少</a:t>
            </a:r>
            <a:endParaRPr lang="en-US" sz="1600" b="1" cap="all" spc="20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charset="-12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281193" y="3262010"/>
            <a:ext cx="3048641" cy="217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通讯信号差或不稳定</a:t>
            </a:r>
            <a:endParaRPr lang="en-US" sz="1600" b="1" cap="all" spc="2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思源黑体 CN Medium" panose="020B0600000000000000" charset="-12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8385968" y="4110880"/>
            <a:ext cx="3048641" cy="217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保密性差、易破解</a:t>
            </a:r>
            <a:endParaRPr lang="en-US" sz="1600" b="1" cap="all" spc="20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371215" y="1518920"/>
            <a:ext cx="5897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针对这样的场所消防安全，你是否经常会遇到以下难题？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68"/>
          <p:cNvSpPr txBox="1"/>
          <p:nvPr/>
        </p:nvSpPr>
        <p:spPr>
          <a:xfrm>
            <a:off x="973736" y="5039885"/>
            <a:ext cx="3048641" cy="512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00"/>
              </a:lnSpc>
              <a:spcAft>
                <a:spcPts val="6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不易定位、出警难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ts val="1700"/>
              </a:lnSpc>
              <a:spcAft>
                <a:spcPts val="600"/>
              </a:spcAft>
            </a:pPr>
            <a:endParaRPr lang="en-US" sz="1600" b="1" cap="all" spc="20" dirty="0">
              <a:latin typeface="微软雅黑" panose="020B0503020204020204" pitchFamily="34" charset="-122"/>
              <a:ea typeface="微软雅黑" panose="020B0503020204020204" pitchFamily="34" charset="-122"/>
              <a:sym typeface="思源黑体 CN Medium" panose="020B0600000000000000" charset="-122"/>
            </a:endParaRPr>
          </a:p>
        </p:txBody>
      </p:sp>
      <p:grpSp>
        <p:nvGrpSpPr>
          <p:cNvPr id="41" name="Group 5"/>
          <p:cNvGrpSpPr/>
          <p:nvPr/>
        </p:nvGrpSpPr>
        <p:grpSpPr>
          <a:xfrm>
            <a:off x="4289770" y="4881011"/>
            <a:ext cx="477053" cy="477053"/>
            <a:chOff x="3209231" y="3445891"/>
            <a:chExt cx="357790" cy="357790"/>
          </a:xfrm>
          <a:solidFill>
            <a:srgbClr val="EF8200"/>
          </a:solidFill>
        </p:grpSpPr>
        <p:sp>
          <p:nvSpPr>
            <p:cNvPr id="42" name="Oval 73"/>
            <p:cNvSpPr/>
            <p:nvPr/>
          </p:nvSpPr>
          <p:spPr>
            <a:xfrm>
              <a:off x="3209231" y="3445891"/>
              <a:ext cx="357790" cy="3577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43" name="TextBox 74"/>
            <p:cNvSpPr txBox="1"/>
            <p:nvPr/>
          </p:nvSpPr>
          <p:spPr>
            <a:xfrm>
              <a:off x="3244531" y="3526646"/>
              <a:ext cx="280805" cy="18430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思源黑体 CN Medium" panose="020B0600000000000000" charset="-122"/>
                </a:rPr>
                <a:t>07</a:t>
              </a:r>
            </a:p>
          </p:txBody>
        </p:sp>
      </p:grpSp>
      <p:grpSp>
        <p:nvGrpSpPr>
          <p:cNvPr id="52" name="Group 8"/>
          <p:cNvGrpSpPr/>
          <p:nvPr/>
        </p:nvGrpSpPr>
        <p:grpSpPr>
          <a:xfrm>
            <a:off x="7428459" y="4872121"/>
            <a:ext cx="477053" cy="477053"/>
            <a:chOff x="5570868" y="3445891"/>
            <a:chExt cx="357790" cy="357790"/>
          </a:xfrm>
          <a:solidFill>
            <a:srgbClr val="EF8200"/>
          </a:solidFill>
        </p:grpSpPr>
        <p:sp>
          <p:nvSpPr>
            <p:cNvPr id="53" name="Oval 58"/>
            <p:cNvSpPr/>
            <p:nvPr/>
          </p:nvSpPr>
          <p:spPr>
            <a:xfrm>
              <a:off x="5570868" y="3445891"/>
              <a:ext cx="357790" cy="357790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思源黑体 CN Medium" panose="020B0600000000000000" charset="-122"/>
                <a:ea typeface="思源黑体 CN Medium" panose="020B0600000000000000" charset="-122"/>
                <a:sym typeface="思源黑体 CN Medium" panose="020B0600000000000000" charset="-122"/>
              </a:endParaRPr>
            </a:p>
          </p:txBody>
        </p:sp>
        <p:sp>
          <p:nvSpPr>
            <p:cNvPr id="54" name="TextBox 59"/>
            <p:cNvSpPr txBox="1"/>
            <p:nvPr/>
          </p:nvSpPr>
          <p:spPr>
            <a:xfrm>
              <a:off x="5606168" y="3526646"/>
              <a:ext cx="280805" cy="18430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cap="all" spc="2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sym typeface="思源黑体 CN Medium" panose="020B0600000000000000" charset="-122"/>
                </a:rPr>
                <a:t>08</a:t>
              </a:r>
            </a:p>
          </p:txBody>
        </p:sp>
      </p:grpSp>
      <p:sp>
        <p:nvSpPr>
          <p:cNvPr id="55" name="TextBox 119"/>
          <p:cNvSpPr txBox="1"/>
          <p:nvPr/>
        </p:nvSpPr>
        <p:spPr>
          <a:xfrm>
            <a:off x="8386603" y="5030995"/>
            <a:ext cx="3048641" cy="2178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  <a:spcAft>
                <a:spcPts val="600"/>
              </a:spcAft>
            </a:pPr>
            <a:r>
              <a:rPr lang="zh-CN" altLang="en-US" sz="1600">
                <a:latin typeface="+mn-ea"/>
                <a:sym typeface="+mn-ea"/>
              </a:rPr>
              <a:t>设备连接数量有限</a:t>
            </a:r>
            <a:endParaRPr lang="en-US" sz="1600" b="1" cap="all" spc="20" dirty="0">
              <a:latin typeface="+mn-ea"/>
              <a:sym typeface="思源黑体 CN Medium" panose="020B0600000000000000" charset="-122"/>
            </a:endParaRPr>
          </a:p>
        </p:txBody>
      </p:sp>
      <p:pic>
        <p:nvPicPr>
          <p:cNvPr id="2" name="图片 1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  <p:bldP spid="69" grpId="0"/>
      <p:bldP spid="116" grpId="0"/>
      <p:bldP spid="118" grpId="0"/>
      <p:bldP spid="120" grpId="0"/>
      <p:bldP spid="40" grpId="0"/>
      <p:bldP spid="5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23410" y="837565"/>
            <a:ext cx="302704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da-DK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NB-IoT</a:t>
            </a: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技术优势</a:t>
            </a:r>
          </a:p>
        </p:txBody>
      </p:sp>
      <p:sp>
        <p:nvSpPr>
          <p:cNvPr id="8" name="矩形 7"/>
          <p:cNvSpPr/>
          <p:nvPr/>
        </p:nvSpPr>
        <p:spPr>
          <a:xfrm>
            <a:off x="6433152" y="4032632"/>
            <a:ext cx="4140486" cy="1640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54139" y="4032632"/>
            <a:ext cx="4140486" cy="1640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33152" y="1827642"/>
            <a:ext cx="4140486" cy="1640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654139" y="1827642"/>
            <a:ext cx="4140486" cy="1640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158670" y="2099000"/>
            <a:ext cx="2908916" cy="835398"/>
            <a:chOff x="2158670" y="2099000"/>
            <a:chExt cx="2908916" cy="835398"/>
          </a:xfrm>
        </p:grpSpPr>
        <p:sp>
          <p:nvSpPr>
            <p:cNvPr id="18" name="TextBox 7"/>
            <p:cNvSpPr txBox="1"/>
            <p:nvPr/>
          </p:nvSpPr>
          <p:spPr>
            <a:xfrm>
              <a:off x="2158670" y="2099000"/>
              <a:ext cx="132343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sym typeface="+mn-ea"/>
                </a:rPr>
                <a:t>低功耗</a:t>
              </a:r>
              <a:endParaRPr lang="zh-CN" altLang="en-US" sz="1600" b="1" dirty="0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447595" y="2474023"/>
              <a:ext cx="261999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000" dirty="0">
                  <a:sym typeface="+mn-ea"/>
                </a:rPr>
                <a:t>发送数据时，唤醒NB模块，发送结束后，NB模块睡眠，一节电池可用10年。</a:t>
              </a:r>
              <a:endParaRPr lang="zh-CN" altLang="en-US" sz="1000" dirty="0">
                <a:solidFill>
                  <a:srgbClr val="68676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2545662" y="2450889"/>
              <a:ext cx="37370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2394890" y="4198181"/>
            <a:ext cx="2672696" cy="999864"/>
            <a:chOff x="2394890" y="4198181"/>
            <a:chExt cx="2672696" cy="999864"/>
          </a:xfrm>
        </p:grpSpPr>
        <p:sp>
          <p:nvSpPr>
            <p:cNvPr id="24" name="TextBox 7"/>
            <p:cNvSpPr txBox="1"/>
            <p:nvPr/>
          </p:nvSpPr>
          <p:spPr>
            <a:xfrm>
              <a:off x="2394890" y="4198181"/>
              <a:ext cx="132343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ym typeface="+mn-ea"/>
                </a:rPr>
                <a:t>穿墙能力高</a:t>
              </a:r>
              <a:endParaRPr lang="zh-CN" altLang="en-US" sz="1600" b="1" dirty="0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447595" y="4552885"/>
              <a:ext cx="261999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1000" dirty="0">
                  <a:sym typeface="+mn-ea"/>
                </a:rPr>
                <a:t>NB的频段为4G频段，采用800-900MHz,1800MHz, 频率越低，波长越长，穿墙能力也越强，远高于zigbee的穿墙能力。</a:t>
              </a:r>
              <a:endParaRPr lang="zh-CN" altLang="en-US" sz="1000" dirty="0">
                <a:solidFill>
                  <a:srgbClr val="68676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cxnSp>
          <p:nvCxnSpPr>
            <p:cNvPr id="26" name="直接连接符 25"/>
            <p:cNvCxnSpPr/>
            <p:nvPr/>
          </p:nvCxnSpPr>
          <p:spPr>
            <a:xfrm>
              <a:off x="2545662" y="4529751"/>
              <a:ext cx="37370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7270333" y="2044183"/>
            <a:ext cx="2619991" cy="1006848"/>
            <a:chOff x="7270333" y="2044183"/>
            <a:chExt cx="2619991" cy="1006848"/>
          </a:xfrm>
        </p:grpSpPr>
        <p:sp>
          <p:nvSpPr>
            <p:cNvPr id="32" name="TextBox 7"/>
            <p:cNvSpPr txBox="1"/>
            <p:nvPr/>
          </p:nvSpPr>
          <p:spPr>
            <a:xfrm>
              <a:off x="8566885" y="2044183"/>
              <a:ext cx="132343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sym typeface="+mn-ea"/>
                </a:rPr>
                <a:t>通讯距离远</a:t>
              </a:r>
              <a:endParaRPr lang="zh-CN" altLang="en-US" sz="1600" b="1" dirty="0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7270333" y="2405871"/>
              <a:ext cx="2619991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1000" dirty="0">
                  <a:sym typeface="+mn-ea"/>
                </a:rPr>
                <a:t>能收到手机信号的地方都能连上网络(单基站覆盖25公里)，包括室内、楼梯间、地下室、户外、 荒郊野岭、黄土高原等等。</a:t>
              </a:r>
              <a:endParaRPr lang="zh-CN" altLang="en-US" sz="1000" dirty="0">
                <a:solidFill>
                  <a:srgbClr val="68676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cxnSp>
          <p:nvCxnSpPr>
            <p:cNvPr id="34" name="直接连接符 33"/>
            <p:cNvCxnSpPr/>
            <p:nvPr/>
          </p:nvCxnSpPr>
          <p:spPr>
            <a:xfrm>
              <a:off x="9360363" y="2382737"/>
              <a:ext cx="37370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椭圆 38"/>
          <p:cNvSpPr/>
          <p:nvPr/>
        </p:nvSpPr>
        <p:spPr>
          <a:xfrm>
            <a:off x="5035243" y="2643229"/>
            <a:ext cx="2164856" cy="2164856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bg1">
                    <a:alpha val="50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+</a:t>
            </a:r>
          </a:p>
        </p:txBody>
      </p:sp>
      <p:sp>
        <p:nvSpPr>
          <p:cNvPr id="40" name="TextBox 6"/>
          <p:cNvSpPr txBox="1"/>
          <p:nvPr/>
        </p:nvSpPr>
        <p:spPr>
          <a:xfrm>
            <a:off x="5352049" y="2968531"/>
            <a:ext cx="562975" cy="575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65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rPr>
              <a:t>01</a:t>
            </a:r>
          </a:p>
        </p:txBody>
      </p:sp>
      <p:sp>
        <p:nvSpPr>
          <p:cNvPr id="41" name="TextBox 6"/>
          <p:cNvSpPr txBox="1"/>
          <p:nvPr/>
        </p:nvSpPr>
        <p:spPr>
          <a:xfrm>
            <a:off x="6301604" y="2968531"/>
            <a:ext cx="562975" cy="575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65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rPr>
              <a:t>02</a:t>
            </a:r>
          </a:p>
        </p:txBody>
      </p:sp>
      <p:sp>
        <p:nvSpPr>
          <p:cNvPr id="42" name="TextBox 6"/>
          <p:cNvSpPr txBox="1"/>
          <p:nvPr/>
        </p:nvSpPr>
        <p:spPr>
          <a:xfrm>
            <a:off x="5352050" y="3795039"/>
            <a:ext cx="562975" cy="575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65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rPr>
              <a:t>03</a:t>
            </a:r>
          </a:p>
        </p:txBody>
      </p:sp>
      <p:sp>
        <p:nvSpPr>
          <p:cNvPr id="43" name="TextBox 6"/>
          <p:cNvSpPr txBox="1"/>
          <p:nvPr/>
        </p:nvSpPr>
        <p:spPr>
          <a:xfrm>
            <a:off x="6301604" y="3795039"/>
            <a:ext cx="562975" cy="575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65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rPr>
              <a:t>04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7526238" y="4321484"/>
            <a:ext cx="2827655" cy="637540"/>
            <a:chOff x="7526238" y="4321484"/>
            <a:chExt cx="2827655" cy="637540"/>
          </a:xfrm>
        </p:grpSpPr>
        <p:sp>
          <p:nvSpPr>
            <p:cNvPr id="28" name="TextBox 7"/>
            <p:cNvSpPr txBox="1"/>
            <p:nvPr/>
          </p:nvSpPr>
          <p:spPr>
            <a:xfrm>
              <a:off x="8567003" y="4321484"/>
              <a:ext cx="178689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sym typeface="+mn-ea"/>
                </a:rPr>
                <a:t>低速率</a:t>
              </a:r>
              <a:endParaRPr lang="zh-CN" altLang="en-US" sz="1600" b="1" dirty="0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526238" y="4683434"/>
              <a:ext cx="2564765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ym typeface="+mn-ea"/>
                </a:rPr>
                <a:t>100kbps速率</a:t>
              </a:r>
              <a:r>
                <a:rPr lang="en-US" altLang="zh-CN" sz="1000" dirty="0">
                  <a:sym typeface="+mn-ea"/>
                </a:rPr>
                <a:t>,</a:t>
              </a:r>
              <a:r>
                <a:rPr lang="zh-CN" altLang="en-US" sz="1000" dirty="0">
                  <a:sym typeface="+mn-ea"/>
                </a:rPr>
                <a:t>平衡通信与节能需求</a:t>
              </a:r>
              <a:endParaRPr lang="zh-CN" altLang="en-US" sz="1000" dirty="0">
                <a:solidFill>
                  <a:srgbClr val="68676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9360363" y="4660039"/>
              <a:ext cx="37370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1" grpId="0" bldLvl="0" animBg="1"/>
      <p:bldP spid="12" grpId="0" bldLvl="0" animBg="1"/>
      <p:bldP spid="14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15155" y="837565"/>
            <a:ext cx="302704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da-DK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NB-IoT</a:t>
            </a: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技术优势</a:t>
            </a:r>
          </a:p>
        </p:txBody>
      </p:sp>
      <p:sp>
        <p:nvSpPr>
          <p:cNvPr id="2" name="矩形 1"/>
          <p:cNvSpPr/>
          <p:nvPr/>
        </p:nvSpPr>
        <p:spPr>
          <a:xfrm>
            <a:off x="6424897" y="4032632"/>
            <a:ext cx="4140486" cy="1640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45884" y="4032632"/>
            <a:ext cx="4140486" cy="1640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24897" y="1827642"/>
            <a:ext cx="4140486" cy="1640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45884" y="1827642"/>
            <a:ext cx="4140486" cy="16408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540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251380" y="2092015"/>
            <a:ext cx="2619991" cy="634738"/>
            <a:chOff x="2259635" y="2092015"/>
            <a:chExt cx="2619991" cy="634738"/>
          </a:xfrm>
        </p:grpSpPr>
        <p:sp>
          <p:nvSpPr>
            <p:cNvPr id="36" name="TextBox 7"/>
            <p:cNvSpPr txBox="1"/>
            <p:nvPr/>
          </p:nvSpPr>
          <p:spPr>
            <a:xfrm>
              <a:off x="2385365" y="2092015"/>
              <a:ext cx="132343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sym typeface="+mn-ea"/>
                </a:rPr>
                <a:t>连接设备多</a:t>
              </a:r>
              <a:endParaRPr lang="zh-CN" altLang="en-US" sz="1600" b="1" dirty="0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259635" y="2451163"/>
              <a:ext cx="261999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ym typeface="+mn-ea"/>
                </a:rPr>
                <a:t>平均一个基站能支持10万的设备连接</a:t>
              </a:r>
              <a:endParaRPr lang="zh-CN" altLang="en-US" sz="1000" dirty="0">
                <a:solidFill>
                  <a:srgbClr val="68676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cxnSp>
          <p:nvCxnSpPr>
            <p:cNvPr id="38" name="直接连接符 37"/>
            <p:cNvCxnSpPr/>
            <p:nvPr/>
          </p:nvCxnSpPr>
          <p:spPr>
            <a:xfrm>
              <a:off x="2545662" y="2450889"/>
              <a:ext cx="37370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组合 43"/>
          <p:cNvGrpSpPr/>
          <p:nvPr/>
        </p:nvGrpSpPr>
        <p:grpSpPr>
          <a:xfrm>
            <a:off x="2133905" y="4198181"/>
            <a:ext cx="2619991" cy="599814"/>
            <a:chOff x="2142160" y="4198181"/>
            <a:chExt cx="2619991" cy="599814"/>
          </a:xfrm>
        </p:grpSpPr>
        <p:sp>
          <p:nvSpPr>
            <p:cNvPr id="45" name="TextBox 7"/>
            <p:cNvSpPr txBox="1"/>
            <p:nvPr/>
          </p:nvSpPr>
          <p:spPr>
            <a:xfrm>
              <a:off x="2394890" y="4198181"/>
              <a:ext cx="132343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sym typeface="+mn-ea"/>
                </a:rPr>
                <a:t>响应时间快</a:t>
              </a:r>
              <a:endParaRPr lang="zh-CN" altLang="en-US" sz="1600" b="1" dirty="0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142160" y="4522405"/>
              <a:ext cx="261999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ym typeface="+mn-ea"/>
                </a:rPr>
                <a:t>从休眠到发送完数据只需3秒时间</a:t>
              </a:r>
              <a:endParaRPr lang="zh-CN" altLang="en-US" sz="1000" dirty="0">
                <a:solidFill>
                  <a:srgbClr val="68676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2545662" y="4529751"/>
              <a:ext cx="37370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/>
          <p:cNvGrpSpPr/>
          <p:nvPr/>
        </p:nvGrpSpPr>
        <p:grpSpPr>
          <a:xfrm>
            <a:off x="7102058" y="4321484"/>
            <a:ext cx="4241800" cy="637540"/>
            <a:chOff x="7110313" y="4321484"/>
            <a:chExt cx="4241800" cy="637540"/>
          </a:xfrm>
        </p:grpSpPr>
        <p:sp>
          <p:nvSpPr>
            <p:cNvPr id="49" name="TextBox 7"/>
            <p:cNvSpPr txBox="1"/>
            <p:nvPr/>
          </p:nvSpPr>
          <p:spPr>
            <a:xfrm>
              <a:off x="8567003" y="4321484"/>
              <a:ext cx="178689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sym typeface="+mn-ea"/>
                </a:rPr>
                <a:t>通讯稳定</a:t>
              </a:r>
              <a:endParaRPr lang="zh-CN" altLang="en-US" sz="1600" b="1" dirty="0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7110313" y="4683434"/>
              <a:ext cx="4241800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ym typeface="+mn-ea"/>
                </a:rPr>
                <a:t>运营商级别通讯，数据加密。</a:t>
              </a:r>
              <a:endParaRPr lang="zh-CN" altLang="en-US" sz="1000" dirty="0">
                <a:solidFill>
                  <a:srgbClr val="68676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cxnSp>
          <p:nvCxnSpPr>
            <p:cNvPr id="51" name="直接连接符 50"/>
            <p:cNvCxnSpPr/>
            <p:nvPr/>
          </p:nvCxnSpPr>
          <p:spPr>
            <a:xfrm>
              <a:off x="9360363" y="4660039"/>
              <a:ext cx="37370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组合 51"/>
          <p:cNvGrpSpPr/>
          <p:nvPr/>
        </p:nvGrpSpPr>
        <p:grpSpPr>
          <a:xfrm>
            <a:off x="7594818" y="2045453"/>
            <a:ext cx="2619991" cy="641723"/>
            <a:chOff x="7603073" y="2045453"/>
            <a:chExt cx="2619991" cy="641723"/>
          </a:xfrm>
        </p:grpSpPr>
        <p:sp>
          <p:nvSpPr>
            <p:cNvPr id="53" name="TextBox 7"/>
            <p:cNvSpPr txBox="1"/>
            <p:nvPr/>
          </p:nvSpPr>
          <p:spPr>
            <a:xfrm>
              <a:off x="8729445" y="2045453"/>
              <a:ext cx="1323439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tx1"/>
                  </a:solidFill>
                  <a:sym typeface="+mn-ea"/>
                </a:rPr>
                <a:t>设备定位</a:t>
              </a:r>
              <a:endParaRPr lang="zh-CN" altLang="en-US" sz="1600" b="1" dirty="0">
                <a:solidFill>
                  <a:schemeClr val="tx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ea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7603073" y="2411586"/>
              <a:ext cx="2619991" cy="275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000" dirty="0">
                  <a:sym typeface="+mn-ea"/>
                </a:rPr>
                <a:t>具有精度几十米的设备定位功能</a:t>
              </a:r>
              <a:endParaRPr lang="zh-CN" altLang="en-US" sz="1000" dirty="0">
                <a:solidFill>
                  <a:srgbClr val="686769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endParaRP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9360363" y="2382737"/>
              <a:ext cx="373701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椭圆 55"/>
          <p:cNvSpPr/>
          <p:nvPr/>
        </p:nvSpPr>
        <p:spPr>
          <a:xfrm>
            <a:off x="5026988" y="2643229"/>
            <a:ext cx="2164856" cy="2164856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solidFill>
                  <a:schemeClr val="lt1">
                    <a:alpha val="50000"/>
                  </a:schemeClr>
                </a:solidFill>
                <a:latin typeface="思源宋体 CN" panose="02020400000000000000" pitchFamily="18" charset="-122"/>
                <a:ea typeface="思源宋体 CN" panose="02020400000000000000" pitchFamily="18" charset="-122"/>
              </a:rPr>
              <a:t>+</a:t>
            </a:r>
            <a:endParaRPr lang="zh-CN" altLang="en-US" sz="3600" dirty="0">
              <a:solidFill>
                <a:schemeClr val="lt1">
                  <a:alpha val="50000"/>
                </a:schemeClr>
              </a:solidFill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57" name="TextBox 6"/>
          <p:cNvSpPr txBox="1"/>
          <p:nvPr/>
        </p:nvSpPr>
        <p:spPr>
          <a:xfrm>
            <a:off x="5343794" y="2968531"/>
            <a:ext cx="521970" cy="625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65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rPr>
              <a:t>05</a:t>
            </a:r>
          </a:p>
        </p:txBody>
      </p:sp>
      <p:sp>
        <p:nvSpPr>
          <p:cNvPr id="58" name="TextBox 6"/>
          <p:cNvSpPr txBox="1"/>
          <p:nvPr/>
        </p:nvSpPr>
        <p:spPr>
          <a:xfrm>
            <a:off x="6293349" y="2968531"/>
            <a:ext cx="521970" cy="625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65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rPr>
              <a:t>06</a:t>
            </a:r>
          </a:p>
        </p:txBody>
      </p:sp>
      <p:sp>
        <p:nvSpPr>
          <p:cNvPr id="59" name="TextBox 6"/>
          <p:cNvSpPr txBox="1"/>
          <p:nvPr/>
        </p:nvSpPr>
        <p:spPr>
          <a:xfrm>
            <a:off x="5343795" y="3795039"/>
            <a:ext cx="521970" cy="625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65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rPr>
              <a:t>07</a:t>
            </a:r>
          </a:p>
        </p:txBody>
      </p:sp>
      <p:sp>
        <p:nvSpPr>
          <p:cNvPr id="60" name="TextBox 6"/>
          <p:cNvSpPr txBox="1"/>
          <p:nvPr/>
        </p:nvSpPr>
        <p:spPr>
          <a:xfrm>
            <a:off x="6293349" y="3795039"/>
            <a:ext cx="521970" cy="625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665" dirty="0">
                <a:solidFill>
                  <a:schemeClr val="bg1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cs typeface="+mn-ea"/>
                <a:sym typeface="+mn-lt"/>
              </a:rPr>
              <a:t>08</a:t>
            </a:r>
          </a:p>
        </p:txBody>
      </p:sp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10" grpId="0" bldLvl="0" animBg="1"/>
      <p:bldP spid="20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671695" y="800735"/>
            <a:ext cx="308737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产品优势</a:t>
            </a:r>
            <a:endParaRPr kumimoji="1" lang="zh-CN" altLang="en-US" sz="2800" b="1" dirty="0">
              <a:solidFill>
                <a:srgbClr val="EF82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冬青黑体简体中文 W6" panose="020B0600000000000000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60656" y="2410475"/>
            <a:ext cx="5360035" cy="1748943"/>
            <a:chOff x="467544" y="1851670"/>
            <a:chExt cx="5827577" cy="1573894"/>
          </a:xfrm>
        </p:grpSpPr>
        <p:sp>
          <p:nvSpPr>
            <p:cNvPr id="17" name="矩形 16"/>
            <p:cNvSpPr/>
            <p:nvPr/>
          </p:nvSpPr>
          <p:spPr>
            <a:xfrm>
              <a:off x="467544" y="1851670"/>
              <a:ext cx="5827577" cy="276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3060700" algn="l"/>
                </a:tabLst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实力支撑：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新兴的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NB-</a:t>
              </a:r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IoT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物联网技术，</a:t>
              </a:r>
              <a:r>
                <a:rPr lang="en-US" altLang="zh-CN" sz="14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IoT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连接管理平台应用支持</a:t>
              </a:r>
            </a:p>
          </p:txBody>
        </p:sp>
        <p:sp>
          <p:nvSpPr>
            <p:cNvPr id="18" name="矩形 17"/>
            <p:cNvSpPr/>
            <p:nvPr/>
          </p:nvSpPr>
          <p:spPr>
            <a:xfrm>
              <a:off x="467544" y="2284253"/>
              <a:ext cx="3278659" cy="276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3060700" algn="l"/>
                </a:tabLst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安全保障：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基于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大运营商网络</a:t>
              </a:r>
            </a:p>
          </p:txBody>
        </p:sp>
        <p:sp>
          <p:nvSpPr>
            <p:cNvPr id="20" name="矩形 19"/>
            <p:cNvSpPr/>
            <p:nvPr/>
          </p:nvSpPr>
          <p:spPr>
            <a:xfrm>
              <a:off x="467544" y="2716836"/>
              <a:ext cx="4937665" cy="276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3060700" algn="l"/>
                </a:tabLst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通达率高：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覆盖距离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公里，信号灵敏度增强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20dB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7544" y="3149557"/>
              <a:ext cx="3212888" cy="2760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0"/>
                </a:spcAft>
                <a:tabLst>
                  <a:tab pos="3060700" algn="l"/>
                </a:tabLst>
              </a:pP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安装简便：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即插即用</a:t>
              </a:r>
              <a:r>
                <a:rPr lang="zh-CN" altLang="en-US" sz="14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，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无需布线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5974720" y="4309576"/>
            <a:ext cx="311150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3060700" algn="l"/>
              </a:tabLst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消防认证：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通过国家强制性</a:t>
            </a: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CCCF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认证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5974720" y="4730591"/>
            <a:ext cx="3027680" cy="306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  <a:tabLst>
                <a:tab pos="3060700" algn="l"/>
              </a:tabLst>
            </a:pP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品质保障：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高灵敏度，零漏报零误报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215640" y="5176520"/>
            <a:ext cx="1583055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阀门控制机械手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075" y="3719830"/>
            <a:ext cx="971550" cy="11023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075" y="2019935"/>
            <a:ext cx="897890" cy="8915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22333" y="3178810"/>
            <a:ext cx="1169670" cy="3759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独立式光电感烟火灾探测报警器</a:t>
            </a:r>
          </a:p>
        </p:txBody>
      </p:sp>
      <p:pic>
        <p:nvPicPr>
          <p:cNvPr id="15" name="图片 14" descr="[WU1YBI5R66(IZZQAKN%R9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7990" y="1786255"/>
            <a:ext cx="1131570" cy="142049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519555" y="3255645"/>
            <a:ext cx="1583055" cy="22225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可燃气体探测器</a:t>
            </a:r>
          </a:p>
        </p:txBody>
      </p:sp>
      <p:pic>
        <p:nvPicPr>
          <p:cNvPr id="19" name="图片 18" descr="图片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0540" y="3678555"/>
            <a:ext cx="966470" cy="1285875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684655" y="5099685"/>
            <a:ext cx="1252855" cy="375920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工业及商业用途点型可燃气体探测器</a:t>
            </a:r>
          </a:p>
        </p:txBody>
      </p:sp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146550" y="791210"/>
            <a:ext cx="3898265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应用场景广泛</a:t>
            </a:r>
          </a:p>
        </p:txBody>
      </p:sp>
      <p:pic>
        <p:nvPicPr>
          <p:cNvPr id="29" name="图片 28" descr="1-0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950" y="1933575"/>
            <a:ext cx="1619250" cy="1412240"/>
          </a:xfrm>
          <a:prstGeom prst="rect">
            <a:avLst/>
          </a:prstGeom>
        </p:spPr>
      </p:pic>
      <p:pic>
        <p:nvPicPr>
          <p:cNvPr id="30" name="图片 29" descr="摄图网_501102004_聚会吃火锅（企业商用）"/>
          <p:cNvPicPr>
            <a:picLocks noChangeAspect="1"/>
          </p:cNvPicPr>
          <p:nvPr/>
        </p:nvPicPr>
        <p:blipFill>
          <a:blip r:embed="rId5"/>
          <a:srcRect l="10851" t="575" r="10890" b="345"/>
          <a:stretch>
            <a:fillRect/>
          </a:stretch>
        </p:blipFill>
        <p:spPr>
          <a:xfrm>
            <a:off x="4543425" y="1981200"/>
            <a:ext cx="1403350" cy="1228725"/>
          </a:xfrm>
          <a:prstGeom prst="roundRect">
            <a:avLst/>
          </a:prstGeom>
        </p:spPr>
      </p:pic>
      <p:pic>
        <p:nvPicPr>
          <p:cNvPr id="33" name="图片 32" descr="9-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3785" y="1893570"/>
            <a:ext cx="1609725" cy="1403350"/>
          </a:xfrm>
          <a:prstGeom prst="rect">
            <a:avLst/>
          </a:prstGeom>
        </p:spPr>
      </p:pic>
      <p:pic>
        <p:nvPicPr>
          <p:cNvPr id="34" name="图片 33" descr="3-0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5585" y="3984625"/>
            <a:ext cx="1582420" cy="1381760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3125311" y="3458369"/>
            <a:ext cx="981075" cy="3143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zh-CN" sz="1600" b="1"/>
              <a:t>九小场所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4815840" y="3493770"/>
            <a:ext cx="873760" cy="3143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zh-CN" altLang="zh-CN" sz="1600" b="1"/>
              <a:t>餐饮店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8331518" y="5711032"/>
            <a:ext cx="765334" cy="3143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1600" b="1"/>
              <a:t>敬老院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8373587" y="3503137"/>
            <a:ext cx="680561" cy="3143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1600" b="1"/>
              <a:t>酒店</a:t>
            </a:r>
          </a:p>
        </p:txBody>
      </p:sp>
      <p:pic>
        <p:nvPicPr>
          <p:cNvPr id="41" name="图片 40" descr="2-0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5430" y="4002405"/>
            <a:ext cx="1620520" cy="1414145"/>
          </a:xfrm>
          <a:prstGeom prst="rect">
            <a:avLst/>
          </a:prstGeom>
        </p:spPr>
      </p:pic>
      <p:pic>
        <p:nvPicPr>
          <p:cNvPr id="45" name="图片 44" descr="7-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3785" y="3999865"/>
            <a:ext cx="1612900" cy="1408430"/>
          </a:xfrm>
          <a:prstGeom prst="rect">
            <a:avLst/>
          </a:prstGeom>
        </p:spPr>
      </p:pic>
      <p:pic>
        <p:nvPicPr>
          <p:cNvPr id="46" name="图片 45" descr="10-0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3255" y="4025265"/>
            <a:ext cx="1583690" cy="1383030"/>
          </a:xfrm>
          <a:prstGeom prst="rect">
            <a:avLst/>
          </a:prstGeom>
        </p:spPr>
      </p:pic>
      <p:sp>
        <p:nvSpPr>
          <p:cNvPr id="61" name="文本框 60"/>
          <p:cNvSpPr txBox="1"/>
          <p:nvPr/>
        </p:nvSpPr>
        <p:spPr>
          <a:xfrm>
            <a:off x="4979194" y="5711032"/>
            <a:ext cx="546735" cy="3143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1600" b="1"/>
              <a:t>医院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3096895" y="5681980"/>
            <a:ext cx="1027430" cy="3143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1600" b="1"/>
              <a:t>学校食堂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6687026" y="5711190"/>
            <a:ext cx="546735" cy="31432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r>
              <a:rPr lang="zh-CN" altLang="en-US" sz="1600" b="1"/>
              <a:t>公寓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7914640" y="1967865"/>
            <a:ext cx="1464945" cy="1254125"/>
          </a:xfrm>
          <a:prstGeom prst="roundRect">
            <a:avLst/>
          </a:prstGeom>
          <a:blipFill rotWithShape="1"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506210" y="3458210"/>
            <a:ext cx="1125220" cy="386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20000"/>
              </a:lnSpc>
            </a:pPr>
            <a:r>
              <a:rPr lang="zh-CN" altLang="en-US" sz="1600" b="1">
                <a:solidFill>
                  <a:schemeClr val="tx1"/>
                </a:solidFill>
              </a:rPr>
              <a:t>家庭厨房</a:t>
            </a:r>
          </a:p>
        </p:txBody>
      </p:sp>
      <p:sp>
        <p:nvSpPr>
          <p:cNvPr id="4" name="圆角矩形 3"/>
          <p:cNvSpPr/>
          <p:nvPr/>
        </p:nvSpPr>
        <p:spPr>
          <a:xfrm>
            <a:off x="2851785" y="4065905"/>
            <a:ext cx="1456055" cy="1256665"/>
          </a:xfrm>
          <a:prstGeom prst="roundRect">
            <a:avLst/>
          </a:prstGeom>
          <a:blipFill rotWithShape="1"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凡特大LOGO-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矩形 78"/>
          <p:cNvSpPr/>
          <p:nvPr/>
        </p:nvSpPr>
        <p:spPr>
          <a:xfrm>
            <a:off x="-33020" y="2015490"/>
            <a:ext cx="9907270" cy="3122295"/>
          </a:xfrm>
          <a:prstGeom prst="rect">
            <a:avLst/>
          </a:prstGeom>
          <a:solidFill>
            <a:srgbClr val="6C7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472940" y="791210"/>
            <a:ext cx="324739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冬青黑体简体中文 W6" panose="020B0600000000000000" charset="-122"/>
                <a:sym typeface="+mn-ea"/>
              </a:rPr>
              <a:t>安装便捷</a:t>
            </a:r>
          </a:p>
        </p:txBody>
      </p:sp>
      <p:sp>
        <p:nvSpPr>
          <p:cNvPr id="9" name="矩形 8"/>
          <p:cNvSpPr/>
          <p:nvPr/>
        </p:nvSpPr>
        <p:spPr>
          <a:xfrm>
            <a:off x="861695" y="2545715"/>
            <a:ext cx="4253230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</a:pPr>
            <a:r>
              <a:rPr kumimoji="1" lang="zh-CN" altLang="en-US" sz="1600" b="1" spc="1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采用</a:t>
            </a:r>
            <a:r>
              <a:rPr kumimoji="1" lang="en-US" altLang="zh-CN" sz="1600" b="1" spc="1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NB-IoT</a:t>
            </a:r>
            <a:r>
              <a:rPr kumimoji="1" lang="zh-CN" altLang="en-US" sz="1600" b="1" spc="1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技术的消防物联网设备，具备</a:t>
            </a:r>
            <a:r>
              <a:rPr kumimoji="1" lang="en-US" altLang="zh-CN" sz="1600" b="1" spc="1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NB-</a:t>
            </a:r>
            <a:r>
              <a:rPr kumimoji="1" lang="en-US" altLang="zh-CN" sz="1600" b="1" spc="100" dirty="0" err="1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IoT</a:t>
            </a:r>
            <a:r>
              <a:rPr kumimoji="1" lang="zh-CN" altLang="en-US" sz="1600" b="1" spc="1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技术无线传输距离远的优势，即插即用，无需布线，安装部署成本低，</a:t>
            </a:r>
            <a:r>
              <a:rPr kumimoji="1" lang="en-US" altLang="zh-CN" sz="1600" b="1" spc="1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1</a:t>
            </a:r>
            <a:r>
              <a:rPr kumimoji="1" lang="zh-CN" altLang="en-US" sz="1600" b="1" spc="100" dirty="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  <a:sym typeface="+mn-ea"/>
              </a:rPr>
              <a:t>分钟就可以解决安装和上网调试。</a:t>
            </a:r>
          </a:p>
        </p:txBody>
      </p:sp>
      <p:pic>
        <p:nvPicPr>
          <p:cNvPr id="2" name="图片 1" descr="G:\Desktop\右\杂\1杂文件\2021\220113\图片7.png图片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14620" y="1652588"/>
            <a:ext cx="6976745" cy="3848100"/>
          </a:xfrm>
          <a:prstGeom prst="rect">
            <a:avLst/>
          </a:prstGeom>
        </p:spPr>
      </p:pic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72940" y="791210"/>
            <a:ext cx="4770120" cy="5656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  <a:buSzPct val="100000"/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城市消防监控调度一张图</a:t>
            </a:r>
          </a:p>
        </p:txBody>
      </p:sp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56260" y="1585942"/>
            <a:ext cx="110779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spc="18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城市消防监控调度一张图采用多级管理模式（拓展性强），各级中心监测管辖区域内联网单位的报警，故障及设施运行情况，支持消防网格化管理；可以实现一张图查看、一张图调度、一张图指挥，监控中心值班人员实行24小时全天候值班，实时监测社会单位火灾报警信号、系统状态（室内外消火栓、消防水箱、消防水池、自动喷水灭火系统）、独立式烟感、独立式燃气状态、防火门开关状态、控制柜开关状态（喷淋泵、消火栓泵、稳压泵、传输泵、泡沫泵、风机等）、防排烟系统等消防物联感知数据。同时系统提供可视化监管功能，融合社会单位消控室、消防车通道、消防登高操作场地、应急疏散通道等部位视频资源，可一键查看社会单位内部视频图像，实现消防、安防联动控制，并基于计算机视觉识别技术实现违规、违法信息智能分析预警，并将预警信息推送给消防部门及其他监管单位及时对违规、违法行为进行处置。</a:t>
            </a:r>
            <a:endParaRPr lang="zh-CN" altLang="en-US" dirty="0"/>
          </a:p>
        </p:txBody>
      </p:sp>
      <p:grpSp>
        <p:nvGrpSpPr>
          <p:cNvPr id="19" name="组合 18"/>
          <p:cNvGrpSpPr/>
          <p:nvPr/>
        </p:nvGrpSpPr>
        <p:grpSpPr>
          <a:xfrm>
            <a:off x="737235" y="3247935"/>
            <a:ext cx="10730865" cy="2926237"/>
            <a:chOff x="942607" y="2065378"/>
            <a:chExt cx="10698009" cy="4162179"/>
          </a:xfrm>
        </p:grpSpPr>
        <p:grpSp>
          <p:nvGrpSpPr>
            <p:cNvPr id="20" name="组合 31"/>
            <p:cNvGrpSpPr/>
            <p:nvPr/>
          </p:nvGrpSpPr>
          <p:grpSpPr>
            <a:xfrm>
              <a:off x="3364932" y="2489207"/>
              <a:ext cx="2131600" cy="3738350"/>
              <a:chOff x="5264869" y="1521123"/>
              <a:chExt cx="2831509" cy="4866658"/>
            </a:xfrm>
          </p:grpSpPr>
          <p:pic>
            <p:nvPicPr>
              <p:cNvPr id="75" name="图片 74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4869" y="1521123"/>
                <a:ext cx="2831509" cy="4866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6" name="直接箭头连接符 75"/>
              <p:cNvCxnSpPr/>
              <p:nvPr/>
            </p:nvCxnSpPr>
            <p:spPr>
              <a:xfrm>
                <a:off x="5987420" y="4061365"/>
                <a:ext cx="458881" cy="0"/>
              </a:xfrm>
              <a:prstGeom prst="straightConnector1">
                <a:avLst/>
              </a:prstGeom>
              <a:ln w="53975">
                <a:solidFill>
                  <a:schemeClr val="tx1"/>
                </a:solidFill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32"/>
            <p:cNvGrpSpPr/>
            <p:nvPr/>
          </p:nvGrpSpPr>
          <p:grpSpPr>
            <a:xfrm>
              <a:off x="5514083" y="2986672"/>
              <a:ext cx="455291" cy="2515880"/>
              <a:chOff x="3379634" y="3068548"/>
              <a:chExt cx="636451" cy="1746089"/>
            </a:xfrm>
          </p:grpSpPr>
          <p:cxnSp>
            <p:nvCxnSpPr>
              <p:cNvPr id="73" name="直接连接符 72"/>
              <p:cNvCxnSpPr/>
              <p:nvPr/>
            </p:nvCxnSpPr>
            <p:spPr>
              <a:xfrm flipH="1">
                <a:off x="3407178" y="3068548"/>
                <a:ext cx="5" cy="1746089"/>
              </a:xfrm>
              <a:prstGeom prst="line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箭头连接符 73"/>
              <p:cNvCxnSpPr/>
              <p:nvPr/>
            </p:nvCxnSpPr>
            <p:spPr>
              <a:xfrm>
                <a:off x="3379634" y="3077739"/>
                <a:ext cx="636451" cy="0"/>
              </a:xfrm>
              <a:prstGeom prst="straightConnector1">
                <a:avLst/>
              </a:prstGeom>
              <a:ln w="19050">
                <a:solidFill>
                  <a:schemeClr val="bg1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直接连接符 27"/>
            <p:cNvCxnSpPr/>
            <p:nvPr/>
          </p:nvCxnSpPr>
          <p:spPr>
            <a:xfrm flipH="1">
              <a:off x="6743135" y="3001909"/>
              <a:ext cx="306167" cy="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 flipH="1" flipV="1">
              <a:off x="6743135" y="5497606"/>
              <a:ext cx="328252" cy="3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7178053" y="2589796"/>
              <a:ext cx="879052" cy="553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逾期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未处理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8023026" y="4493553"/>
              <a:ext cx="1298872" cy="729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zh-CN" altLang="en-US" sz="1465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处理完成</a:t>
              </a:r>
              <a:endParaRPr lang="en-US" altLang="zh-CN" sz="1465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512818" y="2065378"/>
              <a:ext cx="1910943" cy="4565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zh-CN" altLang="en-US" sz="18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智慧消防平台</a:t>
              </a:r>
              <a:endParaRPr lang="en-US" altLang="zh-CN" sz="186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33" name="图片 32" descr="C:\Users\中电数通\AppData\Local\Temp\WeChat Files\539318059476927131.png"/>
            <p:cNvPicPr/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366" y="3034455"/>
              <a:ext cx="1471849" cy="26551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cxnSp>
          <p:nvCxnSpPr>
            <p:cNvPr id="34" name="直接连接符 33"/>
            <p:cNvCxnSpPr/>
            <p:nvPr/>
          </p:nvCxnSpPr>
          <p:spPr>
            <a:xfrm flipH="1">
              <a:off x="2356294" y="3740910"/>
              <a:ext cx="940046" cy="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组合 41"/>
            <p:cNvGrpSpPr/>
            <p:nvPr/>
          </p:nvGrpSpPr>
          <p:grpSpPr>
            <a:xfrm>
              <a:off x="3314168" y="3614921"/>
              <a:ext cx="300473" cy="277249"/>
              <a:chOff x="4389761" y="1678169"/>
              <a:chExt cx="284690" cy="243182"/>
            </a:xfrm>
          </p:grpSpPr>
          <p:sp>
            <p:nvSpPr>
              <p:cNvPr id="71" name="Freeform 10"/>
              <p:cNvSpPr/>
              <p:nvPr/>
            </p:nvSpPr>
            <p:spPr bwMode="auto">
              <a:xfrm>
                <a:off x="4528168" y="1678169"/>
                <a:ext cx="146283" cy="243182"/>
              </a:xfrm>
              <a:custGeom>
                <a:avLst/>
                <a:gdLst>
                  <a:gd name="T0" fmla="*/ 216 w 252"/>
                  <a:gd name="T1" fmla="*/ 252 h 418"/>
                  <a:gd name="T2" fmla="*/ 136 w 252"/>
                  <a:gd name="T3" fmla="*/ 321 h 418"/>
                  <a:gd name="T4" fmla="*/ 58 w 252"/>
                  <a:gd name="T5" fmla="*/ 388 h 418"/>
                  <a:gd name="T6" fmla="*/ 0 w 252"/>
                  <a:gd name="T7" fmla="*/ 350 h 418"/>
                  <a:gd name="T8" fmla="*/ 34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4 w 252"/>
                  <a:gd name="T15" fmla="*/ 88 h 418"/>
                  <a:gd name="T16" fmla="*/ 0 w 252"/>
                  <a:gd name="T17" fmla="*/ 58 h 418"/>
                  <a:gd name="T18" fmla="*/ 55 w 252"/>
                  <a:gd name="T19" fmla="*/ 19 h 418"/>
                  <a:gd name="T20" fmla="*/ 136 w 252"/>
                  <a:gd name="T21" fmla="*/ 88 h 418"/>
                  <a:gd name="T22" fmla="*/ 213 w 252"/>
                  <a:gd name="T23" fmla="*/ 154 h 418"/>
                  <a:gd name="T24" fmla="*/ 216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6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8" y="388"/>
                    </a:cubicBezTo>
                    <a:cubicBezTo>
                      <a:pt x="21" y="418"/>
                      <a:pt x="5" y="397"/>
                      <a:pt x="0" y="350"/>
                    </a:cubicBezTo>
                    <a:lnTo>
                      <a:pt x="34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4" y="88"/>
                    </a:cubicBezTo>
                    <a:lnTo>
                      <a:pt x="0" y="58"/>
                    </a:lnTo>
                    <a:cubicBezTo>
                      <a:pt x="4" y="4"/>
                      <a:pt x="25" y="0"/>
                      <a:pt x="55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3" y="154"/>
                    </a:cubicBezTo>
                    <a:cubicBezTo>
                      <a:pt x="252" y="189"/>
                      <a:pt x="244" y="221"/>
                      <a:pt x="216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vert="horz" wrap="square" lIns="162560" tIns="81280" rIns="162560" bIns="81280" numCol="1" anchor="t" anchorCtr="0" compatLnSpc="1"/>
              <a:lstStyle/>
              <a:p>
                <a:pPr defTabSz="1624965">
                  <a:defRPr/>
                </a:pPr>
                <a:endParaRPr lang="zh-CN" altLang="en-US" sz="2400" ker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2" name="Freeform 11"/>
              <p:cNvSpPr/>
              <p:nvPr/>
            </p:nvSpPr>
            <p:spPr bwMode="auto">
              <a:xfrm>
                <a:off x="4389761" y="1678169"/>
                <a:ext cx="146283" cy="243182"/>
              </a:xfrm>
              <a:custGeom>
                <a:avLst/>
                <a:gdLst>
                  <a:gd name="T0" fmla="*/ 217 w 252"/>
                  <a:gd name="T1" fmla="*/ 252 h 418"/>
                  <a:gd name="T2" fmla="*/ 136 w 252"/>
                  <a:gd name="T3" fmla="*/ 321 h 418"/>
                  <a:gd name="T4" fmla="*/ 59 w 252"/>
                  <a:gd name="T5" fmla="*/ 388 h 418"/>
                  <a:gd name="T6" fmla="*/ 0 w 252"/>
                  <a:gd name="T7" fmla="*/ 350 h 418"/>
                  <a:gd name="T8" fmla="*/ 35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5 w 252"/>
                  <a:gd name="T15" fmla="*/ 88 h 418"/>
                  <a:gd name="T16" fmla="*/ 0 w 252"/>
                  <a:gd name="T17" fmla="*/ 58 h 418"/>
                  <a:gd name="T18" fmla="*/ 56 w 252"/>
                  <a:gd name="T19" fmla="*/ 19 h 418"/>
                  <a:gd name="T20" fmla="*/ 136 w 252"/>
                  <a:gd name="T21" fmla="*/ 88 h 418"/>
                  <a:gd name="T22" fmla="*/ 214 w 252"/>
                  <a:gd name="T23" fmla="*/ 154 h 418"/>
                  <a:gd name="T24" fmla="*/ 217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7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9" y="388"/>
                    </a:cubicBezTo>
                    <a:cubicBezTo>
                      <a:pt x="21" y="418"/>
                      <a:pt x="6" y="397"/>
                      <a:pt x="0" y="350"/>
                    </a:cubicBezTo>
                    <a:lnTo>
                      <a:pt x="35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5" y="88"/>
                    </a:cubicBezTo>
                    <a:lnTo>
                      <a:pt x="0" y="58"/>
                    </a:lnTo>
                    <a:cubicBezTo>
                      <a:pt x="4" y="4"/>
                      <a:pt x="26" y="0"/>
                      <a:pt x="56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4" y="154"/>
                    </a:cubicBezTo>
                    <a:cubicBezTo>
                      <a:pt x="252" y="189"/>
                      <a:pt x="245" y="221"/>
                      <a:pt x="217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vert="horz" wrap="square" lIns="162560" tIns="81280" rIns="162560" bIns="81280" numCol="1" anchor="t" anchorCtr="0" compatLnSpc="1"/>
              <a:lstStyle/>
              <a:p>
                <a:pPr defTabSz="1624965">
                  <a:defRPr/>
                </a:pPr>
                <a:endParaRPr lang="zh-CN" altLang="en-US" sz="2400" ker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2356295" y="3107639"/>
              <a:ext cx="1093218" cy="4565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告警信息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37" name="直接连接符 36"/>
            <p:cNvCxnSpPr/>
            <p:nvPr/>
          </p:nvCxnSpPr>
          <p:spPr>
            <a:xfrm flipH="1">
              <a:off x="2374867" y="5010051"/>
              <a:ext cx="940046" cy="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组合 44"/>
            <p:cNvGrpSpPr/>
            <p:nvPr/>
          </p:nvGrpSpPr>
          <p:grpSpPr>
            <a:xfrm>
              <a:off x="3303433" y="4867151"/>
              <a:ext cx="300473" cy="277249"/>
              <a:chOff x="4389761" y="1678169"/>
              <a:chExt cx="284690" cy="243182"/>
            </a:xfrm>
          </p:grpSpPr>
          <p:sp>
            <p:nvSpPr>
              <p:cNvPr id="69" name="Freeform 10"/>
              <p:cNvSpPr/>
              <p:nvPr/>
            </p:nvSpPr>
            <p:spPr bwMode="auto">
              <a:xfrm>
                <a:off x="4528168" y="1678169"/>
                <a:ext cx="146283" cy="243182"/>
              </a:xfrm>
              <a:custGeom>
                <a:avLst/>
                <a:gdLst>
                  <a:gd name="T0" fmla="*/ 216 w 252"/>
                  <a:gd name="T1" fmla="*/ 252 h 418"/>
                  <a:gd name="T2" fmla="*/ 136 w 252"/>
                  <a:gd name="T3" fmla="*/ 321 h 418"/>
                  <a:gd name="T4" fmla="*/ 58 w 252"/>
                  <a:gd name="T5" fmla="*/ 388 h 418"/>
                  <a:gd name="T6" fmla="*/ 0 w 252"/>
                  <a:gd name="T7" fmla="*/ 350 h 418"/>
                  <a:gd name="T8" fmla="*/ 34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4 w 252"/>
                  <a:gd name="T15" fmla="*/ 88 h 418"/>
                  <a:gd name="T16" fmla="*/ 0 w 252"/>
                  <a:gd name="T17" fmla="*/ 58 h 418"/>
                  <a:gd name="T18" fmla="*/ 55 w 252"/>
                  <a:gd name="T19" fmla="*/ 19 h 418"/>
                  <a:gd name="T20" fmla="*/ 136 w 252"/>
                  <a:gd name="T21" fmla="*/ 88 h 418"/>
                  <a:gd name="T22" fmla="*/ 213 w 252"/>
                  <a:gd name="T23" fmla="*/ 154 h 418"/>
                  <a:gd name="T24" fmla="*/ 216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6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8" y="388"/>
                    </a:cubicBezTo>
                    <a:cubicBezTo>
                      <a:pt x="21" y="418"/>
                      <a:pt x="5" y="397"/>
                      <a:pt x="0" y="350"/>
                    </a:cubicBezTo>
                    <a:lnTo>
                      <a:pt x="34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4" y="88"/>
                    </a:cubicBezTo>
                    <a:lnTo>
                      <a:pt x="0" y="58"/>
                    </a:lnTo>
                    <a:cubicBezTo>
                      <a:pt x="4" y="4"/>
                      <a:pt x="25" y="0"/>
                      <a:pt x="55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3" y="154"/>
                    </a:cubicBezTo>
                    <a:cubicBezTo>
                      <a:pt x="252" y="189"/>
                      <a:pt x="244" y="221"/>
                      <a:pt x="216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vert="horz" wrap="square" lIns="162560" tIns="81280" rIns="162560" bIns="81280" numCol="1" anchor="t" anchorCtr="0" compatLnSpc="1"/>
              <a:lstStyle/>
              <a:p>
                <a:pPr defTabSz="1624965">
                  <a:defRPr/>
                </a:pPr>
                <a:endParaRPr lang="zh-CN" altLang="en-US" sz="2400" ker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Freeform 11"/>
              <p:cNvSpPr/>
              <p:nvPr/>
            </p:nvSpPr>
            <p:spPr bwMode="auto">
              <a:xfrm>
                <a:off x="4389761" y="1678169"/>
                <a:ext cx="146283" cy="243182"/>
              </a:xfrm>
              <a:custGeom>
                <a:avLst/>
                <a:gdLst>
                  <a:gd name="T0" fmla="*/ 217 w 252"/>
                  <a:gd name="T1" fmla="*/ 252 h 418"/>
                  <a:gd name="T2" fmla="*/ 136 w 252"/>
                  <a:gd name="T3" fmla="*/ 321 h 418"/>
                  <a:gd name="T4" fmla="*/ 59 w 252"/>
                  <a:gd name="T5" fmla="*/ 388 h 418"/>
                  <a:gd name="T6" fmla="*/ 0 w 252"/>
                  <a:gd name="T7" fmla="*/ 350 h 418"/>
                  <a:gd name="T8" fmla="*/ 35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5 w 252"/>
                  <a:gd name="T15" fmla="*/ 88 h 418"/>
                  <a:gd name="T16" fmla="*/ 0 w 252"/>
                  <a:gd name="T17" fmla="*/ 58 h 418"/>
                  <a:gd name="T18" fmla="*/ 56 w 252"/>
                  <a:gd name="T19" fmla="*/ 19 h 418"/>
                  <a:gd name="T20" fmla="*/ 136 w 252"/>
                  <a:gd name="T21" fmla="*/ 88 h 418"/>
                  <a:gd name="T22" fmla="*/ 214 w 252"/>
                  <a:gd name="T23" fmla="*/ 154 h 418"/>
                  <a:gd name="T24" fmla="*/ 217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7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9" y="388"/>
                    </a:cubicBezTo>
                    <a:cubicBezTo>
                      <a:pt x="21" y="418"/>
                      <a:pt x="6" y="397"/>
                      <a:pt x="0" y="350"/>
                    </a:cubicBezTo>
                    <a:lnTo>
                      <a:pt x="35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5" y="88"/>
                    </a:cubicBezTo>
                    <a:lnTo>
                      <a:pt x="0" y="58"/>
                    </a:lnTo>
                    <a:cubicBezTo>
                      <a:pt x="4" y="4"/>
                      <a:pt x="26" y="0"/>
                      <a:pt x="56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4" y="154"/>
                    </a:cubicBezTo>
                    <a:cubicBezTo>
                      <a:pt x="252" y="189"/>
                      <a:pt x="245" y="221"/>
                      <a:pt x="217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round/>
              </a:ln>
            </p:spPr>
            <p:txBody>
              <a:bodyPr vert="horz" wrap="square" lIns="162560" tIns="81280" rIns="162560" bIns="81280" numCol="1" anchor="t" anchorCtr="0" compatLnSpc="1"/>
              <a:lstStyle/>
              <a:p>
                <a:pPr defTabSz="1624965">
                  <a:defRPr/>
                </a:pPr>
                <a:endParaRPr lang="zh-CN" altLang="en-US" sz="2400" ker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39" name="矩形 38"/>
            <p:cNvSpPr/>
            <p:nvPr/>
          </p:nvSpPr>
          <p:spPr>
            <a:xfrm>
              <a:off x="2383036" y="4372652"/>
              <a:ext cx="1220870" cy="4565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pPr>
                <a:lnSpc>
                  <a:spcPts val="2640"/>
                </a:lnSpc>
              </a:pP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故障信息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40" name="直接箭头连接符 39"/>
            <p:cNvCxnSpPr/>
            <p:nvPr/>
          </p:nvCxnSpPr>
          <p:spPr>
            <a:xfrm>
              <a:off x="7097343" y="3426232"/>
              <a:ext cx="898949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/>
          </p:nvCxnSpPr>
          <p:spPr>
            <a:xfrm>
              <a:off x="5525844" y="5471988"/>
              <a:ext cx="443530" cy="0"/>
            </a:xfrm>
            <a:prstGeom prst="straightConnector1">
              <a:avLst/>
            </a:prstGeom>
            <a:ln w="19050">
              <a:solidFill>
                <a:schemeClr val="bg1">
                  <a:lumMod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5246263" y="4220235"/>
              <a:ext cx="237585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9168067" y="3457585"/>
              <a:ext cx="940045" cy="1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矩形 43"/>
            <p:cNvSpPr/>
            <p:nvPr/>
          </p:nvSpPr>
          <p:spPr>
            <a:xfrm>
              <a:off x="9140005" y="2589796"/>
              <a:ext cx="998121" cy="5538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督促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整改完成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646926" y="3452237"/>
              <a:ext cx="1398358" cy="33847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维保公司</a:t>
              </a:r>
            </a:p>
          </p:txBody>
        </p:sp>
        <p:sp>
          <p:nvSpPr>
            <p:cNvPr id="46" name="矩形 45"/>
            <p:cNvSpPr/>
            <p:nvPr/>
          </p:nvSpPr>
          <p:spPr>
            <a:xfrm>
              <a:off x="5837113" y="5855242"/>
              <a:ext cx="1093711" cy="338475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业主</a:t>
              </a:r>
              <a:r>
                <a: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/</a:t>
              </a: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物业</a:t>
              </a:r>
            </a:p>
          </p:txBody>
        </p:sp>
        <p:cxnSp>
          <p:nvCxnSpPr>
            <p:cNvPr id="47" name="直接连接符 46"/>
            <p:cNvCxnSpPr/>
            <p:nvPr/>
          </p:nvCxnSpPr>
          <p:spPr>
            <a:xfrm>
              <a:off x="10108112" y="3457585"/>
              <a:ext cx="0" cy="163337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flipH="1">
              <a:off x="7150942" y="5113655"/>
              <a:ext cx="2957171" cy="0"/>
            </a:xfrm>
            <a:prstGeom prst="line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箭头连接符 48"/>
            <p:cNvCxnSpPr/>
            <p:nvPr/>
          </p:nvCxnSpPr>
          <p:spPr>
            <a:xfrm>
              <a:off x="10152388" y="3622802"/>
              <a:ext cx="392571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直接箭头连接符 49"/>
            <p:cNvCxnSpPr/>
            <p:nvPr/>
          </p:nvCxnSpPr>
          <p:spPr>
            <a:xfrm>
              <a:off x="10163110" y="4825690"/>
              <a:ext cx="381848" cy="0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51" name="组合 57"/>
            <p:cNvGrpSpPr/>
            <p:nvPr/>
          </p:nvGrpSpPr>
          <p:grpSpPr>
            <a:xfrm rot="5400000">
              <a:off x="10867189" y="4092751"/>
              <a:ext cx="325705" cy="255771"/>
              <a:chOff x="4389762" y="1600873"/>
              <a:chExt cx="284689" cy="243185"/>
            </a:xfrm>
          </p:grpSpPr>
          <p:sp>
            <p:nvSpPr>
              <p:cNvPr id="67" name="Freeform 10"/>
              <p:cNvSpPr/>
              <p:nvPr/>
            </p:nvSpPr>
            <p:spPr bwMode="auto">
              <a:xfrm>
                <a:off x="4528168" y="1600873"/>
                <a:ext cx="146283" cy="243182"/>
              </a:xfrm>
              <a:custGeom>
                <a:avLst/>
                <a:gdLst>
                  <a:gd name="T0" fmla="*/ 216 w 252"/>
                  <a:gd name="T1" fmla="*/ 252 h 418"/>
                  <a:gd name="T2" fmla="*/ 136 w 252"/>
                  <a:gd name="T3" fmla="*/ 321 h 418"/>
                  <a:gd name="T4" fmla="*/ 58 w 252"/>
                  <a:gd name="T5" fmla="*/ 388 h 418"/>
                  <a:gd name="T6" fmla="*/ 0 w 252"/>
                  <a:gd name="T7" fmla="*/ 350 h 418"/>
                  <a:gd name="T8" fmla="*/ 34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4 w 252"/>
                  <a:gd name="T15" fmla="*/ 88 h 418"/>
                  <a:gd name="T16" fmla="*/ 0 w 252"/>
                  <a:gd name="T17" fmla="*/ 58 h 418"/>
                  <a:gd name="T18" fmla="*/ 55 w 252"/>
                  <a:gd name="T19" fmla="*/ 19 h 418"/>
                  <a:gd name="T20" fmla="*/ 136 w 252"/>
                  <a:gd name="T21" fmla="*/ 88 h 418"/>
                  <a:gd name="T22" fmla="*/ 213 w 252"/>
                  <a:gd name="T23" fmla="*/ 154 h 418"/>
                  <a:gd name="T24" fmla="*/ 216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6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8" y="388"/>
                    </a:cubicBezTo>
                    <a:cubicBezTo>
                      <a:pt x="21" y="418"/>
                      <a:pt x="5" y="397"/>
                      <a:pt x="0" y="350"/>
                    </a:cubicBezTo>
                    <a:lnTo>
                      <a:pt x="34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4" y="88"/>
                    </a:cubicBezTo>
                    <a:lnTo>
                      <a:pt x="0" y="58"/>
                    </a:lnTo>
                    <a:cubicBezTo>
                      <a:pt x="4" y="4"/>
                      <a:pt x="25" y="0"/>
                      <a:pt x="55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3" y="154"/>
                    </a:cubicBezTo>
                    <a:cubicBezTo>
                      <a:pt x="252" y="189"/>
                      <a:pt x="244" y="221"/>
                      <a:pt x="216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162560" tIns="81280" rIns="162560" bIns="81280" numCol="1" anchor="t" anchorCtr="0" compatLnSpc="1"/>
              <a:lstStyle/>
              <a:p>
                <a:pPr defTabSz="1624965">
                  <a:defRPr/>
                </a:pPr>
                <a:endParaRPr lang="zh-CN" altLang="en-US" sz="2400" ker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68" name="Freeform 11"/>
              <p:cNvSpPr/>
              <p:nvPr/>
            </p:nvSpPr>
            <p:spPr bwMode="auto">
              <a:xfrm>
                <a:off x="4389762" y="1600875"/>
                <a:ext cx="146283" cy="243183"/>
              </a:xfrm>
              <a:custGeom>
                <a:avLst/>
                <a:gdLst>
                  <a:gd name="T0" fmla="*/ 217 w 252"/>
                  <a:gd name="T1" fmla="*/ 252 h 418"/>
                  <a:gd name="T2" fmla="*/ 136 w 252"/>
                  <a:gd name="T3" fmla="*/ 321 h 418"/>
                  <a:gd name="T4" fmla="*/ 59 w 252"/>
                  <a:gd name="T5" fmla="*/ 388 h 418"/>
                  <a:gd name="T6" fmla="*/ 0 w 252"/>
                  <a:gd name="T7" fmla="*/ 350 h 418"/>
                  <a:gd name="T8" fmla="*/ 35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5 w 252"/>
                  <a:gd name="T15" fmla="*/ 88 h 418"/>
                  <a:gd name="T16" fmla="*/ 0 w 252"/>
                  <a:gd name="T17" fmla="*/ 58 h 418"/>
                  <a:gd name="T18" fmla="*/ 56 w 252"/>
                  <a:gd name="T19" fmla="*/ 19 h 418"/>
                  <a:gd name="T20" fmla="*/ 136 w 252"/>
                  <a:gd name="T21" fmla="*/ 88 h 418"/>
                  <a:gd name="T22" fmla="*/ 214 w 252"/>
                  <a:gd name="T23" fmla="*/ 154 h 418"/>
                  <a:gd name="T24" fmla="*/ 217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7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9" y="388"/>
                    </a:cubicBezTo>
                    <a:cubicBezTo>
                      <a:pt x="21" y="418"/>
                      <a:pt x="6" y="397"/>
                      <a:pt x="0" y="350"/>
                    </a:cubicBezTo>
                    <a:lnTo>
                      <a:pt x="35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5" y="88"/>
                    </a:cubicBezTo>
                    <a:lnTo>
                      <a:pt x="0" y="58"/>
                    </a:lnTo>
                    <a:cubicBezTo>
                      <a:pt x="4" y="4"/>
                      <a:pt x="26" y="0"/>
                      <a:pt x="56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4" y="154"/>
                    </a:cubicBezTo>
                    <a:cubicBezTo>
                      <a:pt x="252" y="189"/>
                      <a:pt x="245" y="221"/>
                      <a:pt x="217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162560" tIns="81280" rIns="162560" bIns="81280" numCol="1" anchor="t" anchorCtr="0" compatLnSpc="1"/>
              <a:lstStyle/>
              <a:p>
                <a:pPr defTabSz="1624965">
                  <a:defRPr/>
                </a:pPr>
                <a:endParaRPr lang="zh-CN" altLang="en-US" sz="2400" kern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10432229" y="2756938"/>
              <a:ext cx="1208387" cy="3384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信息存档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0432229" y="5229851"/>
              <a:ext cx="1208387" cy="3384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数据分析</a:t>
              </a:r>
              <a:endPara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7923541" y="3811088"/>
              <a:ext cx="1398358" cy="33847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监管部门</a:t>
              </a:r>
            </a:p>
          </p:txBody>
        </p:sp>
        <p:cxnSp>
          <p:nvCxnSpPr>
            <p:cNvPr id="55" name="直接连接符 54"/>
            <p:cNvCxnSpPr/>
            <p:nvPr/>
          </p:nvCxnSpPr>
          <p:spPr>
            <a:xfrm>
              <a:off x="7071386" y="2986672"/>
              <a:ext cx="0" cy="2510934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6" name="Picture 2" descr="C:\Users\中电数通\Desktop\图标\存档01.pn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2647" y="2935220"/>
              <a:ext cx="1214783" cy="12143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C:\Users\中电数通\Desktop\数据分析.pn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00384" y="4383488"/>
              <a:ext cx="742554" cy="815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3" descr="C:\Users\中电数通\Desktop\图标\物业.pn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359" y="5038105"/>
              <a:ext cx="767537" cy="767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4" descr="C:\Users\中电数通\Desktop\图标\消防局.pn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3987" y="2675277"/>
              <a:ext cx="1258768" cy="1258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5" descr="C:\Users\中电数通\Desktop\维保.pn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1641" y="2502340"/>
              <a:ext cx="1068926" cy="10685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矩形 60"/>
            <p:cNvSpPr/>
            <p:nvPr/>
          </p:nvSpPr>
          <p:spPr>
            <a:xfrm>
              <a:off x="1027638" y="5607175"/>
              <a:ext cx="1223865" cy="307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智能水压监测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62" name="矩形: 圆角 22"/>
            <p:cNvSpPr/>
            <p:nvPr/>
          </p:nvSpPr>
          <p:spPr>
            <a:xfrm>
              <a:off x="961534" y="2675276"/>
              <a:ext cx="1289969" cy="3349203"/>
            </a:xfrm>
            <a:prstGeom prst="roundRect">
              <a:avLst/>
            </a:prstGeom>
            <a:noFill/>
            <a:ln>
              <a:solidFill>
                <a:srgbClr val="005DA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942607" y="2091859"/>
              <a:ext cx="1440429" cy="7294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zh-CN" altLang="en-US" sz="1865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信息采集</a:t>
              </a:r>
              <a:endParaRPr lang="en-US" altLang="zh-CN" sz="1865" b="1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pic>
          <p:nvPicPr>
            <p:cNvPr id="64" name="Picture 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573" y="3015842"/>
              <a:ext cx="936061" cy="5990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矩形 64"/>
            <p:cNvSpPr/>
            <p:nvPr/>
          </p:nvSpPr>
          <p:spPr>
            <a:xfrm>
              <a:off x="994585" y="3703251"/>
              <a:ext cx="1223865" cy="307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4" tIns="60951" rIns="121904" bIns="60951">
              <a:spAutoFit/>
            </a:bodyPr>
            <a:lstStyle/>
            <a:p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人工水压监测</a:t>
              </a:r>
              <a:endPara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cxnSp>
          <p:nvCxnSpPr>
            <p:cNvPr id="66" name="直接连接符 65"/>
            <p:cNvCxnSpPr/>
            <p:nvPr/>
          </p:nvCxnSpPr>
          <p:spPr>
            <a:xfrm>
              <a:off x="1066090" y="4216131"/>
              <a:ext cx="1107922" cy="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7" name="Picture 3" descr="C:\Users\lenovo\Desktop\微信截图_20190704225616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020809" y="4822532"/>
            <a:ext cx="736837" cy="889738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74725" y="4379595"/>
            <a:ext cx="10307320" cy="1802130"/>
            <a:chOff x="2253" y="4974"/>
            <a:chExt cx="15097" cy="2639"/>
          </a:xfrm>
        </p:grpSpPr>
        <p:pic>
          <p:nvPicPr>
            <p:cNvPr id="4" name="图片 3" descr="02c8926c553110fdb3d4f292f1ba64f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00" y="5005"/>
              <a:ext cx="4250" cy="2565"/>
            </a:xfrm>
            <a:prstGeom prst="rect">
              <a:avLst/>
            </a:prstGeom>
          </p:spPr>
        </p:pic>
        <p:pic>
          <p:nvPicPr>
            <p:cNvPr id="5" name="图片 4" descr="6ec4ffaf0d6b486e26db6cb3d24981e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0" y="4989"/>
              <a:ext cx="2800" cy="2592"/>
            </a:xfrm>
            <a:prstGeom prst="rect">
              <a:avLst/>
            </a:prstGeom>
          </p:spPr>
        </p:pic>
        <p:pic>
          <p:nvPicPr>
            <p:cNvPr id="6" name="图片 5" descr="cffb3b013aec35de321170fc3a70401a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75" y="4983"/>
              <a:ext cx="4337" cy="2630"/>
            </a:xfrm>
            <a:prstGeom prst="rect">
              <a:avLst/>
            </a:prstGeom>
          </p:spPr>
        </p:pic>
        <p:pic>
          <p:nvPicPr>
            <p:cNvPr id="7" name="图片 6" descr="fc6da0f82aa78d3396aa3424d666c1eb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3" y="4974"/>
              <a:ext cx="3229" cy="2617"/>
            </a:xfrm>
            <a:prstGeom prst="rect">
              <a:avLst/>
            </a:prstGeom>
          </p:spPr>
        </p:pic>
      </p:grpSp>
      <p:pic>
        <p:nvPicPr>
          <p:cNvPr id="8" name="图片 7" descr="百分比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545" y="1696085"/>
            <a:ext cx="2160270" cy="1193165"/>
          </a:xfrm>
          <a:prstGeom prst="rect">
            <a:avLst/>
          </a:prstGeom>
        </p:spPr>
      </p:pic>
      <p:pic>
        <p:nvPicPr>
          <p:cNvPr id="9" name="图片 8" descr="时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9435" y="1554480"/>
            <a:ext cx="1391920" cy="1391920"/>
          </a:xfrm>
          <a:prstGeom prst="rect">
            <a:avLst/>
          </a:prstGeom>
        </p:spPr>
      </p:pic>
      <p:sp>
        <p:nvSpPr>
          <p:cNvPr id="10" name="文本框 18"/>
          <p:cNvSpPr txBox="1"/>
          <p:nvPr/>
        </p:nvSpPr>
        <p:spPr>
          <a:xfrm>
            <a:off x="4911725" y="3275965"/>
            <a:ext cx="26974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亡人火灾主要分布在夜间</a:t>
            </a:r>
          </a:p>
          <a:p>
            <a:r>
              <a:rPr lang="en-US" altLang="zh-CN">
                <a:solidFill>
                  <a:srgbClr val="F58500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24:00-06:00</a:t>
            </a:r>
            <a:r>
              <a: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的时间段</a:t>
            </a:r>
            <a:endParaRPr lang="zh-CN" altLang="en-US"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11" name="文本框 19"/>
          <p:cNvSpPr txBox="1"/>
          <p:nvPr/>
        </p:nvSpPr>
        <p:spPr>
          <a:xfrm>
            <a:off x="1009015" y="3269615"/>
            <a:ext cx="316865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全国火灾</a:t>
            </a:r>
            <a:r>
              <a:rPr lang="en-US" altLang="zh-CN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38%</a:t>
            </a:r>
            <a:r>
              <a: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发生在</a:t>
            </a:r>
            <a:r>
              <a:rPr lang="zh-CN" altLang="en-US">
                <a:solidFill>
                  <a:srgbClr val="F58500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居民住宅</a:t>
            </a:r>
          </a:p>
        </p:txBody>
      </p:sp>
      <p:sp>
        <p:nvSpPr>
          <p:cNvPr id="12" name="文本框 20"/>
          <p:cNvSpPr txBox="1"/>
          <p:nvPr/>
        </p:nvSpPr>
        <p:spPr>
          <a:xfrm>
            <a:off x="8470265" y="3269615"/>
            <a:ext cx="294894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主要原因为夜间火灾</a:t>
            </a:r>
          </a:p>
          <a:p>
            <a:r>
              <a:rPr lang="zh-CN" altLang="en-US">
                <a:solidFill>
                  <a:srgbClr val="F58500"/>
                </a:solidFill>
                <a:latin typeface="Arial" panose="020B0604020202020204" pitchFamily="34" charset="0"/>
                <a:ea typeface="黑体" panose="02010609060101010101" charset="-122"/>
                <a:cs typeface="微软雅黑" panose="020B0503020204020204" pitchFamily="34" charset="-122"/>
                <a:sym typeface="+mn-ea"/>
              </a:rPr>
              <a:t>发现晚、报警迟、救援迟</a:t>
            </a:r>
          </a:p>
        </p:txBody>
      </p:sp>
      <p:pic>
        <p:nvPicPr>
          <p:cNvPr id="13" name="图片 12" descr="PPT图标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0345" y="1686560"/>
            <a:ext cx="1280795" cy="1280795"/>
          </a:xfrm>
          <a:prstGeom prst="rect">
            <a:avLst/>
          </a:prstGeom>
        </p:spPr>
      </p:pic>
      <p:pic>
        <p:nvPicPr>
          <p:cNvPr id="14" name="图片 13" descr="凡特大LOGO-0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sp>
        <p:nvSpPr>
          <p:cNvPr id="15" name="文本框 5"/>
          <p:cNvSpPr txBox="1"/>
          <p:nvPr/>
        </p:nvSpPr>
        <p:spPr>
          <a:xfrm>
            <a:off x="3976851" y="829423"/>
            <a:ext cx="35483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altLang="zh-CN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2021</a:t>
            </a: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年全国火灾情况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472940" y="791210"/>
            <a:ext cx="324739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kumimoji="1"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社会价值</a:t>
            </a:r>
            <a:endParaRPr kumimoji="1" lang="zh-CN" altLang="en-US" sz="2800" b="1" dirty="0">
              <a:solidFill>
                <a:srgbClr val="EF82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冬青黑体简体中文 W6" panose="020B0600000000000000" charset="-122"/>
              <a:sym typeface="+mn-ea"/>
            </a:endParaRPr>
          </a:p>
        </p:txBody>
      </p:sp>
      <p:sp>
        <p:nvSpPr>
          <p:cNvPr id="8" name="原创设计师QQ598969553        _2"/>
          <p:cNvSpPr/>
          <p:nvPr/>
        </p:nvSpPr>
        <p:spPr bwMode="gray">
          <a:xfrm flipV="1">
            <a:off x="3658671" y="4214389"/>
            <a:ext cx="819764" cy="1140531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>
            <a:noFill/>
          </a:ln>
          <a:effec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原创设计师QQ598969553        _3"/>
          <p:cNvSpPr/>
          <p:nvPr/>
        </p:nvSpPr>
        <p:spPr bwMode="gray">
          <a:xfrm rot="16200000">
            <a:off x="3874682" y="3739734"/>
            <a:ext cx="243647" cy="974403"/>
          </a:xfrm>
          <a:custGeom>
            <a:avLst/>
            <a:gdLst>
              <a:gd name="T0" fmla="*/ 37 w 142"/>
              <a:gd name="T1" fmla="*/ 1 h 604"/>
              <a:gd name="T2" fmla="*/ 45 w 142"/>
              <a:gd name="T3" fmla="*/ 472 h 604"/>
              <a:gd name="T4" fmla="*/ 0 w 142"/>
              <a:gd name="T5" fmla="*/ 474 h 604"/>
              <a:gd name="T6" fmla="*/ 72 w 142"/>
              <a:gd name="T7" fmla="*/ 604 h 604"/>
              <a:gd name="T8" fmla="*/ 142 w 142"/>
              <a:gd name="T9" fmla="*/ 474 h 604"/>
              <a:gd name="T10" fmla="*/ 100 w 142"/>
              <a:gd name="T11" fmla="*/ 474 h 604"/>
              <a:gd name="T12" fmla="*/ 99 w 142"/>
              <a:gd name="T13" fmla="*/ 0 h 604"/>
              <a:gd name="T14" fmla="*/ 37 w 142"/>
              <a:gd name="T15" fmla="*/ 1 h 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2" h="604">
                <a:moveTo>
                  <a:pt x="37" y="1"/>
                </a:moveTo>
                <a:lnTo>
                  <a:pt x="45" y="472"/>
                </a:lnTo>
                <a:lnTo>
                  <a:pt x="0" y="474"/>
                </a:lnTo>
                <a:lnTo>
                  <a:pt x="72" y="604"/>
                </a:lnTo>
                <a:lnTo>
                  <a:pt x="142" y="474"/>
                </a:lnTo>
                <a:lnTo>
                  <a:pt x="100" y="474"/>
                </a:lnTo>
                <a:lnTo>
                  <a:pt x="99" y="0"/>
                </a:lnTo>
                <a:lnTo>
                  <a:pt x="37" y="1"/>
                </a:ln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>
            <a:noFill/>
          </a:ln>
          <a:effec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原创设计师QQ598969553        _4"/>
          <p:cNvSpPr/>
          <p:nvPr/>
        </p:nvSpPr>
        <p:spPr bwMode="gray">
          <a:xfrm>
            <a:off x="3653400" y="2968481"/>
            <a:ext cx="819764" cy="1321191"/>
          </a:xfrm>
          <a:custGeom>
            <a:avLst/>
            <a:gdLst>
              <a:gd name="T0" fmla="*/ 118 w 933"/>
              <a:gd name="T1" fmla="*/ 1044 h 1182"/>
              <a:gd name="T2" fmla="*/ 128 w 933"/>
              <a:gd name="T3" fmla="*/ 340 h 1182"/>
              <a:gd name="T4" fmla="*/ 264 w 933"/>
              <a:gd name="T5" fmla="*/ 210 h 1182"/>
              <a:gd name="T6" fmla="*/ 720 w 933"/>
              <a:gd name="T7" fmla="*/ 202 h 1182"/>
              <a:gd name="T8" fmla="*/ 720 w 933"/>
              <a:gd name="T9" fmla="*/ 320 h 1182"/>
              <a:gd name="T10" fmla="*/ 933 w 933"/>
              <a:gd name="T11" fmla="*/ 153 h 1182"/>
              <a:gd name="T12" fmla="*/ 712 w 933"/>
              <a:gd name="T13" fmla="*/ 0 h 1182"/>
              <a:gd name="T14" fmla="*/ 714 w 933"/>
              <a:gd name="T15" fmla="*/ 92 h 1182"/>
              <a:gd name="T16" fmla="*/ 234 w 933"/>
              <a:gd name="T17" fmla="*/ 94 h 1182"/>
              <a:gd name="T18" fmla="*/ 0 w 933"/>
              <a:gd name="T19" fmla="*/ 298 h 1182"/>
              <a:gd name="T20" fmla="*/ 0 w 933"/>
              <a:gd name="T21" fmla="*/ 1058 h 1182"/>
              <a:gd name="T22" fmla="*/ 118 w 933"/>
              <a:gd name="T23" fmla="*/ 1044 h 1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33" h="1182">
                <a:moveTo>
                  <a:pt x="118" y="1044"/>
                </a:moveTo>
                <a:lnTo>
                  <a:pt x="128" y="340"/>
                </a:lnTo>
                <a:cubicBezTo>
                  <a:pt x="134" y="214"/>
                  <a:pt x="182" y="212"/>
                  <a:pt x="264" y="210"/>
                </a:cubicBezTo>
                <a:lnTo>
                  <a:pt x="720" y="202"/>
                </a:lnTo>
                <a:lnTo>
                  <a:pt x="720" y="320"/>
                </a:lnTo>
                <a:lnTo>
                  <a:pt x="933" y="153"/>
                </a:lnTo>
                <a:lnTo>
                  <a:pt x="712" y="0"/>
                </a:lnTo>
                <a:lnTo>
                  <a:pt x="714" y="92"/>
                </a:lnTo>
                <a:cubicBezTo>
                  <a:pt x="714" y="92"/>
                  <a:pt x="406" y="94"/>
                  <a:pt x="234" y="94"/>
                </a:cubicBezTo>
                <a:cubicBezTo>
                  <a:pt x="60" y="96"/>
                  <a:pt x="2" y="156"/>
                  <a:pt x="0" y="298"/>
                </a:cubicBezTo>
                <a:lnTo>
                  <a:pt x="0" y="1058"/>
                </a:lnTo>
                <a:cubicBezTo>
                  <a:pt x="20" y="1182"/>
                  <a:pt x="93" y="1170"/>
                  <a:pt x="118" y="1044"/>
                </a:cubicBezTo>
                <a:close/>
              </a:path>
            </a:pathLst>
          </a:custGeom>
          <a:solidFill>
            <a:sysClr val="window" lastClr="FFFFFF">
              <a:lumMod val="65000"/>
            </a:sysClr>
          </a:solidFill>
          <a:ln>
            <a:noFill/>
          </a:ln>
          <a:effectLst/>
        </p:spPr>
        <p:txBody>
          <a:bodyPr wrap="none" lIns="62118" tIns="31058" rIns="62118" bIns="31058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原创设计师QQ598969553        _5"/>
          <p:cNvSpPr>
            <a:spLocks noChangeArrowheads="1"/>
          </p:cNvSpPr>
          <p:nvPr/>
        </p:nvSpPr>
        <p:spPr bwMode="gray">
          <a:xfrm>
            <a:off x="5671185" y="2593340"/>
            <a:ext cx="4831080" cy="897255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、远程预警，提高消防部队有效出警率，减少出警次数；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、提高公安消防部门监督执法效能和灭火救援能力。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原创设计师QQ598969553        _6"/>
          <p:cNvSpPr>
            <a:spLocks noChangeArrowheads="1"/>
          </p:cNvSpPr>
          <p:nvPr/>
        </p:nvSpPr>
        <p:spPr bwMode="gray">
          <a:xfrm>
            <a:off x="4472804" y="2589151"/>
            <a:ext cx="931954" cy="901585"/>
          </a:xfrm>
          <a:prstGeom prst="roundRect">
            <a:avLst>
              <a:gd name="adj" fmla="val 11921"/>
            </a:avLst>
          </a:prstGeom>
          <a:solidFill>
            <a:schemeClr val="bg1">
              <a:lumMod val="50000"/>
            </a:schemeClr>
          </a:solidFill>
          <a:ln w="63500" cap="flat" cmpd="sng" algn="ctr">
            <a:solidFill>
              <a:sysClr val="window" lastClr="FFFFFF"/>
            </a:solidFill>
            <a:prstDash val="solid"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消防部门</a:t>
            </a: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原创设计师QQ598969553        _7"/>
          <p:cNvSpPr>
            <a:spLocks noChangeArrowheads="1"/>
          </p:cNvSpPr>
          <p:nvPr/>
        </p:nvSpPr>
        <p:spPr bwMode="gray">
          <a:xfrm>
            <a:off x="5671185" y="3665220"/>
            <a:ext cx="5780405" cy="1142365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、设备</a:t>
            </a:r>
            <a:r>
              <a:rPr lang="en-US" altLang="zh-CN" sz="14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24</a:t>
            </a:r>
            <a:r>
              <a:rPr lang="zh-CN" altLang="en-US" sz="14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小时在线监测，用户随时随地掌握场所的消防安全；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、通过对天然气浓度进行监测，提高人民用气安全的行为；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、降低了燃具设备的管理和维护成本。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原创设计师QQ598969553        _8"/>
          <p:cNvSpPr>
            <a:spLocks noChangeArrowheads="1"/>
          </p:cNvSpPr>
          <p:nvPr/>
        </p:nvSpPr>
        <p:spPr bwMode="gray">
          <a:xfrm>
            <a:off x="4472804" y="3754895"/>
            <a:ext cx="931955" cy="894027"/>
          </a:xfrm>
          <a:prstGeom prst="roundRect">
            <a:avLst>
              <a:gd name="adj" fmla="val 11921"/>
            </a:avLst>
          </a:prstGeom>
          <a:solidFill>
            <a:schemeClr val="bg1">
              <a:lumMod val="75000"/>
            </a:schemeClr>
          </a:solidFill>
          <a:ln w="63500" cap="flat" cmpd="sng" algn="ctr">
            <a:solidFill>
              <a:sysClr val="window" lastClr="FFFFFF"/>
            </a:solidFill>
            <a:prstDash val="solid"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联网用户</a:t>
            </a: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原创设计师QQ598969553        _9"/>
          <p:cNvSpPr>
            <a:spLocks noChangeArrowheads="1"/>
          </p:cNvSpPr>
          <p:nvPr/>
        </p:nvSpPr>
        <p:spPr bwMode="ltGray">
          <a:xfrm>
            <a:off x="5671329" y="4929044"/>
            <a:ext cx="4578109" cy="886051"/>
          </a:xfrm>
          <a:prstGeom prst="roundRect">
            <a:avLst>
              <a:gd name="adj" fmla="val 11505"/>
            </a:avLst>
          </a:prstGeom>
          <a:noFill/>
          <a:ln w="158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</a:ln>
          <a:effectLst/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、避免因燃气中毒、爆炸引发的恶性事故发生；</a:t>
            </a:r>
            <a:endParaRPr lang="en-US" altLang="zh-CN" sz="1400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、提高了人民的安全环境水平。</a:t>
            </a: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原创设计师QQ598969553        _10"/>
          <p:cNvSpPr>
            <a:spLocks noChangeArrowheads="1"/>
          </p:cNvSpPr>
          <p:nvPr/>
        </p:nvSpPr>
        <p:spPr bwMode="gray">
          <a:xfrm>
            <a:off x="4482964" y="4929044"/>
            <a:ext cx="931954" cy="886051"/>
          </a:xfrm>
          <a:prstGeom prst="roundRect">
            <a:avLst>
              <a:gd name="adj" fmla="val 11921"/>
            </a:avLst>
          </a:prstGeom>
          <a:solidFill>
            <a:schemeClr val="bg1">
              <a:lumMod val="65000"/>
            </a:schemeClr>
          </a:solidFill>
          <a:ln w="63500" cap="flat" cmpd="sng" algn="ctr">
            <a:solidFill>
              <a:sysClr val="window" lastClr="FFFFFF"/>
            </a:solidFill>
            <a:prstDash val="solid"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社会</a:t>
            </a:r>
            <a:endParaRPr kumimoji="0" lang="zh-CN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原创设计师QQ598969553        _11"/>
          <p:cNvSpPr>
            <a:spLocks noChangeArrowheads="1"/>
          </p:cNvSpPr>
          <p:nvPr/>
        </p:nvSpPr>
        <p:spPr bwMode="auto">
          <a:xfrm>
            <a:off x="1615440" y="3331845"/>
            <a:ext cx="1855470" cy="1740535"/>
          </a:xfrm>
          <a:prstGeom prst="ellipse">
            <a:avLst/>
          </a:prstGeom>
          <a:solidFill>
            <a:srgbClr val="EF8200"/>
          </a:solidFill>
          <a:ln w="63500">
            <a:solidFill>
              <a:sysClr val="window" lastClr="FFFFFF"/>
            </a:solidFill>
            <a:round/>
          </a:ln>
          <a:effectLst>
            <a:outerShdw blurRad="127000" dist="38100" dir="5400000" algn="ctr" rotWithShape="0">
              <a:prstClr val="black">
                <a:alpha val="40000"/>
              </a:prstClr>
            </a:outerShdw>
          </a:effectLst>
        </p:spPr>
        <p:txBody>
          <a:bodyPr lIns="62118" tIns="31058" rIns="62118" bIns="31058" anchor="ctr"/>
          <a:lstStyle/>
          <a:p>
            <a:pPr marL="0" marR="0" lvl="0" indent="0" algn="ctr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NB-</a:t>
            </a:r>
            <a:r>
              <a:rPr lang="en-US" altLang="zh-CN" sz="1200" b="1" kern="0" dirty="0" err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IoT</a:t>
            </a:r>
            <a:r>
              <a:rPr lang="zh-CN" altLang="en-US" sz="1200" b="1" kern="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可燃气体探测</a:t>
            </a:r>
            <a:r>
              <a:rPr lang="zh-CN" altLang="en-US" sz="1200" b="1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系统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03070" y="1622425"/>
            <a:ext cx="886841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减轻政府压力，</a:t>
            </a:r>
            <a:r>
              <a:rPr lang="zh-CN" altLang="en-US" sz="1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提高社会单位的消防管理水平</a:t>
            </a:r>
            <a:r>
              <a:rPr lang="zh-CN" altLang="en-US" sz="16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，提高消防报警应急能力，降低消防安全事故。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2" grpId="0" bldLvl="0" animBg="1"/>
      <p:bldP spid="14" grpId="0" bldLvl="0" animBg="1"/>
      <p:bldP spid="17" grpId="0" bldLvl="0" animBg="1"/>
      <p:bldP spid="18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493000" y="1624542"/>
            <a:ext cx="3841750" cy="16579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>
              <a:lnSpc>
                <a:spcPct val="190000"/>
              </a:lnSpc>
            </a:pPr>
            <a:r>
              <a:rPr lang="zh-CN" altLang="en-US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上海凡特实业有限公司</a:t>
            </a:r>
          </a:p>
          <a:p>
            <a:pPr algn="r">
              <a:lnSpc>
                <a:spcPct val="190000"/>
              </a:lnSpc>
            </a:pPr>
            <a:r>
              <a:rPr lang="zh-CN" altLang="en-US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上海金山区亭卫公路1000号上海湾区科创中心9层</a:t>
            </a:r>
          </a:p>
          <a:p>
            <a:pPr algn="r">
              <a:lnSpc>
                <a:spcPct val="190000"/>
              </a:lnSpc>
            </a:pPr>
            <a:r>
              <a:rPr lang="zh-CN" altLang="en-US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TEL</a:t>
            </a:r>
            <a:r>
              <a:rPr lang="en-US" altLang="zh-CN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:</a:t>
            </a:r>
            <a:r>
              <a:rPr lang="zh-CN" altLang="en-US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0</a:t>
            </a:r>
            <a:r>
              <a:rPr lang="en-US" altLang="zh-CN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21-54843362</a:t>
            </a:r>
          </a:p>
          <a:p>
            <a:pPr algn="r">
              <a:lnSpc>
                <a:spcPct val="190000"/>
              </a:lnSpc>
            </a:pPr>
            <a:r>
              <a:rPr lang="zh-CN" altLang="en-US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www.</a:t>
            </a:r>
            <a:r>
              <a:rPr lang="en-US" altLang="zh-CN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vsunet</a:t>
            </a:r>
            <a:r>
              <a:rPr lang="zh-CN" altLang="en-US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.c</a:t>
            </a:r>
            <a:r>
              <a:rPr lang="en-US" altLang="zh-CN" sz="1335">
                <a:solidFill>
                  <a:schemeClr val="bg1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om</a:t>
            </a:r>
            <a:endParaRPr lang="zh-CN" altLang="en-US" sz="1335">
              <a:solidFill>
                <a:schemeClr val="bg1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pic>
        <p:nvPicPr>
          <p:cNvPr id="4" name="图片 3" descr="凡特LOGO横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460" y="391795"/>
            <a:ext cx="2314575" cy="880110"/>
          </a:xfrm>
          <a:prstGeom prst="rect">
            <a:avLst/>
          </a:prstGeom>
        </p:spPr>
      </p:pic>
      <p:pic>
        <p:nvPicPr>
          <p:cNvPr id="8" name="图片 7" descr="微信公众号二维码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1930" y="5077460"/>
            <a:ext cx="898525" cy="8985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6"/>
          <p:cNvSpPr txBox="1"/>
          <p:nvPr/>
        </p:nvSpPr>
        <p:spPr>
          <a:xfrm>
            <a:off x="2494598" y="2021840"/>
            <a:ext cx="73323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我国消防安全工作的方针是“</a:t>
            </a:r>
            <a:r>
              <a:rPr lang="zh-CN" altLang="en-US" sz="1400" b="1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预防为主、防消结合</a:t>
            </a:r>
            <a:r>
              <a:rPr lang="zh-CN" altLang="en-US" sz="140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”。事实上，防和消是相辅相成的，二者缺一不可。</a:t>
            </a:r>
          </a:p>
        </p:txBody>
      </p:sp>
      <p:sp>
        <p:nvSpPr>
          <p:cNvPr id="5" name="文本框 7"/>
          <p:cNvSpPr txBox="1"/>
          <p:nvPr/>
        </p:nvSpPr>
        <p:spPr>
          <a:xfrm>
            <a:off x="2491105" y="2936240"/>
            <a:ext cx="733615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据统计,</a:t>
            </a:r>
            <a:r>
              <a:rPr lang="en-US" altLang="zh-CN" sz="1400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2020-2021</a:t>
            </a:r>
            <a:r>
              <a:rPr lang="zh-CN" altLang="en-US" sz="1400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年，全国发生在住宅、宿舍等居住场所和养老院、“九小场所”（小型人员密集场所）等场所的火灾共计</a:t>
            </a:r>
            <a:r>
              <a:rPr lang="en-US" altLang="zh-CN" sz="1400" b="1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48.5</a:t>
            </a:r>
            <a:r>
              <a:rPr lang="zh-CN" altLang="en-US" sz="1400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万起。 </a:t>
            </a:r>
          </a:p>
        </p:txBody>
      </p:sp>
      <p:sp>
        <p:nvSpPr>
          <p:cNvPr id="7" name="文本框 9"/>
          <p:cNvSpPr txBox="1"/>
          <p:nvPr/>
        </p:nvSpPr>
        <p:spPr>
          <a:xfrm>
            <a:off x="4029619" y="974070"/>
            <a:ext cx="3169457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en-US" altLang="da-DK" sz="2800" b="1" dirty="0">
                <a:solidFill>
                  <a:srgbClr val="005BAB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  <a:sym typeface="+mn-ea"/>
              </a:rPr>
              <a:t> </a:t>
            </a:r>
            <a:r>
              <a:rPr lang="da-DK" altLang="zh-CN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全国火灾形势分析</a:t>
            </a:r>
          </a:p>
        </p:txBody>
      </p:sp>
      <p:pic>
        <p:nvPicPr>
          <p:cNvPr id="8" name="图片 7" descr="凡特大LOGO-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graphicFrame>
        <p:nvGraphicFramePr>
          <p:cNvPr id="9" name="图示 8"/>
          <p:cNvGraphicFramePr/>
          <p:nvPr/>
        </p:nvGraphicFramePr>
        <p:xfrm>
          <a:off x="2491104" y="3855622"/>
          <a:ext cx="7555461" cy="2276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666465" y="1850420"/>
            <a:ext cx="1073150" cy="1839595"/>
            <a:chOff x="1037940" y="2198400"/>
            <a:chExt cx="1442741" cy="2473148"/>
          </a:xfrm>
          <a:solidFill>
            <a:srgbClr val="F58500"/>
          </a:solidFill>
        </p:grpSpPr>
        <p:sp>
          <p:nvSpPr>
            <p:cNvPr id="4" name="Freeform 10"/>
            <p:cNvSpPr>
              <a:spLocks noEditPoints="1"/>
            </p:cNvSpPr>
            <p:nvPr>
              <p:custDataLst>
                <p:tags r:id="rId23"/>
              </p:custDataLst>
            </p:nvPr>
          </p:nvSpPr>
          <p:spPr bwMode="auto">
            <a:xfrm>
              <a:off x="1653239" y="2198400"/>
              <a:ext cx="411162" cy="718069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20 h 28"/>
                <a:gd name="T4" fmla="*/ 8 w 16"/>
                <a:gd name="T5" fmla="*/ 28 h 28"/>
                <a:gd name="T6" fmla="*/ 16 w 16"/>
                <a:gd name="T7" fmla="*/ 20 h 28"/>
                <a:gd name="T8" fmla="*/ 8 w 16"/>
                <a:gd name="T9" fmla="*/ 0 h 28"/>
                <a:gd name="T10" fmla="*/ 8 w 16"/>
                <a:gd name="T11" fmla="*/ 25 h 28"/>
                <a:gd name="T12" fmla="*/ 13 w 16"/>
                <a:gd name="T13" fmla="*/ 18 h 28"/>
                <a:gd name="T14" fmla="*/ 8 w 16"/>
                <a:gd name="T1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8" y="0"/>
                    <a:pt x="0" y="12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12"/>
                    <a:pt x="8" y="0"/>
                    <a:pt x="8" y="0"/>
                  </a:cubicBezTo>
                  <a:close/>
                  <a:moveTo>
                    <a:pt x="8" y="25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25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5" name="TextBox 20"/>
            <p:cNvSpPr txBox="1"/>
            <p:nvPr>
              <p:custDataLst>
                <p:tags r:id="rId24"/>
              </p:custDataLst>
            </p:nvPr>
          </p:nvSpPr>
          <p:spPr>
            <a:xfrm>
              <a:off x="1037940" y="3095631"/>
              <a:ext cx="1442741" cy="1575917"/>
            </a:xfrm>
            <a:prstGeom prst="rect">
              <a:avLst/>
            </a:prstGeom>
            <a:grp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ctr">
                <a:defRPr/>
              </a:pPr>
              <a:endPara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人员密集复杂</a:t>
              </a:r>
            </a:p>
          </p:txBody>
        </p:sp>
      </p:grp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2073910" y="1860550"/>
            <a:ext cx="1092835" cy="1838960"/>
            <a:chOff x="3298540" y="2198400"/>
            <a:chExt cx="1641760" cy="2472556"/>
          </a:xfrm>
          <a:solidFill>
            <a:srgbClr val="F58500"/>
          </a:solidFill>
        </p:grpSpPr>
        <p:sp>
          <p:nvSpPr>
            <p:cNvPr id="7" name="Freeform 10"/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3913839" y="2198400"/>
              <a:ext cx="411162" cy="718069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20 h 28"/>
                <a:gd name="T4" fmla="*/ 8 w 16"/>
                <a:gd name="T5" fmla="*/ 28 h 28"/>
                <a:gd name="T6" fmla="*/ 16 w 16"/>
                <a:gd name="T7" fmla="*/ 20 h 28"/>
                <a:gd name="T8" fmla="*/ 8 w 16"/>
                <a:gd name="T9" fmla="*/ 0 h 28"/>
                <a:gd name="T10" fmla="*/ 8 w 16"/>
                <a:gd name="T11" fmla="*/ 25 h 28"/>
                <a:gd name="T12" fmla="*/ 13 w 16"/>
                <a:gd name="T13" fmla="*/ 18 h 28"/>
                <a:gd name="T14" fmla="*/ 8 w 16"/>
                <a:gd name="T1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8" y="0"/>
                    <a:pt x="0" y="12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12"/>
                    <a:pt x="8" y="0"/>
                    <a:pt x="8" y="0"/>
                  </a:cubicBezTo>
                  <a:close/>
                  <a:moveTo>
                    <a:pt x="8" y="25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25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8" name="TextBox 20"/>
            <p:cNvSpPr txBox="1"/>
            <p:nvPr>
              <p:custDataLst>
                <p:tags r:id="rId22"/>
              </p:custDataLst>
            </p:nvPr>
          </p:nvSpPr>
          <p:spPr>
            <a:xfrm>
              <a:off x="3298540" y="3095338"/>
              <a:ext cx="1641760" cy="1575618"/>
            </a:xfrm>
            <a:prstGeom prst="rect">
              <a:avLst/>
            </a:prstGeom>
            <a:grp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ctr">
                <a:defRPr/>
              </a:pPr>
              <a:endPara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消防隐患多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3430270" y="1850390"/>
            <a:ext cx="1088390" cy="1838960"/>
            <a:chOff x="5559140" y="2198400"/>
            <a:chExt cx="1579998" cy="2472556"/>
          </a:xfrm>
          <a:solidFill>
            <a:srgbClr val="F58500"/>
          </a:solidFill>
        </p:grpSpPr>
        <p:sp>
          <p:nvSpPr>
            <p:cNvPr id="10" name="Freeform 10"/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6174439" y="2198400"/>
              <a:ext cx="411162" cy="718069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20 h 28"/>
                <a:gd name="T4" fmla="*/ 8 w 16"/>
                <a:gd name="T5" fmla="*/ 28 h 28"/>
                <a:gd name="T6" fmla="*/ 16 w 16"/>
                <a:gd name="T7" fmla="*/ 20 h 28"/>
                <a:gd name="T8" fmla="*/ 8 w 16"/>
                <a:gd name="T9" fmla="*/ 0 h 28"/>
                <a:gd name="T10" fmla="*/ 8 w 16"/>
                <a:gd name="T11" fmla="*/ 25 h 28"/>
                <a:gd name="T12" fmla="*/ 13 w 16"/>
                <a:gd name="T13" fmla="*/ 18 h 28"/>
                <a:gd name="T14" fmla="*/ 8 w 16"/>
                <a:gd name="T1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8" y="0"/>
                    <a:pt x="0" y="12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12"/>
                    <a:pt x="8" y="0"/>
                    <a:pt x="8" y="0"/>
                  </a:cubicBezTo>
                  <a:close/>
                  <a:moveTo>
                    <a:pt x="8" y="25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25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1" name="TextBox 20"/>
            <p:cNvSpPr txBox="1"/>
            <p:nvPr>
              <p:custDataLst>
                <p:tags r:id="rId20"/>
              </p:custDataLst>
            </p:nvPr>
          </p:nvSpPr>
          <p:spPr>
            <a:xfrm>
              <a:off x="5559140" y="3095726"/>
              <a:ext cx="1579998" cy="1575230"/>
            </a:xfrm>
            <a:prstGeom prst="rect">
              <a:avLst/>
            </a:prstGeom>
            <a:grp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ctr">
                <a:defRPr/>
              </a:pPr>
              <a:endPara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房屋功能混乱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4"/>
            </p:custDataLst>
          </p:nvPr>
        </p:nvGrpSpPr>
        <p:grpSpPr>
          <a:xfrm>
            <a:off x="2011680" y="3787775"/>
            <a:ext cx="1125855" cy="1838960"/>
            <a:chOff x="2231740" y="3887500"/>
            <a:chExt cx="1641760" cy="2472556"/>
          </a:xfrm>
          <a:solidFill>
            <a:srgbClr val="F58500"/>
          </a:solidFill>
        </p:grpSpPr>
        <p:sp>
          <p:nvSpPr>
            <p:cNvPr id="13" name="Freeform 10"/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2847039" y="3887500"/>
              <a:ext cx="411162" cy="718069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20 h 28"/>
                <a:gd name="T4" fmla="*/ 8 w 16"/>
                <a:gd name="T5" fmla="*/ 28 h 28"/>
                <a:gd name="T6" fmla="*/ 16 w 16"/>
                <a:gd name="T7" fmla="*/ 20 h 28"/>
                <a:gd name="T8" fmla="*/ 8 w 16"/>
                <a:gd name="T9" fmla="*/ 0 h 28"/>
                <a:gd name="T10" fmla="*/ 8 w 16"/>
                <a:gd name="T11" fmla="*/ 25 h 28"/>
                <a:gd name="T12" fmla="*/ 13 w 16"/>
                <a:gd name="T13" fmla="*/ 18 h 28"/>
                <a:gd name="T14" fmla="*/ 8 w 16"/>
                <a:gd name="T1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8" y="0"/>
                    <a:pt x="0" y="12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12"/>
                    <a:pt x="8" y="0"/>
                    <a:pt x="8" y="0"/>
                  </a:cubicBezTo>
                  <a:close/>
                  <a:moveTo>
                    <a:pt x="8" y="25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25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4" name="TextBox 20"/>
            <p:cNvSpPr txBox="1"/>
            <p:nvPr>
              <p:custDataLst>
                <p:tags r:id="rId18"/>
              </p:custDataLst>
            </p:nvPr>
          </p:nvSpPr>
          <p:spPr>
            <a:xfrm>
              <a:off x="2231740" y="4784438"/>
              <a:ext cx="1641760" cy="1575618"/>
            </a:xfrm>
            <a:prstGeom prst="rect">
              <a:avLst/>
            </a:prstGeom>
            <a:grp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ctr">
                <a:defRPr/>
              </a:pPr>
              <a:endParaRPr lang="en-US" altLang="zh-CN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易燃易爆物多</a:t>
              </a:r>
            </a:p>
          </p:txBody>
        </p:sp>
      </p:grpSp>
      <p:grpSp>
        <p:nvGrpSpPr>
          <p:cNvPr id="15" name="组合 14"/>
          <p:cNvGrpSpPr/>
          <p:nvPr>
            <p:custDataLst>
              <p:tags r:id="rId5"/>
            </p:custDataLst>
          </p:nvPr>
        </p:nvGrpSpPr>
        <p:grpSpPr>
          <a:xfrm>
            <a:off x="3395345" y="3791585"/>
            <a:ext cx="1134110" cy="1838960"/>
            <a:chOff x="4492340" y="3887500"/>
            <a:chExt cx="1641760" cy="2472556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6" name="Freeform 10"/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5107639" y="3887500"/>
              <a:ext cx="411162" cy="718069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20 h 28"/>
                <a:gd name="T4" fmla="*/ 8 w 16"/>
                <a:gd name="T5" fmla="*/ 28 h 28"/>
                <a:gd name="T6" fmla="*/ 16 w 16"/>
                <a:gd name="T7" fmla="*/ 20 h 28"/>
                <a:gd name="T8" fmla="*/ 8 w 16"/>
                <a:gd name="T9" fmla="*/ 0 h 28"/>
                <a:gd name="T10" fmla="*/ 8 w 16"/>
                <a:gd name="T11" fmla="*/ 25 h 28"/>
                <a:gd name="T12" fmla="*/ 13 w 16"/>
                <a:gd name="T13" fmla="*/ 18 h 28"/>
                <a:gd name="T14" fmla="*/ 8 w 16"/>
                <a:gd name="T1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8" y="0"/>
                    <a:pt x="0" y="12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12"/>
                    <a:pt x="8" y="0"/>
                    <a:pt x="8" y="0"/>
                  </a:cubicBezTo>
                  <a:close/>
                  <a:moveTo>
                    <a:pt x="8" y="25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25"/>
                    <a:pt x="8" y="25"/>
                  </a:cubicBezTo>
                  <a:close/>
                </a:path>
              </a:pathLst>
            </a:custGeom>
            <a:solidFill>
              <a:srgbClr val="F585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7" name="TextBox 20"/>
            <p:cNvSpPr txBox="1"/>
            <p:nvPr>
              <p:custDataLst>
                <p:tags r:id="rId16"/>
              </p:custDataLst>
            </p:nvPr>
          </p:nvSpPr>
          <p:spPr>
            <a:xfrm>
              <a:off x="4492340" y="4784438"/>
              <a:ext cx="1641760" cy="1575618"/>
            </a:xfrm>
            <a:prstGeom prst="rect">
              <a:avLst/>
            </a:prstGeom>
            <a:solidFill>
              <a:srgbClr val="F58500"/>
            </a:solidFill>
          </p:spPr>
          <p:txBody>
            <a:bodyPr wrap="square" lIns="0" tIns="0" rIns="0" bIns="0" rtlCol="0" anchor="t" anchorCtr="0">
              <a:normAutofit/>
            </a:bodyPr>
            <a:lstStyle/>
            <a:p>
              <a:pPr algn="ctr">
                <a:defRPr/>
              </a:pPr>
              <a:endPara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用电量大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>
            <a:off x="4850765" y="1840230"/>
            <a:ext cx="1125855" cy="1838960"/>
            <a:chOff x="6752940" y="3887500"/>
            <a:chExt cx="1641760" cy="2472556"/>
          </a:xfrm>
          <a:solidFill>
            <a:srgbClr val="F58500"/>
          </a:solidFill>
        </p:grpSpPr>
        <p:sp>
          <p:nvSpPr>
            <p:cNvPr id="19" name="Freeform 10"/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7368239" y="3887500"/>
              <a:ext cx="411162" cy="718069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20 h 28"/>
                <a:gd name="T4" fmla="*/ 8 w 16"/>
                <a:gd name="T5" fmla="*/ 28 h 28"/>
                <a:gd name="T6" fmla="*/ 16 w 16"/>
                <a:gd name="T7" fmla="*/ 20 h 28"/>
                <a:gd name="T8" fmla="*/ 8 w 16"/>
                <a:gd name="T9" fmla="*/ 0 h 28"/>
                <a:gd name="T10" fmla="*/ 8 w 16"/>
                <a:gd name="T11" fmla="*/ 25 h 28"/>
                <a:gd name="T12" fmla="*/ 13 w 16"/>
                <a:gd name="T13" fmla="*/ 18 h 28"/>
                <a:gd name="T14" fmla="*/ 8 w 16"/>
                <a:gd name="T1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8" y="0"/>
                    <a:pt x="0" y="12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12"/>
                    <a:pt x="8" y="0"/>
                    <a:pt x="8" y="0"/>
                  </a:cubicBezTo>
                  <a:close/>
                  <a:moveTo>
                    <a:pt x="8" y="25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25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20" name="TextBox 20"/>
            <p:cNvSpPr txBox="1"/>
            <p:nvPr>
              <p:custDataLst>
                <p:tags r:id="rId14"/>
              </p:custDataLst>
            </p:nvPr>
          </p:nvSpPr>
          <p:spPr>
            <a:xfrm>
              <a:off x="6752940" y="4784438"/>
              <a:ext cx="1641760" cy="1575618"/>
            </a:xfrm>
            <a:prstGeom prst="rect">
              <a:avLst/>
            </a:prstGeom>
            <a:grp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ctr">
                <a:defRPr/>
              </a:pPr>
              <a:endParaRPr lang="en-US" altLang="zh-CN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消防意识薄弱</a:t>
              </a:r>
            </a:p>
          </p:txBody>
        </p:sp>
      </p:grpSp>
      <p:pic>
        <p:nvPicPr>
          <p:cNvPr id="21" name="图片 12" descr="https://timgsa.baidu.com/timg?image&amp;quality=80&amp;size=b9999_10000&amp;sec=1526962672326&amp;di=c62a9aee31391cb090c0511bb9619518&amp;imgtype=0&amp;src=http%3A%2F%2Fpic.58pic.com%2F58pic%2F12%2F94%2F53%2F69w58PICpsP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7775" y="2197735"/>
            <a:ext cx="5058410" cy="35032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组合 21"/>
          <p:cNvGrpSpPr/>
          <p:nvPr>
            <p:custDataLst>
              <p:tags r:id="rId7"/>
            </p:custDataLst>
          </p:nvPr>
        </p:nvGrpSpPr>
        <p:grpSpPr>
          <a:xfrm>
            <a:off x="617855" y="3781425"/>
            <a:ext cx="1136650" cy="1838960"/>
            <a:chOff x="2231740" y="3887500"/>
            <a:chExt cx="1641760" cy="2472556"/>
          </a:xfrm>
          <a:solidFill>
            <a:srgbClr val="F58500"/>
          </a:solidFill>
        </p:grpSpPr>
        <p:sp>
          <p:nvSpPr>
            <p:cNvPr id="23" name="Freeform 10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2847039" y="3887500"/>
              <a:ext cx="411162" cy="718069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20 h 28"/>
                <a:gd name="T4" fmla="*/ 8 w 16"/>
                <a:gd name="T5" fmla="*/ 28 h 28"/>
                <a:gd name="T6" fmla="*/ 16 w 16"/>
                <a:gd name="T7" fmla="*/ 20 h 28"/>
                <a:gd name="T8" fmla="*/ 8 w 16"/>
                <a:gd name="T9" fmla="*/ 0 h 28"/>
                <a:gd name="T10" fmla="*/ 8 w 16"/>
                <a:gd name="T11" fmla="*/ 25 h 28"/>
                <a:gd name="T12" fmla="*/ 13 w 16"/>
                <a:gd name="T13" fmla="*/ 18 h 28"/>
                <a:gd name="T14" fmla="*/ 8 w 16"/>
                <a:gd name="T1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8" y="0"/>
                    <a:pt x="0" y="12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12"/>
                    <a:pt x="8" y="0"/>
                    <a:pt x="8" y="0"/>
                  </a:cubicBezTo>
                  <a:close/>
                  <a:moveTo>
                    <a:pt x="8" y="25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25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24" name="TextBox 20"/>
            <p:cNvSpPr txBox="1"/>
            <p:nvPr>
              <p:custDataLst>
                <p:tags r:id="rId12"/>
              </p:custDataLst>
            </p:nvPr>
          </p:nvSpPr>
          <p:spPr>
            <a:xfrm>
              <a:off x="2231740" y="4784438"/>
              <a:ext cx="1641760" cy="1575618"/>
            </a:xfrm>
            <a:prstGeom prst="rect">
              <a:avLst/>
            </a:prstGeom>
            <a:grp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ctr">
                <a:defRPr/>
              </a:pPr>
              <a:endParaRPr lang="en-US" altLang="zh-CN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疏散困难</a:t>
              </a:r>
            </a:p>
          </p:txBody>
        </p:sp>
      </p:grpSp>
      <p:grpSp>
        <p:nvGrpSpPr>
          <p:cNvPr id="25" name="组合 24"/>
          <p:cNvGrpSpPr/>
          <p:nvPr>
            <p:custDataLst>
              <p:tags r:id="rId8"/>
            </p:custDataLst>
          </p:nvPr>
        </p:nvGrpSpPr>
        <p:grpSpPr>
          <a:xfrm>
            <a:off x="4850765" y="3782060"/>
            <a:ext cx="1147445" cy="1849120"/>
            <a:chOff x="2231740" y="3887500"/>
            <a:chExt cx="1641760" cy="2472556"/>
          </a:xfrm>
          <a:solidFill>
            <a:srgbClr val="F58500"/>
          </a:solidFill>
        </p:grpSpPr>
        <p:sp>
          <p:nvSpPr>
            <p:cNvPr id="26" name="Freeform 10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2847039" y="3887500"/>
              <a:ext cx="411162" cy="718069"/>
            </a:xfrm>
            <a:custGeom>
              <a:avLst/>
              <a:gdLst>
                <a:gd name="T0" fmla="*/ 8 w 16"/>
                <a:gd name="T1" fmla="*/ 0 h 28"/>
                <a:gd name="T2" fmla="*/ 0 w 16"/>
                <a:gd name="T3" fmla="*/ 20 h 28"/>
                <a:gd name="T4" fmla="*/ 8 w 16"/>
                <a:gd name="T5" fmla="*/ 28 h 28"/>
                <a:gd name="T6" fmla="*/ 16 w 16"/>
                <a:gd name="T7" fmla="*/ 20 h 28"/>
                <a:gd name="T8" fmla="*/ 8 w 16"/>
                <a:gd name="T9" fmla="*/ 0 h 28"/>
                <a:gd name="T10" fmla="*/ 8 w 16"/>
                <a:gd name="T11" fmla="*/ 25 h 28"/>
                <a:gd name="T12" fmla="*/ 13 w 16"/>
                <a:gd name="T13" fmla="*/ 18 h 28"/>
                <a:gd name="T14" fmla="*/ 8 w 16"/>
                <a:gd name="T15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28">
                  <a:moveTo>
                    <a:pt x="8" y="0"/>
                  </a:moveTo>
                  <a:cubicBezTo>
                    <a:pt x="8" y="0"/>
                    <a:pt x="0" y="12"/>
                    <a:pt x="0" y="20"/>
                  </a:cubicBezTo>
                  <a:cubicBezTo>
                    <a:pt x="0" y="24"/>
                    <a:pt x="4" y="28"/>
                    <a:pt x="8" y="28"/>
                  </a:cubicBezTo>
                  <a:cubicBezTo>
                    <a:pt x="13" y="28"/>
                    <a:pt x="16" y="24"/>
                    <a:pt x="16" y="20"/>
                  </a:cubicBezTo>
                  <a:cubicBezTo>
                    <a:pt x="16" y="12"/>
                    <a:pt x="8" y="0"/>
                    <a:pt x="8" y="0"/>
                  </a:cubicBezTo>
                  <a:close/>
                  <a:moveTo>
                    <a:pt x="8" y="25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4" y="25"/>
                    <a:pt x="8" y="2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endParaRPr lang="zh-CN" altLang="en-US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27" name="TextBox 20"/>
            <p:cNvSpPr txBox="1"/>
            <p:nvPr>
              <p:custDataLst>
                <p:tags r:id="rId10"/>
              </p:custDataLst>
            </p:nvPr>
          </p:nvSpPr>
          <p:spPr>
            <a:xfrm>
              <a:off x="2231740" y="4784438"/>
              <a:ext cx="1641760" cy="1575618"/>
            </a:xfrm>
            <a:prstGeom prst="rect">
              <a:avLst/>
            </a:prstGeom>
            <a:grpFill/>
          </p:spPr>
          <p:txBody>
            <a:bodyPr wrap="square" lIns="0" tIns="0" rIns="0" bIns="0" rtlCol="0" anchor="t" anchorCtr="0">
              <a:normAutofit/>
            </a:bodyPr>
            <a:lstStyle/>
            <a:p>
              <a:pPr algn="ctr">
                <a:defRPr/>
              </a:pPr>
              <a:endPara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charset="-122"/>
              </a:endParaRP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消防设施</a:t>
              </a:r>
            </a:p>
            <a:p>
              <a:pPr algn="ctr">
                <a:defRPr/>
              </a:pPr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黑体" panose="02010609060101010101" charset="-122"/>
                </a:rPr>
                <a:t>缺乏</a:t>
              </a:r>
            </a:p>
          </p:txBody>
        </p:sp>
      </p:grpSp>
      <p:sp>
        <p:nvSpPr>
          <p:cNvPr id="28" name="文本框 16"/>
          <p:cNvSpPr txBox="1"/>
          <p:nvPr/>
        </p:nvSpPr>
        <p:spPr>
          <a:xfrm>
            <a:off x="2715260" y="5817235"/>
            <a:ext cx="137033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……</a:t>
            </a:r>
          </a:p>
        </p:txBody>
      </p:sp>
      <p:pic>
        <p:nvPicPr>
          <p:cNvPr id="29" name="图片 28" descr="凡特大LOGO-0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sp>
        <p:nvSpPr>
          <p:cNvPr id="30" name="文本框 5"/>
          <p:cNvSpPr txBox="1"/>
          <p:nvPr/>
        </p:nvSpPr>
        <p:spPr>
          <a:xfrm>
            <a:off x="3400425" y="995045"/>
            <a:ext cx="3791423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居民住宅火灾隐患特点</a:t>
            </a:r>
            <a:endParaRPr lang="zh-CN" altLang="en-US" sz="2800" b="1" dirty="0">
              <a:solidFill>
                <a:srgbClr val="EF82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C:\Users\user\AppData\Roaming\Tencent\Users\615825177\QQ\WinTemp\RichOle\%4O](($[UW_@4G}JA1G7{3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0745" y="1521460"/>
            <a:ext cx="7890510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99"/>
          <p:cNvSpPr txBox="1"/>
          <p:nvPr/>
        </p:nvSpPr>
        <p:spPr>
          <a:xfrm>
            <a:off x="2151380" y="4634865"/>
            <a:ext cx="789051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66700"/>
            <a:r>
              <a:rPr lang="zh-CN" sz="1600" b="0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所谓“九小场所”是指按分级管理原则由公安派出所管辖的人员密集场所。具体是指：“小学校或幼儿园、小医院、小商场、小餐饮场所、小旅馆、小歌舞娱乐场所、小网吧、小美容洗浴场所、小生产加工企业”，是所有小型人员密集场所的代名词。</a:t>
            </a:r>
          </a:p>
          <a:p>
            <a:pPr indent="266700"/>
            <a:endParaRPr lang="zh-CN" sz="1600" b="0" dirty="0"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</a:endParaRPr>
          </a:p>
          <a:p>
            <a:pPr indent="266700"/>
            <a:r>
              <a:rPr lang="zh-CN" sz="1600" b="0" dirty="0">
                <a:latin typeface="Arial" panose="020B0604020202020204" pitchFamily="34" charset="0"/>
                <a:ea typeface="黑体" panose="02010609060101010101" charset="-122"/>
                <a:cs typeface="Arial" panose="020B0604020202020204" pitchFamily="34" charset="0"/>
              </a:rPr>
              <a:t>“九小场所”虽然生产、经营面积小，人员相对较少，但由于存在诸多火灾隐患，加之人员消防安全意识淡薄，导致这些“小场所”经常发生大事故。</a:t>
            </a:r>
            <a:endParaRPr lang="zh-CN" altLang="en-US" sz="1600" b="0" dirty="0">
              <a:latin typeface="Arial" panose="020B0604020202020204" pitchFamily="34" charset="0"/>
              <a:ea typeface="黑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3766954" y="785699"/>
            <a:ext cx="465936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“九小场所”火灾隐患特点</a:t>
            </a:r>
            <a:endParaRPr lang="da-DK" altLang="zh-CN" sz="2800" b="1" dirty="0">
              <a:solidFill>
                <a:srgbClr val="EF82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凡特大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9"/>
          <p:cNvSpPr txBox="1"/>
          <p:nvPr/>
        </p:nvSpPr>
        <p:spPr>
          <a:xfrm>
            <a:off x="4500901" y="974070"/>
            <a:ext cx="269817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天然气爆炸实验</a:t>
            </a:r>
            <a:endParaRPr lang="da-DK" altLang="zh-CN" sz="2800" b="1" dirty="0">
              <a:solidFill>
                <a:srgbClr val="EF82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8" name="图片 7" descr="凡特大LOGO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graphicFrame>
        <p:nvGraphicFramePr>
          <p:cNvPr id="3" name="对象 2"/>
          <p:cNvGraphicFramePr>
            <a:graphicFrameLocks noChangeAspect="1"/>
          </p:cNvGraphicFramePr>
          <p:nvPr/>
        </p:nvGraphicFramePr>
        <p:xfrm>
          <a:off x="2766269" y="2083965"/>
          <a:ext cx="5914744" cy="27079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包装程序外壳对象" showAsIcon="1" r:id="rId4" imgW="1200150" imgH="523875" progId="Package">
                  <p:embed/>
                </p:oleObj>
              </mc:Choice>
              <mc:Fallback>
                <p:oleObj name="包装程序外壳对象" showAsIcon="1" r:id="rId4" imgW="1200150" imgH="523875" progId="Package">
                  <p:embed/>
                  <p:pic>
                    <p:nvPicPr>
                      <p:cNvPr id="0" name="图片 308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66269" y="2083965"/>
                        <a:ext cx="5914744" cy="27079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752037" y="833860"/>
            <a:ext cx="3536950" cy="607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8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严峻的消防安全形势</a:t>
            </a:r>
          </a:p>
        </p:txBody>
      </p:sp>
      <p:sp>
        <p:nvSpPr>
          <p:cNvPr id="8" name="矩形 7"/>
          <p:cNvSpPr/>
          <p:nvPr/>
        </p:nvSpPr>
        <p:spPr>
          <a:xfrm>
            <a:off x="1002487" y="2198471"/>
            <a:ext cx="5499100" cy="33424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indent="0" fontAlgn="auto">
              <a:lnSpc>
                <a:spcPct val="120000"/>
              </a:lnSpc>
            </a:pPr>
            <a:r>
              <a:rPr lang="zh-CN" altLang="en-US" sz="1600" b="1" dirty="0"/>
              <a:t>据中国城市燃气协会安全管理委员会发布的</a:t>
            </a:r>
            <a:r>
              <a:rPr lang="en-US" altLang="zh-CN" sz="1600" b="1" dirty="0"/>
              <a:t>《</a:t>
            </a:r>
            <a:r>
              <a:rPr lang="zh-CN" altLang="en-US" sz="1600" b="1" dirty="0"/>
              <a:t>全国燃气事故分析报告</a:t>
            </a:r>
            <a:r>
              <a:rPr lang="en-US" altLang="zh-CN" sz="1600" b="1" dirty="0"/>
              <a:t>》</a:t>
            </a:r>
            <a:r>
              <a:rPr lang="zh-CN" altLang="en-US" sz="1600" b="1" dirty="0"/>
              <a:t>统计：</a:t>
            </a:r>
            <a:endParaRPr lang="en-US" altLang="zh-CN" sz="1600" b="1" dirty="0"/>
          </a:p>
          <a:p>
            <a:pPr indent="0" fontAlgn="auto">
              <a:lnSpc>
                <a:spcPct val="120000"/>
              </a:lnSpc>
            </a:pPr>
            <a:endParaRPr lang="en-US" altLang="zh-CN" sz="1600" b="1" dirty="0"/>
          </a:p>
          <a:p>
            <a:pPr indent="0" fontAlgn="auto">
              <a:lnSpc>
                <a:spcPct val="120000"/>
              </a:lnSpc>
            </a:pPr>
            <a:r>
              <a:rPr lang="en-US" altLang="zh-CN" sz="16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●</a:t>
            </a:r>
            <a:r>
              <a:rPr lang="en-US" altLang="zh-CN" sz="1600" b="1" dirty="0">
                <a:solidFill>
                  <a:srgbClr val="DF9D0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dirty="0"/>
              <a:t>2021</a:t>
            </a:r>
            <a:r>
              <a:rPr lang="zh-CN" altLang="en-US" sz="1600" dirty="0"/>
              <a:t>年上半年度，国内（不含港澳台）燃气事故</a:t>
            </a:r>
            <a:r>
              <a:rPr lang="en-US" altLang="zh-CN" sz="1600" dirty="0"/>
              <a:t>544</a:t>
            </a:r>
            <a:r>
              <a:rPr lang="zh-CN" altLang="en-US" sz="1600" dirty="0"/>
              <a:t>起，其中重大事故</a:t>
            </a:r>
            <a:r>
              <a:rPr lang="en-US" altLang="zh-CN" sz="1600" dirty="0"/>
              <a:t>1</a:t>
            </a:r>
            <a:r>
              <a:rPr lang="zh-CN" altLang="en-US" sz="1600" dirty="0"/>
              <a:t>起；造成</a:t>
            </a:r>
            <a:r>
              <a:rPr lang="en-US" altLang="zh-CN" sz="1600" dirty="0"/>
              <a:t>71</a:t>
            </a:r>
            <a:r>
              <a:rPr lang="zh-CN" altLang="en-US" sz="1600" dirty="0"/>
              <a:t>人死亡，</a:t>
            </a:r>
            <a:r>
              <a:rPr lang="en-US" altLang="zh-CN" sz="1600" dirty="0"/>
              <a:t>412</a:t>
            </a:r>
            <a:r>
              <a:rPr lang="zh-CN" altLang="en-US" sz="1600" dirty="0"/>
              <a:t>人受伤；事故分布在全国</a:t>
            </a:r>
            <a:r>
              <a:rPr lang="en-US" altLang="zh-CN" sz="1600" dirty="0"/>
              <a:t>31</a:t>
            </a:r>
            <a:r>
              <a:rPr lang="zh-CN" altLang="en-US" sz="1600" dirty="0"/>
              <a:t>个省份、</a:t>
            </a:r>
            <a:r>
              <a:rPr lang="en-US" altLang="zh-CN" sz="1600" dirty="0"/>
              <a:t>215</a:t>
            </a:r>
            <a:r>
              <a:rPr lang="zh-CN" altLang="en-US" sz="1600" dirty="0"/>
              <a:t>个城市。</a:t>
            </a:r>
            <a:endParaRPr lang="en-US" altLang="zh-CN" sz="1600" dirty="0"/>
          </a:p>
          <a:p>
            <a:pPr indent="0" fontAlgn="auto">
              <a:lnSpc>
                <a:spcPct val="120000"/>
              </a:lnSpc>
            </a:pPr>
            <a:endParaRPr lang="en-US" altLang="zh-CN" sz="1600" dirty="0"/>
          </a:p>
          <a:p>
            <a:pPr indent="0" fontAlgn="auto">
              <a:lnSpc>
                <a:spcPct val="120000"/>
              </a:lnSpc>
            </a:pPr>
            <a:endParaRPr lang="en-US" altLang="zh-CN" sz="1600" dirty="0"/>
          </a:p>
          <a:p>
            <a:pPr indent="0" fontAlgn="auto">
              <a:lnSpc>
                <a:spcPct val="120000"/>
              </a:lnSpc>
            </a:pPr>
            <a:r>
              <a:rPr lang="en-US" altLang="zh-CN" sz="1600" b="1" dirty="0">
                <a:solidFill>
                  <a:srgbClr val="EF8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●</a:t>
            </a:r>
            <a:r>
              <a:rPr lang="zh-CN" altLang="en-US" sz="1600" dirty="0"/>
              <a:t>按事故气源种类统计：</a:t>
            </a:r>
            <a:r>
              <a:rPr lang="en-US" altLang="zh-CN" sz="1600" dirty="0"/>
              <a:t>2021</a:t>
            </a:r>
            <a:r>
              <a:rPr lang="zh-CN" altLang="en-US" sz="1600" dirty="0"/>
              <a:t>年上半年，共计发生天然气事故</a:t>
            </a:r>
            <a:r>
              <a:rPr lang="en-US" altLang="zh-CN" sz="1600" dirty="0"/>
              <a:t>191</a:t>
            </a:r>
            <a:r>
              <a:rPr lang="zh-CN" altLang="en-US" sz="1600" dirty="0"/>
              <a:t>起，死亡</a:t>
            </a:r>
            <a:r>
              <a:rPr lang="en-US" altLang="zh-CN" sz="1600" dirty="0"/>
              <a:t>38</a:t>
            </a:r>
            <a:r>
              <a:rPr lang="zh-CN" altLang="en-US" sz="1600" dirty="0"/>
              <a:t>人，受伤</a:t>
            </a:r>
            <a:r>
              <a:rPr lang="en-US" altLang="zh-CN" sz="1600" dirty="0"/>
              <a:t>201</a:t>
            </a:r>
            <a:r>
              <a:rPr lang="zh-CN" altLang="en-US" sz="1600" dirty="0"/>
              <a:t>人；液化石油气事故</a:t>
            </a:r>
            <a:r>
              <a:rPr lang="en-US" altLang="zh-CN" sz="1600" dirty="0"/>
              <a:t>326</a:t>
            </a:r>
            <a:r>
              <a:rPr lang="zh-CN" altLang="en-US" sz="1600" dirty="0"/>
              <a:t>起，死亡</a:t>
            </a:r>
            <a:r>
              <a:rPr lang="en-US" altLang="zh-CN" sz="1600" dirty="0"/>
              <a:t>33</a:t>
            </a:r>
            <a:r>
              <a:rPr lang="zh-CN" altLang="en-US" sz="1600" dirty="0"/>
              <a:t>人，受伤</a:t>
            </a:r>
            <a:r>
              <a:rPr lang="en-US" altLang="zh-CN" sz="1600" dirty="0"/>
              <a:t>190</a:t>
            </a:r>
            <a:r>
              <a:rPr lang="zh-CN" altLang="en-US" sz="1600" dirty="0"/>
              <a:t>人；气源待核实事故</a:t>
            </a:r>
            <a:r>
              <a:rPr lang="en-US" altLang="zh-CN" sz="1600" dirty="0"/>
              <a:t>27</a:t>
            </a:r>
            <a:r>
              <a:rPr lang="zh-CN" altLang="en-US" sz="1600" dirty="0"/>
              <a:t>起，受伤</a:t>
            </a:r>
            <a:r>
              <a:rPr lang="en-US" altLang="zh-CN" sz="1600" dirty="0"/>
              <a:t>21</a:t>
            </a:r>
            <a:r>
              <a:rPr lang="zh-CN" altLang="en-US" sz="1600" dirty="0"/>
              <a:t>人。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2" name="图片 11" descr="凡特大LOGO-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35" y="387350"/>
            <a:ext cx="2157730" cy="607695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71" y="3932096"/>
            <a:ext cx="3850217" cy="235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71" y="1828800"/>
            <a:ext cx="3850217" cy="2040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796_1*i*4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e87d1e16dcb491fafeafa874ade90c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8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796_1*i*5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387414f9d9bf4a329523087d4df7f6a0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9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796_1*i*6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02c08c26ae68432ca4f998bb40a93d03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2796_1*h_a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4e6345533f0d4503930346832ecc7b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2796_1*h_f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5"/>
  <p:tag name="KSO_WM_UNIT_SHOW_EDIT_AREA_INDICATION" val="1"/>
  <p:tag name="KSO_WM_CHIP_GROUPID" val="5e6b05b36848fb12bee65ad8"/>
  <p:tag name="KSO_WM_CHIP_XID" val="5e6b05b36848fb12bee65ada"/>
  <p:tag name="KSO_WM_UNIT_DEC_AREA_ID" val="05b44af7181b4c6198bbc3a4e3e60c0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796_1*a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badd35aa9254b138e5160dc1fcc00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2a44557d7fd4844a0365bdd9b96e480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"/>
  <p:tag name="KSO_WM_UNIT_FOIL_COLOR" val="1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796_1*i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fa145bd3ce240cdac5a3fce36474b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dbec2fa6683b8872baabf"/>
  <p:tag name="KSO_WM_CHIP_XID" val="5eedbec2fa6683b8872baac0"/>
  <p:tag name="KSO_WM_UNIT_FILL_FORE_SCHEMECOLOR_INDEX_BRIGHTNESS" val="0"/>
  <p:tag name="KSO_WM_UNIT_FILL_FORE_SCHEMECOLOR_INDEX" val="16"/>
  <p:tag name="KSO_WM_UNIT_FILL_TYPE" val="1"/>
  <p:tag name="KSO_WM_UNIT_VALUE" val="833"/>
  <p:tag name="KSO_WM_TEMPLATE_ASSEMBLE_XID" val="60656f524054ed1e2fb807bf"/>
  <p:tag name="KSO_WM_TEMPLATE_ASSEMBLE_GROUPID" val="60656f524054ed1e2fb807bf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6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796_1*i*2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401655297424da29ce5b00926acd935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1},&quot;ReferentInfo&quot;:{&quot;Id&quot;:&quot;4e6345533f0d4503930346832ecc7b9c;05b44af7181b4c6198bbc3a4e3e60c0f&quot;,&quot;X&quot;:{&quot;Pos&quot;:0},&quot;Y&quot;:{&quot;Pos&quot;:1}},&quot;whChangeMode&quot;:0}"/>
  <p:tag name="KSO_WM_CHIP_GROUPID" val="5eedbec2fa6683b8872baabf"/>
  <p:tag name="KSO_WM_CHIP_XID" val="5eedbec2fa6683b8872baac0"/>
  <p:tag name="KSO_WM_UNIT_LINE_FORE_SCHEMECOLOR_INDEX_BRIGHTNESS" val="-0.15"/>
  <p:tag name="KSO_WM_UNIT_LINE_FORE_SCHEMECOLOR_INDEX" val="14"/>
  <p:tag name="KSO_WM_UNIT_LINE_FILL_TYPE" val="2"/>
  <p:tag name="KSO_WM_TEMPLATE_ASSEMBLE_XID" val="60656f524054ed1e2fb807bf"/>
  <p:tag name="KSO_WM_TEMPLATE_ASSEMBLE_GROUPID" val="60656f524054ed1e2fb807bf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1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796_1*i*3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9e8671ff35a47aca83b7d0342a4b5e5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796_1*i*4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e87d1e16dcb491fafeafa874ade90c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8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796_1*i*5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387414f9d9bf4a329523087d4df7f6a0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9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796_1*i*6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02c08c26ae68432ca4f998bb40a93d03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2796_1*h_a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4e6345533f0d4503930346832ecc7b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2796_1*h_f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5"/>
  <p:tag name="KSO_WM_UNIT_SHOW_EDIT_AREA_INDICATION" val="1"/>
  <p:tag name="KSO_WM_CHIP_GROUPID" val="5e6b05b36848fb12bee65ad8"/>
  <p:tag name="KSO_WM_CHIP_XID" val="5e6b05b36848fb12bee65ada"/>
  <p:tag name="KSO_WM_UNIT_DEC_AREA_ID" val="05b44af7181b4c6198bbc3a4e3e60c0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796_1*a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badd35aa9254b138e5160dc1fcc00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2a44557d7fd4844a0365bdd9b96e480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"/>
  <p:tag name="KSO_WM_UNIT_FOIL_COLOR" val="1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796_1*i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fa145bd3ce240cdac5a3fce36474b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dbec2fa6683b8872baabf"/>
  <p:tag name="KSO_WM_CHIP_XID" val="5eedbec2fa6683b8872baac0"/>
  <p:tag name="KSO_WM_UNIT_FILL_FORE_SCHEMECOLOR_INDEX_BRIGHTNESS" val="0"/>
  <p:tag name="KSO_WM_UNIT_FILL_FORE_SCHEMECOLOR_INDEX" val="16"/>
  <p:tag name="KSO_WM_UNIT_FILL_TYPE" val="1"/>
  <p:tag name="KSO_WM_UNIT_VALUE" val="833"/>
  <p:tag name="KSO_WM_TEMPLATE_ASSEMBLE_XID" val="60656f524054ed1e2fb807bf"/>
  <p:tag name="KSO_WM_TEMPLATE_ASSEMBLE_GROUPID" val="60656f524054ed1e2fb807bf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6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796_1*i*2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401655297424da29ce5b00926acd935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1},&quot;ReferentInfo&quot;:{&quot;Id&quot;:&quot;4e6345533f0d4503930346832ecc7b9c;05b44af7181b4c6198bbc3a4e3e60c0f&quot;,&quot;X&quot;:{&quot;Pos&quot;:0},&quot;Y&quot;:{&quot;Pos&quot;:1}},&quot;whChangeMode&quot;:0}"/>
  <p:tag name="KSO_WM_CHIP_GROUPID" val="5eedbec2fa6683b8872baabf"/>
  <p:tag name="KSO_WM_CHIP_XID" val="5eedbec2fa6683b8872baac0"/>
  <p:tag name="KSO_WM_UNIT_LINE_FORE_SCHEMECOLOR_INDEX_BRIGHTNESS" val="-0.15"/>
  <p:tag name="KSO_WM_UNIT_LINE_FORE_SCHEMECOLOR_INDEX" val="14"/>
  <p:tag name="KSO_WM_UNIT_LINE_FILL_TYPE" val="2"/>
  <p:tag name="KSO_WM_TEMPLATE_ASSEMBLE_XID" val="60656f524054ed1e2fb807bf"/>
  <p:tag name="KSO_WM_TEMPLATE_ASSEMBLE_GROUPID" val="60656f524054ed1e2fb807bf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1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796_1*i*3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9e8671ff35a47aca83b7d0342a4b5e5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796_1*i*4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e87d1e16dcb491fafeafa874ade90c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8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796_1*i*5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387414f9d9bf4a329523087d4df7f6a0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9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796_1*i*6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02c08c26ae68432ca4f998bb40a93d03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2796_1*h_a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4e6345533f0d4503930346832ecc7b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2796_1*h_f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5"/>
  <p:tag name="KSO_WM_UNIT_SHOW_EDIT_AREA_INDICATION" val="1"/>
  <p:tag name="KSO_WM_CHIP_GROUPID" val="5e6b05b36848fb12bee65ad8"/>
  <p:tag name="KSO_WM_CHIP_XID" val="5e6b05b36848fb12bee65ada"/>
  <p:tag name="KSO_WM_UNIT_DEC_AREA_ID" val="05b44af7181b4c6198bbc3a4e3e60c0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796_1*a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badd35aa9254b138e5160dc1fcc00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2a44557d7fd4844a0365bdd9b96e480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"/>
  <p:tag name="KSO_WM_UNIT_FOIL_COLOR" val="1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796_1*i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fa145bd3ce240cdac5a3fce36474b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dbec2fa6683b8872baabf"/>
  <p:tag name="KSO_WM_CHIP_XID" val="5eedbec2fa6683b8872baac0"/>
  <p:tag name="KSO_WM_UNIT_FILL_FORE_SCHEMECOLOR_INDEX_BRIGHTNESS" val="0"/>
  <p:tag name="KSO_WM_UNIT_FILL_FORE_SCHEMECOLOR_INDEX" val="16"/>
  <p:tag name="KSO_WM_UNIT_FILL_TYPE" val="1"/>
  <p:tag name="KSO_WM_UNIT_VALUE" val="833"/>
  <p:tag name="KSO_WM_TEMPLATE_ASSEMBLE_XID" val="60656f524054ed1e2fb807bf"/>
  <p:tag name="KSO_WM_TEMPLATE_ASSEMBLE_GROUPID" val="60656f524054ed1e2fb807bf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6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796_1*i*2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401655297424da29ce5b00926acd935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1},&quot;ReferentInfo&quot;:{&quot;Id&quot;:&quot;4e6345533f0d4503930346832ecc7b9c;05b44af7181b4c6198bbc3a4e3e60c0f&quot;,&quot;X&quot;:{&quot;Pos&quot;:0},&quot;Y&quot;:{&quot;Pos&quot;:1}},&quot;whChangeMode&quot;:0}"/>
  <p:tag name="KSO_WM_CHIP_GROUPID" val="5eedbec2fa6683b8872baabf"/>
  <p:tag name="KSO_WM_CHIP_XID" val="5eedbec2fa6683b8872baac0"/>
  <p:tag name="KSO_WM_UNIT_LINE_FORE_SCHEMECOLOR_INDEX_BRIGHTNESS" val="-0.15"/>
  <p:tag name="KSO_WM_UNIT_LINE_FORE_SCHEMECOLOR_INDEX" val="14"/>
  <p:tag name="KSO_WM_UNIT_LINE_FILL_TYPE" val="2"/>
  <p:tag name="KSO_WM_TEMPLATE_ASSEMBLE_XID" val="60656f524054ed1e2fb807bf"/>
  <p:tag name="KSO_WM_TEMPLATE_ASSEMBLE_GROUPID" val="60656f524054ed1e2fb807bf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1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796_1*i*3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9e8671ff35a47aca83b7d0342a4b5e5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796_1*i*4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e87d1e16dcb491fafeafa874ade90c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8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796_1*i*5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387414f9d9bf4a329523087d4df7f6a0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9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796_1*i*6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02c08c26ae68432ca4f998bb40a93d03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2796_1*h_a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4e6345533f0d4503930346832ecc7b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2796_1*h_f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5"/>
  <p:tag name="KSO_WM_UNIT_SHOW_EDIT_AREA_INDICATION" val="1"/>
  <p:tag name="KSO_WM_CHIP_GROUPID" val="5e6b05b36848fb12bee65ad8"/>
  <p:tag name="KSO_WM_CHIP_XID" val="5e6b05b36848fb12bee65ada"/>
  <p:tag name="KSO_WM_UNIT_DEC_AREA_ID" val="05b44af7181b4c6198bbc3a4e3e60c0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796_1*a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badd35aa9254b138e5160dc1fcc00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2a44557d7fd4844a0365bdd9b96e480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"/>
  <p:tag name="KSO_WM_UNIT_FOIL_COLOR" val="1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796_1*i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fa145bd3ce240cdac5a3fce36474b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dbec2fa6683b8872baabf"/>
  <p:tag name="KSO_WM_CHIP_XID" val="5eedbec2fa6683b8872baac0"/>
  <p:tag name="KSO_WM_UNIT_FILL_FORE_SCHEMECOLOR_INDEX_BRIGHTNESS" val="0"/>
  <p:tag name="KSO_WM_UNIT_FILL_FORE_SCHEMECOLOR_INDEX" val="16"/>
  <p:tag name="KSO_WM_UNIT_FILL_TYPE" val="1"/>
  <p:tag name="KSO_WM_UNIT_VALUE" val="833"/>
  <p:tag name="KSO_WM_TEMPLATE_ASSEMBLE_XID" val="60656f524054ed1e2fb807bf"/>
  <p:tag name="KSO_WM_TEMPLATE_ASSEMBLE_GROUPID" val="60656f524054ed1e2fb807bf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6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796_1*i*2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401655297424da29ce5b00926acd935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1},&quot;ReferentInfo&quot;:{&quot;Id&quot;:&quot;4e6345533f0d4503930346832ecc7b9c;05b44af7181b4c6198bbc3a4e3e60c0f&quot;,&quot;X&quot;:{&quot;Pos&quot;:0},&quot;Y&quot;:{&quot;Pos&quot;:1}},&quot;whChangeMode&quot;:0}"/>
  <p:tag name="KSO_WM_CHIP_GROUPID" val="5eedbec2fa6683b8872baabf"/>
  <p:tag name="KSO_WM_CHIP_XID" val="5eedbec2fa6683b8872baac0"/>
  <p:tag name="KSO_WM_UNIT_LINE_FORE_SCHEMECOLOR_INDEX_BRIGHTNESS" val="-0.15"/>
  <p:tag name="KSO_WM_UNIT_LINE_FORE_SCHEMECOLOR_INDEX" val="14"/>
  <p:tag name="KSO_WM_UNIT_LINE_FILL_TYPE" val="2"/>
  <p:tag name="KSO_WM_TEMPLATE_ASSEMBLE_XID" val="60656f524054ed1e2fb807bf"/>
  <p:tag name="KSO_WM_TEMPLATE_ASSEMBLE_GROUPID" val="60656f524054ed1e2fb807bf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1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796_1*i*3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9e8671ff35a47aca83b7d0342a4b5e5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796_1*i*4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e87d1e16dcb491fafeafa874ade90c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8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796_1*i*5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387414f9d9bf4a329523087d4df7f6a0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9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796_1*i*6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02c08c26ae68432ca4f998bb40a93d03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2796_1*h_a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4e6345533f0d4503930346832ecc7b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2796_1*h_f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5"/>
  <p:tag name="KSO_WM_UNIT_SHOW_EDIT_AREA_INDICATION" val="1"/>
  <p:tag name="KSO_WM_CHIP_GROUPID" val="5e6b05b36848fb12bee65ad8"/>
  <p:tag name="KSO_WM_CHIP_XID" val="5e6b05b36848fb12bee65ada"/>
  <p:tag name="KSO_WM_UNIT_DEC_AREA_ID" val="05b44af7181b4c6198bbc3a4e3e60c0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796_1*a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badd35aa9254b138e5160dc1fcc00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2a44557d7fd4844a0365bdd9b96e480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1.0"/>
  <p:tag name="KSO_WM_BEAUTIFY_FLAG" val="#wm#"/>
  <p:tag name="KSO_WM_UNIT_TYPE" val="i"/>
  <p:tag name="KSO_WM_UNIT_INDEX" val="2"/>
  <p:tag name="KSO_WM_SLIDE_BACKGROUND_TYPE" val="general"/>
  <p:tag name="KSO_WM_SLIDE_BK_DARK_LIGHT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"/>
  <p:tag name="KSO_WM_UNIT_FOIL_COLOR" val="1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796_1*i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fa145bd3ce240cdac5a3fce36474b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dbec2fa6683b8872baabf"/>
  <p:tag name="KSO_WM_CHIP_XID" val="5eedbec2fa6683b8872baac0"/>
  <p:tag name="KSO_WM_UNIT_FILL_FORE_SCHEMECOLOR_INDEX_BRIGHTNESS" val="0"/>
  <p:tag name="KSO_WM_UNIT_FILL_FORE_SCHEMECOLOR_INDEX" val="16"/>
  <p:tag name="KSO_WM_UNIT_FILL_TYPE" val="1"/>
  <p:tag name="KSO_WM_UNIT_VALUE" val="833"/>
  <p:tag name="KSO_WM_TEMPLATE_ASSEMBLE_XID" val="60656f524054ed1e2fb807bf"/>
  <p:tag name="KSO_WM_TEMPLATE_ASSEMBLE_GROUPID" val="60656f524054ed1e2fb807bf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6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796_1*i*2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401655297424da29ce5b00926acd935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1},&quot;ReferentInfo&quot;:{&quot;Id&quot;:&quot;4e6345533f0d4503930346832ecc7b9c;05b44af7181b4c6198bbc3a4e3e60c0f&quot;,&quot;X&quot;:{&quot;Pos&quot;:0},&quot;Y&quot;:{&quot;Pos&quot;:1}},&quot;whChangeMode&quot;:0}"/>
  <p:tag name="KSO_WM_CHIP_GROUPID" val="5eedbec2fa6683b8872baabf"/>
  <p:tag name="KSO_WM_CHIP_XID" val="5eedbec2fa6683b8872baac0"/>
  <p:tag name="KSO_WM_UNIT_LINE_FORE_SCHEMECOLOR_INDEX_BRIGHTNESS" val="-0.15"/>
  <p:tag name="KSO_WM_UNIT_LINE_FORE_SCHEMECOLOR_INDEX" val="14"/>
  <p:tag name="KSO_WM_UNIT_LINE_FILL_TYPE" val="2"/>
  <p:tag name="KSO_WM_TEMPLATE_ASSEMBLE_XID" val="60656f524054ed1e2fb807bf"/>
  <p:tag name="KSO_WM_TEMPLATE_ASSEMBLE_GROUPID" val="60656f524054ed1e2fb807bf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1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796_1*i*3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9e8671ff35a47aca83b7d0342a4b5e5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2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4"/>
  <p:tag name="KSO_WM_UNIT_ID" val="diagram20212796_1*i*4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de87d1e16dcb491fafeafa874ade90c8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8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5"/>
  <p:tag name="KSO_WM_UNIT_ID" val="diagram20212796_1*i*5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387414f9d9bf4a329523087d4df7f6a0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9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6"/>
  <p:tag name="KSO_WM_UNIT_ID" val="diagram20212796_1*i*6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DEC_AREA_ID" val="02c08c26ae68432ca4f998bb40a93d03"/>
  <p:tag name="KSO_WM_UNIT_DECORATE_INFO" val="{&quot;DecorateInfoH&quot;:{&quot;IsAbs&quot;:true},&quot;DecorateInfoW&quot;:{&quot;IsAbs&quot;:true},&quot;DecorateInfoX&quot;:{&quot;IsAbs&quot;:true,&quot;Pos&quot;:2},&quot;DecorateInfoY&quot;:{&quot;IsAbs&quot;:true,&quot;Pos&quot;:0},&quot;ReferentInfo&quot;:{&quot;Id&quot;:&quot;6badd35aa9254b138e5160dc1fcc0032&quot;,&quot;X&quot;:{&quot;Pos&quot;:2},&quot;Y&quot;:{&quot;Pos&quot;:2}},&quot;whChangeMode&quot;:0}"/>
  <p:tag name="KSO_WM_UNIT_SM_LIMIT_TYPE" val="0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diagram20212796_1*h_a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DEFAULT_FONT" val="18;24;2"/>
  <p:tag name="KSO_WM_UNIT_BLOCK" val="0"/>
  <p:tag name="KSO_WM_UNIT_SHOW_EDIT_AREA_INDICATION" val="1"/>
  <p:tag name="KSO_WM_CHIP_GROUPID" val="5e6b05b36848fb12bee65ad8"/>
  <p:tag name="KSO_WM_CHIP_XID" val="5e6b05b36848fb12bee65ada"/>
  <p:tag name="KSO_WM_UNIT_DEC_AREA_ID" val="4e6345533f0d4503930346832ecc7b9c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PRESET_TEXT" val="单击此处添加正文，文字是您思想的提炼，为了演示发布的良好效果，请言简意赅的阐述您的观点。您的内容已经简明扼要，字字珠玑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diagram20212796_1*h_f*1_1"/>
  <p:tag name="KSO_WM_TEMPLATE_CATEGORY" val="diagram"/>
  <p:tag name="KSO_WM_TEMPLATE_INDEX" val="20212796"/>
  <p:tag name="KSO_WM_UNIT_LAYERLEVEL" val="1_1"/>
  <p:tag name="KSO_WM_TAG_VERSION" val="1.0"/>
  <p:tag name="KSO_WM_BEAUTIFY_FLAG" val="#wm#"/>
  <p:tag name="KSO_WM_UNIT_SUBTYPE" val="a"/>
  <p:tag name="KSO_WM_UNIT_DEFAULT_FONT" val="14;20;2"/>
  <p:tag name="KSO_WM_UNIT_BLOCK" val="0"/>
  <p:tag name="KSO_WM_UNIT_VALUE" val="65"/>
  <p:tag name="KSO_WM_UNIT_SHOW_EDIT_AREA_INDICATION" val="1"/>
  <p:tag name="KSO_WM_CHIP_GROUPID" val="5e6b05b36848fb12bee65ad8"/>
  <p:tag name="KSO_WM_CHIP_XID" val="5e6b05b36848fb12bee65ada"/>
  <p:tag name="KSO_WM_UNIT_DEC_AREA_ID" val="05b44af7181b4c6198bbc3a4e3e60c0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6c86c28f027d4942bce07974a01dc1e7"/>
  <p:tag name="KSO_WM_UNIT_TEXT_FILL_FORE_SCHEMECOLOR_INDEX_BRIGHTNESS" val="0.25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12796_1*a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PRESET_TEXT" val="添加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6badd35aa9254b138e5160dc1fcc0032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2a44557d7fd4844a0365bdd9b96e480"/>
  <p:tag name="KSO_WM_UNIT_TEXT_FILL_FORE_SCHEMECOLOR_INDEX_BRIGHTNESS" val="0"/>
  <p:tag name="KSO_WM_UNIT_TEXT_FILL_FORE_SCHEMECOLOR_INDEX" val="13"/>
  <p:tag name="KSO_WM_UNIT_TEXT_FILL_TYPE" val="1"/>
  <p:tag name="KSO_WM_TEMPLATE_ASSEMBLE_XID" val="60656f524054ed1e2fb807bf"/>
  <p:tag name="KSO_WM_TEMPLATE_ASSEMBLE_GROUPID" val="60656f524054ed1e2fb807bf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general"/>
  <p:tag name="KSO_WM_SLIDE_BK_DARK_LIGHT" val="2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  <p:tag name="KSO_WM_UNIT_FILL_FORE_SCHEMECOLOR_INDEX_BRIGHTNESS" val="0"/>
  <p:tag name="KSO_WM_UNIT_FILL_FORE_SCHEMECOLOR_INDEX" val="5"/>
  <p:tag name="KSO_WM_UNIT_FILL_TYPE" val="1"/>
  <p:tag name="KSO_WM_UNIT_TEXT_FILL_FORE_SCHEMECOLOR_INDEX_BRIGHTNESS" val="0.15"/>
  <p:tag name="KSO_WM_UNIT_TEXT_FILL_FORE_SCHEMECOLOR_INDEX" val="13"/>
  <p:tag name="KSO_WM_UNIT_TEXT_FILL_TYPE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73.7291338582677,&quot;width&quot;:1634.5448818897637}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181.307086614173,&quot;width&quot;:2317.8724409448814}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12.3527559055117,&quot;width&quot;:1913.0440944881886}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83.6787401574802,&quot;width&quot;:1169.3763779527558}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8.2818897637794,&quot;width&quot;:1208.71968503937}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81.5937007874015,&quot;width&quot;:1982.3118110236217}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682.7385826771654,&quot;width&quot;:1683.3480314960627}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943.4314960629921,&quot;width&quot;:1474.1118110236218}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887.165354330708,&quot;width&quot;:3356.8503937007868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62_6*i*0"/>
  <p:tag name="KSO_WM_TEMPLATE_CATEGORY" val="diagram"/>
  <p:tag name="KSO_WM_TEMPLATE_INDEX" val="160462"/>
  <p:tag name="KSO_WM_UNIT_INDEX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62_6*i*5"/>
  <p:tag name="KSO_WM_TEMPLATE_CATEGORY" val="diagram"/>
  <p:tag name="KSO_WM_TEMPLATE_INDEX" val="160462"/>
  <p:tag name="KSO_WM_UNIT_INDEX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62_6*i*10"/>
  <p:tag name="KSO_WM_TEMPLATE_CATEGORY" val="diagram"/>
  <p:tag name="KSO_WM_TEMPLATE_INDEX" val="160462"/>
  <p:tag name="KSO_WM_UNIT_INDEX" val="1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62_6*i*15"/>
  <p:tag name="KSO_WM_TEMPLATE_CATEGORY" val="diagram"/>
  <p:tag name="KSO_WM_TEMPLATE_INDEX" val="160462"/>
  <p:tag name="KSO_WM_UNIT_INDEX" val="1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62_6*i*20"/>
  <p:tag name="KSO_WM_TEMPLATE_CATEGORY" val="diagram"/>
  <p:tag name="KSO_WM_TEMPLATE_INDEX" val="160462"/>
  <p:tag name="KSO_WM_UNIT_INDEX" val="2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62_6*i*25"/>
  <p:tag name="KSO_WM_TEMPLATE_CATEGORY" val="diagram"/>
  <p:tag name="KSO_WM_TEMPLATE_INDEX" val="160462"/>
  <p:tag name="KSO_WM_UNIT_INDEX" val="2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62_6*i*15"/>
  <p:tag name="KSO_WM_TEMPLATE_CATEGORY" val="diagram"/>
  <p:tag name="KSO_WM_TEMPLATE_INDEX" val="160462"/>
  <p:tag name="KSO_WM_UNIT_INDEX" val="1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462_6*i*15"/>
  <p:tag name="KSO_WM_TEMPLATE_CATEGORY" val="diagram"/>
  <p:tag name="KSO_WM_TEMPLATE_INDEX" val="160462"/>
  <p:tag name="KSO_WM_UNIT_INDEX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i"/>
  <p:tag name="KSO_WM_UNIT_INDEX" val="1_4"/>
  <p:tag name="KSO_WM_UNIT_ID" val="256*l_i*1_4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h_f"/>
  <p:tag name="KSO_WM_UNIT_INDEX" val="1_4_1"/>
  <p:tag name="KSO_WM_UNIT_ID" val="256*l_h_f*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 ipsum dolor sit amet consectetur"/>
  <p:tag name="KSO_WM_BEAUTIFY_FLAG" val="#wm#"/>
  <p:tag name="KSO_WM_DIAGRAM_GROUP_CODE" val="l1-1"/>
  <p:tag name="KSO_WM_UNIT_TEXT_FILL_FORE_SCHEMECOLOR_INDEX" val="13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i"/>
  <p:tag name="KSO_WM_UNIT_INDEX" val="1_4"/>
  <p:tag name="KSO_WM_UNIT_ID" val="256*l_i*1_4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h_f"/>
  <p:tag name="KSO_WM_UNIT_INDEX" val="1_4_1"/>
  <p:tag name="KSO_WM_UNIT_ID" val="256*l_h_f*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 ipsum dolor sit amet consectetur"/>
  <p:tag name="KSO_WM_BEAUTIFY_FLAG" val="#wm#"/>
  <p:tag name="KSO_WM_DIAGRAM_GROUP_CODE" val="l1-1"/>
  <p:tag name="KSO_WM_UNIT_TEXT_FILL_FORE_SCHEMECOLOR_INDEX" val="13"/>
  <p:tag name="KSO_WM_UNIT_TEXT_FILL_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i"/>
  <p:tag name="KSO_WM_UNIT_INDEX" val="1_6"/>
  <p:tag name="KSO_WM_UNIT_ID" val="256*l_i*1_6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h_f"/>
  <p:tag name="KSO_WM_UNIT_INDEX" val="1_6_1"/>
  <p:tag name="KSO_WM_UNIT_ID" val="256*l_h_f*1_6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 ipsum dolor sit amet consectetur"/>
  <p:tag name="KSO_WM_BEAUTIFY_FLAG" val="#wm#"/>
  <p:tag name="KSO_WM_DIAGRAM_GROUP_CODE" val="l1-1"/>
  <p:tag name="KSO_WM_UNIT_TEXT_FILL_FORE_SCHEMECOLOR_INDEX" val="13"/>
  <p:tag name="KSO_WM_UNIT_TEXT_FILL_TYP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i"/>
  <p:tag name="KSO_WM_UNIT_INDEX" val="1_5"/>
  <p:tag name="KSO_WM_UNIT_ID" val="256*l_i*1_5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h_f"/>
  <p:tag name="KSO_WM_UNIT_INDEX" val="1_5_1"/>
  <p:tag name="KSO_WM_UNIT_ID" val="256*l_h_f*1_5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 ipsum dolor sit amet consectetur"/>
  <p:tag name="KSO_WM_BEAUTIFY_FLAG" val="#wm#"/>
  <p:tag name="KSO_WM_DIAGRAM_GROUP_CODE" val="l1-1"/>
  <p:tag name="KSO_WM_UNIT_TEXT_FILL_FORE_SCHEMECOLOR_INDEX" val="13"/>
  <p:tag name="KSO_WM_UNIT_TEXT_FILL_TY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i"/>
  <p:tag name="KSO_WM_UNIT_INDEX" val="1_4"/>
  <p:tag name="KSO_WM_UNIT_ID" val="256*l_i*1_4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h_f"/>
  <p:tag name="KSO_WM_UNIT_INDEX" val="1_4_1"/>
  <p:tag name="KSO_WM_UNIT_ID" val="256*l_h_f*1_4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 ipsum dolor sit amet consectetur"/>
  <p:tag name="KSO_WM_BEAUTIFY_FLAG" val="#wm#"/>
  <p:tag name="KSO_WM_DIAGRAM_GROUP_CODE" val="l1-1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i"/>
  <p:tag name="KSO_WM_UNIT_INDEX" val="1_3"/>
  <p:tag name="KSO_WM_UNIT_ID" val="256*l_i*1_3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h_f"/>
  <p:tag name="KSO_WM_UNIT_INDEX" val="1_3_1"/>
  <p:tag name="KSO_WM_UNIT_ID" val="256*l_h_f*1_3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 ipsum dolor sit amet consectetur"/>
  <p:tag name="KSO_WM_BEAUTIFY_FLAG" val="#wm#"/>
  <p:tag name="KSO_WM_DIAGRAM_GROUP_CODE" val="l1-1"/>
  <p:tag name="KSO_WM_UNIT_TEXT_FILL_FORE_SCHEMECOLOR_INDEX" val="13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i"/>
  <p:tag name="KSO_WM_UNIT_INDEX" val="1_2"/>
  <p:tag name="KSO_WM_UNIT_ID" val="256*l_i*1_2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h_f"/>
  <p:tag name="KSO_WM_UNIT_INDEX" val="1_2_1"/>
  <p:tag name="KSO_WM_UNIT_ID" val="256*l_h_f*1_2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 ipsum dolor sit amet consectetur"/>
  <p:tag name="KSO_WM_BEAUTIFY_FLAG" val="#wm#"/>
  <p:tag name="KSO_WM_DIAGRAM_GROUP_CODE" val="l1-1"/>
  <p:tag name="KSO_WM_UNIT_TEXT_FILL_FORE_SCHEMECOLOR_INDEX" val="13"/>
  <p:tag name="KSO_WM_UNIT_TEXT_FILL_TYPE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i"/>
  <p:tag name="KSO_WM_UNIT_INDEX" val="1_1"/>
  <p:tag name="KSO_WM_UNIT_ID" val="256*l_i*1_1"/>
  <p:tag name="KSO_WM_UNIT_CLEAR" val="1"/>
  <p:tag name="KSO_WM_UNIT_LAYERLEVEL" val="1_1"/>
  <p:tag name="KSO_WM_BEAUTIFY_FLAG" val="#wm#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62"/>
  <p:tag name="KSO_WM_UNIT_TYPE" val="l_h_f"/>
  <p:tag name="KSO_WM_UNIT_INDEX" val="1_1_1"/>
  <p:tag name="KSO_WM_UNIT_ID" val="256*l_h_f*1_1_1"/>
  <p:tag name="KSO_WM_UNIT_CLEAR" val="1"/>
  <p:tag name="KSO_WM_UNIT_LAYERLEVEL" val="1_1_1"/>
  <p:tag name="KSO_WM_UNIT_VALUE" val="35"/>
  <p:tag name="KSO_WM_UNIT_HIGHLIGHT" val="0"/>
  <p:tag name="KSO_WM_UNIT_COMPATIBLE" val="0"/>
  <p:tag name="KSO_WM_UNIT_PRESET_TEXT" val="Lorem ipsum dolor sit amet consectetur"/>
  <p:tag name="KSO_WM_BEAUTIFY_FLAG" val="#wm#"/>
  <p:tag name="KSO_WM_DIAGRAM_GROUP_CODE" val="l1-1"/>
  <p:tag name="KSO_WM_UNIT_TEXT_FILL_FORE_SCHEMECOLOR_INDEX" val="13"/>
  <p:tag name="KSO_WM_UNIT_TEXT_FILL_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438"/>
  <p:tag name="KSO_WM_UNIT_TYPE" val="m_i"/>
  <p:tag name="KSO_WM_UNIT_INDEX" val="1_2"/>
  <p:tag name="KSO_WM_UNIT_ID" val="261*m_i*1_2"/>
  <p:tag name="KSO_WM_UNIT_CLEAR" val="1"/>
  <p:tag name="KSO_WM_UNIT_LAYERLEVEL" val="1_1"/>
  <p:tag name="KSO_WM_BEAUTIFY_FLAG" val="#wm#"/>
  <p:tag name="KSO_WM_DIAGRAM_GROUP_CODE" val="m1-1"/>
  <p:tag name="KSO_WM_UNIT_TEXT_FILL_FORE_SCHEMECOLOR_INDEX" val="5"/>
  <p:tag name="KSO_WM_UNIT_TEXT_FILL_TYPE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14755_1*f*1"/>
  <p:tag name="KSO_WM_TEMPLATE_CATEGORY" val="diagram"/>
  <p:tag name="KSO_WM_TEMPLATE_INDEX" val="20214755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216"/>
  <p:tag name="KSO_WM_UNIT_SHOW_EDIT_AREA_INDICATION" val="1"/>
  <p:tag name="KSO_WM_CHIP_GROUPID" val="5e6b05596848fb12bee65ac8"/>
  <p:tag name="KSO_WM_CHIP_XID" val="5e6b05596848fb12bee65aca"/>
  <p:tag name="KSO_WM_UNIT_DEC_AREA_ID" val="bb99aa87db7244ab8d375f31c8139a28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d524e6c7a5ef4c5a909255dd241f547c"/>
  <p:tag name="KSO_WM_UNIT_SUPPORT_UNIT_TYPE" val="[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6f4054ed1e2fb7f8a1"/>
  <p:tag name="KSO_WM_TEMPLATE_ASSEMBLE_GROUPID" val="60656e6f4054ed1e2fb7f8a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5"/>
  <p:tag name="KSO_WM_UNIT_FOIL_COLOR" val="1"/>
  <p:tag name="KSO_WM_UNIT_COLOR_SCHEME_PARENT_PAGE" val="0_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12796_1*i*1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2fa145bd3ce240cdac5a3fce36474b94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edbec2fa6683b8872baabf"/>
  <p:tag name="KSO_WM_CHIP_XID" val="5eedbec2fa6683b8872baac0"/>
  <p:tag name="KSO_WM_UNIT_FILL_FORE_SCHEMECOLOR_INDEX_BRIGHTNESS" val="0"/>
  <p:tag name="KSO_WM_UNIT_FILL_FORE_SCHEMECOLOR_INDEX" val="16"/>
  <p:tag name="KSO_WM_UNIT_FILL_TYPE" val="1"/>
  <p:tag name="KSO_WM_UNIT_VALUE" val="833"/>
  <p:tag name="KSO_WM_TEMPLATE_ASSEMBLE_XID" val="60656f524054ed1e2fb807bf"/>
  <p:tag name="KSO_WM_TEMPLATE_ASSEMBLE_GROUPID" val="60656f524054ed1e2fb807bf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6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12796_1*i*2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3"/>
  <p:tag name="KSO_WM_UNIT_DEC_AREA_ID" val="e401655297424da29ce5b00926acd935"/>
  <p:tag name="KSO_WM_UNIT_DECORATE_INFO" val="{&quot;DecorateInfoH&quot;:{&quot;IsAbs&quot;:true},&quot;DecorateInfoW&quot;:{&quot;IsAbs&quot;:false},&quot;DecorateInfoX&quot;:{&quot;IsAbs&quot;:true,&quot;Pos&quot;:2},&quot;DecorateInfoY&quot;:{&quot;IsAbs&quot;:true,&quot;Pos&quot;:1},&quot;ReferentInfo&quot;:{&quot;Id&quot;:&quot;4e6345533f0d4503930346832ecc7b9c;05b44af7181b4c6198bbc3a4e3e60c0f&quot;,&quot;X&quot;:{&quot;Pos&quot;:0},&quot;Y&quot;:{&quot;Pos&quot;:1}},&quot;whChangeMode&quot;:0}"/>
  <p:tag name="KSO_WM_CHIP_GROUPID" val="5eedbec2fa6683b8872baabf"/>
  <p:tag name="KSO_WM_CHIP_XID" val="5eedbec2fa6683b8872baac0"/>
  <p:tag name="KSO_WM_UNIT_LINE_FORE_SCHEMECOLOR_INDEX_BRIGHTNESS" val="-0.15"/>
  <p:tag name="KSO_WM_UNIT_LINE_FORE_SCHEMECOLOR_INDEX" val="14"/>
  <p:tag name="KSO_WM_UNIT_LINE_FILL_TYPE" val="2"/>
  <p:tag name="KSO_WM_TEMPLATE_ASSEMBLE_XID" val="60656f524054ed1e2fb807bf"/>
  <p:tag name="KSO_WM_TEMPLATE_ASSEMBLE_GROUPID" val="60656f524054ed1e2fb807bf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1"/>
  <p:tag name="KSO_WM_UNIT_COLOR_SCHEME_PARENT_PAGE" val="0_1"/>
  <p:tag name="KSO_WM_UNIT_DECOLORIZATION" val="1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12796_1*i*3"/>
  <p:tag name="KSO_WM_TEMPLATE_CATEGORY" val="diagram"/>
  <p:tag name="KSO_WM_TEMPLATE_INDEX" val="20212796"/>
  <p:tag name="KSO_WM_UNIT_LAYERLEVEL" val="1"/>
  <p:tag name="KSO_WM_TAG_VERSION" val="1.0"/>
  <p:tag name="KSO_WM_BEAUTIFY_FLAG" val="#wm#"/>
  <p:tag name="KSO_WM_UNIT_BLOCK" val="0"/>
  <p:tag name="KSO_WM_UNIT_SM_LIMIT_TYPE" val="0"/>
  <p:tag name="KSO_WM_UNIT_DEC_AREA_ID" val="99e8671ff35a47aca83b7d0342a4b5e5"/>
  <p:tag name="KSO_WM_UNIT_DECORATE_INFO" val="{&quot;DecorateInfoH&quot;:{&quot;IsAbs&quot;:true},&quot;DecorateInfoW&quot;:{&quot;IsAbs&quot;:true},&quot;DecorateInfoX&quot;:{&quot;IsAbs&quot;:true,&quot;Pos&quot;:0},&quot;DecorateInfoY&quot;:{&quot;IsAbs&quot;:true,&quot;Pos&quot;:2},&quot;ReferentInfo&quot;:{&quot;Id&quot;:&quot;6badd35aa9254b138e5160dc1fcc0032&quot;,&quot;X&quot;:{&quot;Pos&quot;:0},&quot;Y&quot;:{&quot;Pos&quot;:0}},&quot;whChangeMode&quot;:0}"/>
  <p:tag name="KSO_WM_CHIP_GROUPID" val="5eedbec2fa6683b8872baabf"/>
  <p:tag name="KSO_WM_CHIP_XID" val="5eedbec2fa6683b8872baac0"/>
  <p:tag name="KSO_WM_UNIT_FILL_FORE_SCHEMECOLOR_INDEX_BRIGHTNESS" val="0"/>
  <p:tag name="KSO_WM_UNIT_FILL_FORE_SCHEMECOLOR_INDEX" val="5"/>
  <p:tag name="KSO_WM_UNIT_FILL_TYPE" val="1"/>
  <p:tag name="KSO_WM_UNIT_VALUE" val="1"/>
  <p:tag name="KSO_WM_TEMPLATE_ASSEMBLE_XID" val="60656f524054ed1e2fb807bf"/>
  <p:tag name="KSO_WM_TEMPLATE_ASSEMBLE_GROUPID" val="60656f524054ed1e2fb807bf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2597</Words>
  <Application>Microsoft Office PowerPoint</Application>
  <PresentationFormat>宽屏</PresentationFormat>
  <Paragraphs>312</Paragraphs>
  <Slides>41</Slides>
  <Notes>17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41</vt:i4>
      </vt:variant>
    </vt:vector>
  </HeadingPairs>
  <TitlesOfParts>
    <vt:vector size="56" baseType="lpstr">
      <vt:lpstr>阿里巴巴普惠体 R</vt:lpstr>
      <vt:lpstr>黑体</vt:lpstr>
      <vt:lpstr>华文细黑</vt:lpstr>
      <vt:lpstr>楷体</vt:lpstr>
      <vt:lpstr>思源黑体 CN Medium</vt:lpstr>
      <vt:lpstr>思源宋体 CN</vt:lpstr>
      <vt:lpstr>微软雅黑</vt:lpstr>
      <vt:lpstr>微软雅黑 Light</vt:lpstr>
      <vt:lpstr>Arial</vt:lpstr>
      <vt:lpstr>Calibri</vt:lpstr>
      <vt:lpstr>Impact</vt:lpstr>
      <vt:lpstr>Wingdings</vt:lpstr>
      <vt:lpstr>Office 主题​​</vt:lpstr>
      <vt:lpstr>包装程序外壳对象</vt:lpstr>
      <vt:lpstr>Document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mk11</dc:creator>
  <cp:lastModifiedBy>冯 韬</cp:lastModifiedBy>
  <cp:revision>222</cp:revision>
  <dcterms:created xsi:type="dcterms:W3CDTF">2019-06-19T02:08:00Z</dcterms:created>
  <dcterms:modified xsi:type="dcterms:W3CDTF">2022-03-30T12:05:14Z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2052-11.1.0.11194</vt:lpwstr>
  </property>
  <property fmtid="{D5CDD505-2E9C-101B-9397-08002B2CF9AE}" pid="3" name="ICV">
    <vt:lpwstr>594CF33B258A48CCBDAD3BCC265F9A1B</vt:lpwstr>
  </property>
</Properties>
</file>